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6" r:id="rId4"/>
    <p:sldId id="258" r:id="rId5"/>
    <p:sldId id="257"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4B9837-2B13-4490-8DE9-2C2EDB1FD367}"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4D1445-6C57-4ADD-82AD-97ADAF0E95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AA2BEE-FE6D-4581-AF81-F83E9C27A214}"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C89417-36B4-422B-B61D-8894DDFD6E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228B3-07F2-402C-A952-D415852B36A0}"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A6B6FE-F5F9-4564-8B51-EA7D32F560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3F85E5-CB1F-40BD-A421-73699CB2E184}"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6B5D2-3953-47B0-B106-BFF6B1022D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A19142-92F1-413F-BA01-18C87AA186C4}" type="datetimeFigureOut">
              <a:rPr lang="en-US"/>
              <a:pPr>
                <a:defRPr/>
              </a:pPr>
              <a:t>5/20/2013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CA0E92-9E46-4EC4-A9D4-4CBAC9A9CA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CDD5333-F355-41E4-BF62-2334DAA23CEB}" type="datetimeFigureOut">
              <a:rPr lang="en-US"/>
              <a:pPr>
                <a:defRPr/>
              </a:pPr>
              <a:t>5/20/2013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F38F0-95D4-46E2-8271-0BE00093D7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A73AD6-C040-45BE-9AF9-71523B37A844}" type="datetimeFigureOut">
              <a:rPr lang="en-US"/>
              <a:pPr>
                <a:defRPr/>
              </a:pPr>
              <a:t>5/20/2013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0711CE-2AF4-4E8B-A973-131632A2EF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B3D9CB-F1F2-475F-A735-FBF3E5043A85}" type="datetimeFigureOut">
              <a:rPr lang="en-US"/>
              <a:pPr>
                <a:defRPr/>
              </a:pPr>
              <a:t>5/20/2013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4DAD7E-97A2-4402-AF42-C97939EF3B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DC5362-316E-4262-AEE2-BD4F9C8E5CC0}" type="datetimeFigureOut">
              <a:rPr lang="en-US"/>
              <a:pPr>
                <a:defRPr/>
              </a:pPr>
              <a:t>5/20/2013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8DE61A-2FFF-4345-9E59-5BC26F4670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87B3A5-938E-425C-99DE-47A118862E63}" type="datetimeFigureOut">
              <a:rPr lang="en-US"/>
              <a:pPr>
                <a:defRPr/>
              </a:pPr>
              <a:t>5/20/2013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06618F-A172-488F-ADF9-AFC24524E7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FE069B-99CA-4A21-BC6E-B82098F4F73F}" type="datetimeFigureOut">
              <a:rPr lang="en-US"/>
              <a:pPr>
                <a:defRPr/>
              </a:pPr>
              <a:t>5/20/2013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F39F4B-EE6E-4231-990C-E5B4ED0A6A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5329F95-F405-4C89-AAF4-C00BF559F319}" type="datetimeFigureOut">
              <a:rPr lang="en-US"/>
              <a:pPr>
                <a:defRPr/>
              </a:pPr>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594B62-4CDA-4585-B8CC-5B8D44B1A9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u="sng" dirty="0" smtClean="0">
                <a:effectLst>
                  <a:outerShdw blurRad="38100" dist="38100" dir="2700000" algn="tl">
                    <a:srgbClr val="C0C0C0"/>
                  </a:outerShdw>
                </a:effectLst>
              </a:rPr>
              <a:t>Tuesday </a:t>
            </a:r>
            <a:r>
              <a:rPr lang="en-US" u="sng" dirty="0" smtClean="0">
                <a:effectLst>
                  <a:outerShdw blurRad="38100" dist="38100" dir="2700000" algn="tl">
                    <a:srgbClr val="C0C0C0"/>
                  </a:outerShdw>
                </a:effectLst>
              </a:rPr>
              <a:t>May </a:t>
            </a:r>
            <a:r>
              <a:rPr lang="en-US" u="sng" dirty="0" smtClean="0">
                <a:effectLst>
                  <a:outerShdw blurRad="38100" dist="38100" dir="2700000" algn="tl">
                    <a:srgbClr val="C0C0C0"/>
                  </a:outerShdw>
                </a:effectLst>
              </a:rPr>
              <a:t>21, </a:t>
            </a:r>
            <a:r>
              <a:rPr lang="en-US" u="sng" dirty="0" smtClean="0">
                <a:effectLst>
                  <a:outerShdw blurRad="38100" dist="38100" dir="2700000" algn="tl">
                    <a:srgbClr val="C0C0C0"/>
                  </a:outerShdw>
                </a:effectLst>
              </a:rPr>
              <a:t>2013</a:t>
            </a:r>
          </a:p>
        </p:txBody>
      </p:sp>
      <p:sp>
        <p:nvSpPr>
          <p:cNvPr id="25603" name="Rectangle 3"/>
          <p:cNvSpPr>
            <a:spLocks noGrp="1"/>
          </p:cNvSpPr>
          <p:nvPr>
            <p:ph type="body" idx="1"/>
          </p:nvPr>
        </p:nvSpPr>
        <p:spPr>
          <a:xfrm>
            <a:off x="457200" y="1295400"/>
            <a:ext cx="8229600" cy="5257800"/>
          </a:xfrm>
        </p:spPr>
        <p:txBody>
          <a:bodyPr/>
          <a:lstStyle/>
          <a:p>
            <a:pPr>
              <a:lnSpc>
                <a:spcPct val="80000"/>
              </a:lnSpc>
            </a:pPr>
            <a:r>
              <a:rPr lang="en-US" sz="3600" b="1" u="sng" dirty="0" smtClean="0">
                <a:solidFill>
                  <a:schemeClr val="accent1"/>
                </a:solidFill>
              </a:rPr>
              <a:t>Opener</a:t>
            </a:r>
            <a:r>
              <a:rPr lang="en-US" sz="3600" b="1" dirty="0" smtClean="0">
                <a:solidFill>
                  <a:schemeClr val="accent1"/>
                </a:solidFill>
              </a:rPr>
              <a:t>: </a:t>
            </a:r>
            <a:r>
              <a:rPr lang="en-US" sz="3600" b="1" dirty="0" smtClean="0">
                <a:solidFill>
                  <a:srgbClr val="3D31DB"/>
                </a:solidFill>
              </a:rPr>
              <a:t>Write a list of:</a:t>
            </a:r>
          </a:p>
          <a:p>
            <a:pPr lvl="1">
              <a:lnSpc>
                <a:spcPct val="80000"/>
              </a:lnSpc>
            </a:pPr>
            <a:r>
              <a:rPr lang="en-US" sz="3600" b="1" dirty="0" smtClean="0">
                <a:solidFill>
                  <a:srgbClr val="3D31DB"/>
                </a:solidFill>
              </a:rPr>
              <a:t> 5 U.S. </a:t>
            </a:r>
            <a:r>
              <a:rPr lang="en-US" sz="3600" b="1" u="sng" dirty="0" smtClean="0">
                <a:solidFill>
                  <a:srgbClr val="3D31DB"/>
                </a:solidFill>
              </a:rPr>
              <a:t>cities</a:t>
            </a:r>
            <a:r>
              <a:rPr lang="en-US" sz="3600" b="1" dirty="0" smtClean="0">
                <a:solidFill>
                  <a:srgbClr val="3D31DB"/>
                </a:solidFill>
              </a:rPr>
              <a:t> you would like to visit</a:t>
            </a:r>
          </a:p>
          <a:p>
            <a:pPr lvl="1">
              <a:lnSpc>
                <a:spcPct val="80000"/>
              </a:lnSpc>
            </a:pPr>
            <a:r>
              <a:rPr lang="en-US" sz="3600" b="1" dirty="0" smtClean="0">
                <a:solidFill>
                  <a:srgbClr val="3D31DB"/>
                </a:solidFill>
              </a:rPr>
              <a:t>5 National parks you would like to visit</a:t>
            </a:r>
            <a:endParaRPr lang="en-US" sz="3600" b="1" dirty="0" smtClean="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381000" y="0"/>
            <a:ext cx="2854325" cy="3429000"/>
          </a:xfrm>
          <a:prstGeom prst="rect">
            <a:avLst/>
          </a:prstGeom>
          <a:noFill/>
          <a:ln w="9525">
            <a:noFill/>
            <a:miter lim="800000"/>
            <a:headEnd/>
            <a:tailEnd/>
          </a:ln>
        </p:spPr>
      </p:pic>
      <p:pic>
        <p:nvPicPr>
          <p:cNvPr id="20482" name="Picture 3"/>
          <p:cNvPicPr>
            <a:picLocks noChangeAspect="1" noChangeArrowheads="1"/>
          </p:cNvPicPr>
          <p:nvPr/>
        </p:nvPicPr>
        <p:blipFill>
          <a:blip r:embed="rId3"/>
          <a:srcRect/>
          <a:stretch>
            <a:fillRect/>
          </a:stretch>
        </p:blipFill>
        <p:spPr bwMode="auto">
          <a:xfrm>
            <a:off x="0" y="3962400"/>
            <a:ext cx="2622550" cy="2743200"/>
          </a:xfrm>
          <a:prstGeom prst="rect">
            <a:avLst/>
          </a:prstGeom>
          <a:noFill/>
          <a:ln w="9525">
            <a:noFill/>
            <a:miter lim="800000"/>
            <a:headEnd/>
            <a:tailEnd/>
          </a:ln>
        </p:spPr>
      </p:pic>
      <p:pic>
        <p:nvPicPr>
          <p:cNvPr id="20483" name="Picture 4"/>
          <p:cNvPicPr>
            <a:picLocks noChangeAspect="1" noChangeArrowheads="1"/>
          </p:cNvPicPr>
          <p:nvPr/>
        </p:nvPicPr>
        <p:blipFill>
          <a:blip r:embed="rId4"/>
          <a:srcRect/>
          <a:stretch>
            <a:fillRect/>
          </a:stretch>
        </p:blipFill>
        <p:spPr bwMode="auto">
          <a:xfrm>
            <a:off x="5895975" y="0"/>
            <a:ext cx="3248025" cy="2438400"/>
          </a:xfrm>
          <a:prstGeom prst="rect">
            <a:avLst/>
          </a:prstGeom>
          <a:noFill/>
          <a:ln w="9525">
            <a:noFill/>
            <a:miter lim="800000"/>
            <a:headEnd/>
            <a:tailEnd/>
          </a:ln>
        </p:spPr>
      </p:pic>
      <p:pic>
        <p:nvPicPr>
          <p:cNvPr id="20484" name="Picture 5"/>
          <p:cNvPicPr>
            <a:picLocks noChangeAspect="1" noChangeArrowheads="1"/>
          </p:cNvPicPr>
          <p:nvPr/>
        </p:nvPicPr>
        <p:blipFill>
          <a:blip r:embed="rId5"/>
          <a:srcRect/>
          <a:stretch>
            <a:fillRect/>
          </a:stretch>
        </p:blipFill>
        <p:spPr bwMode="auto">
          <a:xfrm>
            <a:off x="-2743200" y="-6324600"/>
            <a:ext cx="2057400" cy="2743200"/>
          </a:xfrm>
          <a:prstGeom prst="rect">
            <a:avLst/>
          </a:prstGeom>
          <a:noFill/>
          <a:ln w="9525">
            <a:noFill/>
            <a:miter lim="800000"/>
            <a:headEnd/>
            <a:tailEnd/>
          </a:ln>
        </p:spPr>
      </p:pic>
      <p:pic>
        <p:nvPicPr>
          <p:cNvPr id="20485" name="Picture 6"/>
          <p:cNvPicPr>
            <a:picLocks noChangeAspect="1" noChangeArrowheads="1"/>
          </p:cNvPicPr>
          <p:nvPr/>
        </p:nvPicPr>
        <p:blipFill>
          <a:blip r:embed="rId6"/>
          <a:srcRect/>
          <a:stretch>
            <a:fillRect/>
          </a:stretch>
        </p:blipFill>
        <p:spPr bwMode="auto">
          <a:xfrm>
            <a:off x="3810000" y="0"/>
            <a:ext cx="2362200" cy="2743200"/>
          </a:xfrm>
          <a:prstGeom prst="rect">
            <a:avLst/>
          </a:prstGeom>
          <a:noFill/>
          <a:ln w="9525">
            <a:noFill/>
            <a:miter lim="800000"/>
            <a:headEnd/>
            <a:tailEnd/>
          </a:ln>
        </p:spPr>
      </p:pic>
      <p:pic>
        <p:nvPicPr>
          <p:cNvPr id="20486" name="Picture 7"/>
          <p:cNvPicPr>
            <a:picLocks noChangeAspect="1" noChangeArrowheads="1"/>
          </p:cNvPicPr>
          <p:nvPr/>
        </p:nvPicPr>
        <p:blipFill>
          <a:blip r:embed="rId7"/>
          <a:srcRect/>
          <a:stretch>
            <a:fillRect/>
          </a:stretch>
        </p:blipFill>
        <p:spPr bwMode="auto">
          <a:xfrm>
            <a:off x="2209800" y="1066800"/>
            <a:ext cx="2241550" cy="2743200"/>
          </a:xfrm>
          <a:prstGeom prst="rect">
            <a:avLst/>
          </a:prstGeom>
          <a:noFill/>
          <a:ln w="9525">
            <a:noFill/>
            <a:miter lim="800000"/>
            <a:headEnd/>
            <a:tailEnd/>
          </a:ln>
        </p:spPr>
      </p:pic>
      <p:pic>
        <p:nvPicPr>
          <p:cNvPr id="20487" name="Picture 8"/>
          <p:cNvPicPr>
            <a:picLocks noChangeAspect="1" noChangeArrowheads="1"/>
          </p:cNvPicPr>
          <p:nvPr/>
        </p:nvPicPr>
        <p:blipFill>
          <a:blip r:embed="rId8"/>
          <a:srcRect/>
          <a:stretch>
            <a:fillRect/>
          </a:stretch>
        </p:blipFill>
        <p:spPr bwMode="auto">
          <a:xfrm>
            <a:off x="5715000" y="2514600"/>
            <a:ext cx="3657600" cy="2743200"/>
          </a:xfrm>
          <a:prstGeom prst="rect">
            <a:avLst/>
          </a:prstGeom>
          <a:noFill/>
          <a:ln w="9525">
            <a:noFill/>
            <a:miter lim="800000"/>
            <a:headEnd/>
            <a:tailEnd/>
          </a:ln>
        </p:spPr>
      </p:pic>
      <p:pic>
        <p:nvPicPr>
          <p:cNvPr id="20488" name="Picture 9"/>
          <p:cNvPicPr>
            <a:picLocks noChangeAspect="1" noChangeArrowheads="1"/>
          </p:cNvPicPr>
          <p:nvPr/>
        </p:nvPicPr>
        <p:blipFill>
          <a:blip r:embed="rId9"/>
          <a:srcRect/>
          <a:stretch>
            <a:fillRect/>
          </a:stretch>
        </p:blipFill>
        <p:spPr bwMode="auto">
          <a:xfrm>
            <a:off x="2590800" y="4114800"/>
            <a:ext cx="41211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smtClean="0"/>
              <a:t>You must also:</a:t>
            </a:r>
            <a:endParaRPr lang="en-US" smtClean="0"/>
          </a:p>
        </p:txBody>
      </p:sp>
      <p:sp>
        <p:nvSpPr>
          <p:cNvPr id="21506" name="Content Placeholder 2"/>
          <p:cNvSpPr>
            <a:spLocks noGrp="1"/>
          </p:cNvSpPr>
          <p:nvPr>
            <p:ph idx="1"/>
          </p:nvPr>
        </p:nvSpPr>
        <p:spPr/>
        <p:txBody>
          <a:bodyPr/>
          <a:lstStyle/>
          <a:p>
            <a:pPr>
              <a:buFont typeface="Wingdings" pitchFamily="2" charset="2"/>
              <a:buChar char="ü"/>
            </a:pPr>
            <a:r>
              <a:rPr lang="en-US" b="1" smtClean="0"/>
              <a:t>Type a two-page description (300-450 words) of the five reasons others should take your trip (easy paragraph per reason)</a:t>
            </a:r>
            <a:endParaRPr lang="en-US" smtClean="0"/>
          </a:p>
          <a:p>
            <a:endParaRPr lang="en-US" smtClean="0"/>
          </a:p>
        </p:txBody>
      </p:sp>
      <p:pic>
        <p:nvPicPr>
          <p:cNvPr id="21507" name="Picture 3"/>
          <p:cNvPicPr>
            <a:picLocks noChangeAspect="1" noChangeArrowheads="1"/>
          </p:cNvPicPr>
          <p:nvPr/>
        </p:nvPicPr>
        <p:blipFill>
          <a:blip r:embed="rId2"/>
          <a:srcRect/>
          <a:stretch>
            <a:fillRect/>
          </a:stretch>
        </p:blipFill>
        <p:spPr bwMode="auto">
          <a:xfrm>
            <a:off x="0" y="3352800"/>
            <a:ext cx="3657600" cy="2743200"/>
          </a:xfrm>
          <a:prstGeom prst="rect">
            <a:avLst/>
          </a:prstGeom>
          <a:noFill/>
          <a:ln w="9525">
            <a:noFill/>
            <a:miter lim="800000"/>
            <a:headEnd/>
            <a:tailEnd/>
          </a:ln>
        </p:spPr>
      </p:pic>
      <p:pic>
        <p:nvPicPr>
          <p:cNvPr id="21508" name="Picture 4"/>
          <p:cNvPicPr>
            <a:picLocks noChangeAspect="1" noChangeArrowheads="1"/>
          </p:cNvPicPr>
          <p:nvPr/>
        </p:nvPicPr>
        <p:blipFill>
          <a:blip r:embed="rId3"/>
          <a:srcRect/>
          <a:stretch>
            <a:fillRect/>
          </a:stretch>
        </p:blipFill>
        <p:spPr bwMode="auto">
          <a:xfrm>
            <a:off x="6275388" y="3200400"/>
            <a:ext cx="2868612"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u="sng" smtClean="0"/>
              <a:t>It is your choice</a:t>
            </a:r>
            <a:r>
              <a:rPr lang="en-US" smtClean="0"/>
              <a:t>:</a:t>
            </a:r>
          </a:p>
        </p:txBody>
      </p:sp>
      <p:sp>
        <p:nvSpPr>
          <p:cNvPr id="3" name="Content Placeholder 2"/>
          <p:cNvSpPr>
            <a:spLocks noGrp="1"/>
          </p:cNvSpPr>
          <p:nvPr>
            <p:ph idx="1"/>
          </p:nvPr>
        </p:nvSpPr>
        <p:spPr>
          <a:xfrm>
            <a:off x="457200" y="1143000"/>
            <a:ext cx="8229600" cy="5334000"/>
          </a:xfrm>
        </p:spPr>
        <p:txBody>
          <a:bodyPr rtlCol="0">
            <a:normAutofit fontScale="92500" lnSpcReduction="20000"/>
          </a:bodyPr>
          <a:lstStyle/>
          <a:p>
            <a:pPr fontAlgn="auto">
              <a:spcAft>
                <a:spcPts val="0"/>
              </a:spcAft>
              <a:buFont typeface="Arial" pitchFamily="34" charset="0"/>
              <a:buChar char="•"/>
              <a:defRPr/>
            </a:pPr>
            <a:r>
              <a:rPr lang="en-US" dirty="0" smtClean="0"/>
              <a:t>If you want to work alone on this project</a:t>
            </a:r>
          </a:p>
          <a:p>
            <a:pPr fontAlgn="auto">
              <a:spcAft>
                <a:spcPts val="0"/>
              </a:spcAft>
              <a:buFont typeface="Arial" pitchFamily="34" charset="0"/>
              <a:buChar char="•"/>
              <a:defRPr/>
            </a:pPr>
            <a:r>
              <a:rPr lang="en-US" dirty="0" smtClean="0"/>
              <a:t>With a partner</a:t>
            </a:r>
          </a:p>
          <a:p>
            <a:pPr fontAlgn="auto">
              <a:spcAft>
                <a:spcPts val="0"/>
              </a:spcAft>
              <a:buFont typeface="Arial" pitchFamily="34" charset="0"/>
              <a:buChar char="•"/>
              <a:defRPr/>
            </a:pPr>
            <a:r>
              <a:rPr lang="en-US" dirty="0" smtClean="0"/>
              <a:t>Or in a group, no larger than 4</a:t>
            </a:r>
          </a:p>
          <a:p>
            <a:pPr fontAlgn="auto">
              <a:spcAft>
                <a:spcPts val="0"/>
              </a:spcAft>
              <a:buFont typeface="Arial" pitchFamily="34" charset="0"/>
              <a:buChar char="•"/>
              <a:defRPr/>
            </a:pPr>
            <a:r>
              <a:rPr lang="en-US" dirty="0" smtClean="0"/>
              <a:t>If you work with someone, your budget of $3,000 each can be put together but you cannot go over the budget (example: I work with Katie and we now have $6,000 to travel with)</a:t>
            </a:r>
          </a:p>
          <a:p>
            <a:pPr fontAlgn="auto">
              <a:spcAft>
                <a:spcPts val="0"/>
              </a:spcAft>
              <a:buFont typeface="Arial" pitchFamily="34" charset="0"/>
              <a:buChar char="•"/>
              <a:defRPr/>
            </a:pPr>
            <a:r>
              <a:rPr lang="en-US" u="sng" dirty="0" smtClean="0"/>
              <a:t>Remember</a:t>
            </a:r>
            <a:r>
              <a:rPr lang="en-US" dirty="0" smtClean="0"/>
              <a:t>- if you choose to work with someone, each person is responsible to contribute to the project. Group projects can often fail due to slacking, think before you group up with people!</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Each person will be required to type their own papers as part of their individual grade.</a:t>
            </a:r>
            <a:endParaRPr lang="en-US" dirty="0">
              <a:effectLst>
                <a:outerShdw blurRad="38100" dist="38100" dir="2700000" algn="tl">
                  <a:srgbClr val="000000">
                    <a:alpha val="43137"/>
                  </a:srgbClr>
                </a:outerShdw>
              </a:effectLst>
            </a:endParaRPr>
          </a:p>
        </p:txBody>
      </p:sp>
      <p:pic>
        <p:nvPicPr>
          <p:cNvPr id="22531" name="Picture 3" descr="C:\Users\Heather\AppData\Local\Microsoft\Windows\Temporary Internet Files\Content.IE5\NTV7AI62\MC900059021[1].wmf"/>
          <p:cNvPicPr>
            <a:picLocks noChangeAspect="1" noChangeArrowheads="1"/>
          </p:cNvPicPr>
          <p:nvPr/>
        </p:nvPicPr>
        <p:blipFill>
          <a:blip r:embed="rId2"/>
          <a:srcRect/>
          <a:stretch>
            <a:fillRect/>
          </a:stretch>
        </p:blipFill>
        <p:spPr bwMode="auto">
          <a:xfrm>
            <a:off x="7315200" y="0"/>
            <a:ext cx="1828800" cy="237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Examples from the past, just to inspire and give you an idea….</a:t>
            </a:r>
            <a:endParaRPr lang="en-US" dirty="0"/>
          </a:p>
        </p:txBody>
      </p:sp>
      <p:pic>
        <p:nvPicPr>
          <p:cNvPr id="23554" name="Picture 3" descr="IMG_0969.jpg"/>
          <p:cNvPicPr>
            <a:picLocks noChangeAspect="1"/>
          </p:cNvPicPr>
          <p:nvPr/>
        </p:nvPicPr>
        <p:blipFill>
          <a:blip r:embed="rId2"/>
          <a:srcRect/>
          <a:stretch>
            <a:fillRect/>
          </a:stretch>
        </p:blipFill>
        <p:spPr bwMode="auto">
          <a:xfrm>
            <a:off x="0" y="2286000"/>
            <a:ext cx="6096000" cy="4572000"/>
          </a:xfrm>
          <a:prstGeom prst="rect">
            <a:avLst/>
          </a:prstGeom>
          <a:noFill/>
          <a:ln w="9525">
            <a:noFill/>
            <a:miter lim="800000"/>
            <a:headEnd/>
            <a:tailEnd/>
          </a:ln>
        </p:spPr>
      </p:pic>
      <p:pic>
        <p:nvPicPr>
          <p:cNvPr id="23555" name="Picture 4" descr="IMG_0970.jpg"/>
          <p:cNvPicPr>
            <a:picLocks noChangeAspect="1"/>
          </p:cNvPicPr>
          <p:nvPr/>
        </p:nvPicPr>
        <p:blipFill>
          <a:blip r:embed="rId3"/>
          <a:srcRect/>
          <a:stretch>
            <a:fillRect/>
          </a:stretch>
        </p:blipFill>
        <p:spPr bwMode="auto">
          <a:xfrm>
            <a:off x="5486400" y="13716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IMG_0974.jpg"/>
          <p:cNvPicPr>
            <a:picLocks noChangeAspect="1"/>
          </p:cNvPicPr>
          <p:nvPr/>
        </p:nvPicPr>
        <p:blipFill>
          <a:blip r:embed="rId2"/>
          <a:srcRect/>
          <a:stretch>
            <a:fillRect/>
          </a:stretch>
        </p:blipFill>
        <p:spPr bwMode="auto">
          <a:xfrm>
            <a:off x="0" y="0"/>
            <a:ext cx="5791200" cy="4343400"/>
          </a:xfrm>
          <a:prstGeom prst="rect">
            <a:avLst/>
          </a:prstGeom>
          <a:noFill/>
          <a:ln w="9525">
            <a:noFill/>
            <a:miter lim="800000"/>
            <a:headEnd/>
            <a:tailEnd/>
          </a:ln>
        </p:spPr>
      </p:pic>
      <p:pic>
        <p:nvPicPr>
          <p:cNvPr id="24578" name="Picture 4" descr="P6110038.JPG"/>
          <p:cNvPicPr>
            <a:picLocks noChangeAspect="1"/>
          </p:cNvPicPr>
          <p:nvPr/>
        </p:nvPicPr>
        <p:blipFill>
          <a:blip r:embed="rId3"/>
          <a:srcRect/>
          <a:stretch>
            <a:fillRect/>
          </a:stretch>
        </p:blipFill>
        <p:spPr bwMode="auto">
          <a:xfrm>
            <a:off x="4495800" y="3371850"/>
            <a:ext cx="4648200" cy="3486150"/>
          </a:xfrm>
          <a:prstGeom prst="rect">
            <a:avLst/>
          </a:prstGeom>
          <a:noFill/>
          <a:ln w="9525">
            <a:noFill/>
            <a:miter lim="800000"/>
            <a:headEnd/>
            <a:tailEnd/>
          </a:ln>
        </p:spPr>
      </p:pic>
      <p:pic>
        <p:nvPicPr>
          <p:cNvPr id="24579" name="Picture 5" descr="P6110044.JPG"/>
          <p:cNvPicPr>
            <a:picLocks noChangeAspect="1"/>
          </p:cNvPicPr>
          <p:nvPr/>
        </p:nvPicPr>
        <p:blipFill>
          <a:blip r:embed="rId4"/>
          <a:srcRect/>
          <a:stretch>
            <a:fillRect/>
          </a:stretch>
        </p:blipFill>
        <p:spPr bwMode="auto">
          <a:xfrm>
            <a:off x="0" y="4114800"/>
            <a:ext cx="3657600" cy="2743200"/>
          </a:xfrm>
          <a:prstGeom prst="rect">
            <a:avLst/>
          </a:prstGeom>
          <a:noFill/>
          <a:ln w="9525">
            <a:noFill/>
            <a:miter lim="800000"/>
            <a:headEnd/>
            <a:tailEnd/>
          </a:ln>
        </p:spPr>
      </p:pic>
      <p:pic>
        <p:nvPicPr>
          <p:cNvPr id="24580" name="Picture 6" descr="P6110043.JPG"/>
          <p:cNvPicPr>
            <a:picLocks noChangeAspect="1"/>
          </p:cNvPicPr>
          <p:nvPr/>
        </p:nvPicPr>
        <p:blipFill>
          <a:blip r:embed="rId5"/>
          <a:srcRect/>
          <a:stretch>
            <a:fillRect/>
          </a:stretch>
        </p:blipFill>
        <p:spPr bwMode="auto">
          <a:xfrm>
            <a:off x="5486400" y="228600"/>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6172200"/>
          </a:xfrm>
        </p:spPr>
        <p:txBody>
          <a:bodyPr/>
          <a:lstStyle/>
          <a:p>
            <a:endParaRPr lang="en-US" dirty="0"/>
          </a:p>
        </p:txBody>
      </p:sp>
      <p:sp>
        <p:nvSpPr>
          <p:cNvPr id="4" name="Content Placeholder 3"/>
          <p:cNvSpPr>
            <a:spLocks noGrp="1"/>
          </p:cNvSpPr>
          <p:nvPr>
            <p:ph sz="half" idx="2"/>
          </p:nvPr>
        </p:nvSpPr>
        <p:spPr>
          <a:xfrm>
            <a:off x="4648200" y="533400"/>
            <a:ext cx="4038600" cy="6172200"/>
          </a:xfrm>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rtlCol="0">
            <a:normAutofit/>
          </a:bodyPr>
          <a:lstStyle/>
          <a:p>
            <a:pPr fontAlgn="auto">
              <a:spcAft>
                <a:spcPts val="0"/>
              </a:spcAft>
              <a:defRPr/>
            </a:pPr>
            <a:r>
              <a:rPr lang="en-US" b="1" u="sng" dirty="0" smtClean="0">
                <a:solidFill>
                  <a:srgbClr val="FF0000"/>
                </a:solidFill>
                <a:effectLst>
                  <a:outerShdw blurRad="38100" dist="38100" dir="2700000" algn="tl">
                    <a:srgbClr val="000000">
                      <a:alpha val="43137"/>
                    </a:srgbClr>
                  </a:outerShdw>
                </a:effectLst>
              </a:rPr>
              <a:t>A Trip Across America</a:t>
            </a:r>
            <a:endParaRPr lang="en-US" b="1" u="sng"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743200" y="1371600"/>
            <a:ext cx="6400800" cy="1752600"/>
          </a:xfrm>
        </p:spPr>
        <p:txBody>
          <a:bodyPr rtlCol="0">
            <a:normAutofit/>
          </a:bodyPr>
          <a:lstStyle/>
          <a:p>
            <a:pPr fontAlgn="auto">
              <a:spcAft>
                <a:spcPts val="0"/>
              </a:spcAft>
              <a:buFont typeface="Arial" pitchFamily="34" charset="0"/>
              <a:buNone/>
              <a:defRPr/>
            </a:pPr>
            <a:r>
              <a:rPr lang="en-US" b="1" dirty="0" smtClean="0">
                <a:solidFill>
                  <a:schemeClr val="tx2">
                    <a:lumMod val="60000"/>
                    <a:lumOff val="40000"/>
                  </a:schemeClr>
                </a:solidFill>
                <a:effectLst>
                  <a:outerShdw blurRad="38100" dist="38100" dir="2700000" algn="tl">
                    <a:srgbClr val="000000">
                      <a:alpha val="43137"/>
                    </a:srgbClr>
                  </a:outerShdw>
                </a:effectLst>
              </a:rPr>
              <a:t>U.S. History</a:t>
            </a:r>
          </a:p>
          <a:p>
            <a:pPr fontAlgn="auto">
              <a:spcAft>
                <a:spcPts val="0"/>
              </a:spcAft>
              <a:buFont typeface="Arial" pitchFamily="34" charset="0"/>
              <a:buNone/>
              <a:defRPr/>
            </a:pPr>
            <a:r>
              <a:rPr lang="en-US" b="1" dirty="0" smtClean="0">
                <a:solidFill>
                  <a:schemeClr val="tx2">
                    <a:lumMod val="60000"/>
                    <a:lumOff val="40000"/>
                  </a:schemeClr>
                </a:solidFill>
                <a:effectLst>
                  <a:outerShdw blurRad="38100" dist="38100" dir="2700000" algn="tl">
                    <a:srgbClr val="000000">
                      <a:alpha val="43137"/>
                    </a:srgbClr>
                  </a:outerShdw>
                </a:effectLst>
              </a:rPr>
              <a:t>Mrs. </a:t>
            </a:r>
            <a:r>
              <a:rPr lang="en-US" b="1" dirty="0" err="1" smtClean="0">
                <a:solidFill>
                  <a:schemeClr val="tx2">
                    <a:lumMod val="60000"/>
                    <a:lumOff val="40000"/>
                  </a:schemeClr>
                </a:solidFill>
                <a:effectLst>
                  <a:outerShdw blurRad="38100" dist="38100" dir="2700000" algn="tl">
                    <a:srgbClr val="000000">
                      <a:alpha val="43137"/>
                    </a:srgbClr>
                  </a:outerShdw>
                </a:effectLst>
              </a:rPr>
              <a:t>Janiak’s</a:t>
            </a:r>
            <a:r>
              <a:rPr lang="en-US" b="1" dirty="0" smtClean="0">
                <a:solidFill>
                  <a:schemeClr val="tx2">
                    <a:lumMod val="60000"/>
                    <a:lumOff val="40000"/>
                  </a:schemeClr>
                </a:solidFill>
                <a:effectLst>
                  <a:outerShdw blurRad="38100" dist="38100" dir="2700000" algn="tl">
                    <a:srgbClr val="000000">
                      <a:alpha val="43137"/>
                    </a:srgbClr>
                  </a:outerShdw>
                </a:effectLst>
              </a:rPr>
              <a:t> classes</a:t>
            </a:r>
            <a:endParaRPr lang="en-US" b="1" dirty="0">
              <a:solidFill>
                <a:schemeClr val="tx2">
                  <a:lumMod val="60000"/>
                  <a:lumOff val="40000"/>
                </a:schemeClr>
              </a:solidFill>
              <a:effectLst>
                <a:outerShdw blurRad="38100" dist="38100" dir="2700000" algn="tl">
                  <a:srgbClr val="000000">
                    <a:alpha val="43137"/>
                  </a:srgbClr>
                </a:outerShdw>
              </a:effectLst>
            </a:endParaRPr>
          </a:p>
        </p:txBody>
      </p:sp>
      <p:pic>
        <p:nvPicPr>
          <p:cNvPr id="13315" name="Picture 2"/>
          <p:cNvPicPr>
            <a:picLocks noChangeAspect="1" noChangeArrowheads="1"/>
          </p:cNvPicPr>
          <p:nvPr/>
        </p:nvPicPr>
        <p:blipFill>
          <a:blip r:embed="rId2"/>
          <a:srcRect/>
          <a:stretch>
            <a:fillRect/>
          </a:stretch>
        </p:blipFill>
        <p:spPr bwMode="auto">
          <a:xfrm>
            <a:off x="0" y="3200400"/>
            <a:ext cx="3467100" cy="3467100"/>
          </a:xfrm>
          <a:prstGeom prst="rect">
            <a:avLst/>
          </a:prstGeom>
          <a:noFill/>
          <a:ln w="9525">
            <a:noFill/>
            <a:miter lim="800000"/>
            <a:headEnd/>
            <a:tailEnd/>
          </a:ln>
        </p:spPr>
      </p:pic>
      <p:pic>
        <p:nvPicPr>
          <p:cNvPr id="13316" name="Picture 3" descr="C:\Program Files (x86)\Microsoft Office\MEDIA\CAGCAT10\j0233070.wmf"/>
          <p:cNvPicPr>
            <a:picLocks noChangeAspect="1" noChangeArrowheads="1"/>
          </p:cNvPicPr>
          <p:nvPr/>
        </p:nvPicPr>
        <p:blipFill>
          <a:blip r:embed="rId3"/>
          <a:srcRect/>
          <a:stretch>
            <a:fillRect/>
          </a:stretch>
        </p:blipFill>
        <p:spPr bwMode="auto">
          <a:xfrm>
            <a:off x="228600" y="1447800"/>
            <a:ext cx="2962275" cy="1484313"/>
          </a:xfrm>
          <a:prstGeom prst="rect">
            <a:avLst/>
          </a:prstGeom>
          <a:noFill/>
          <a:ln w="9525">
            <a:noFill/>
            <a:miter lim="800000"/>
            <a:headEnd/>
            <a:tailEnd/>
          </a:ln>
        </p:spPr>
      </p:pic>
      <p:pic>
        <p:nvPicPr>
          <p:cNvPr id="13317" name="Picture 4" descr="C:\Users\Heather\AppData\Local\Microsoft\Windows\Temporary Internet Files\Content.IE5\RO6UD2EZ\MC900058019[1].wmf"/>
          <p:cNvPicPr>
            <a:picLocks noChangeAspect="1" noChangeArrowheads="1"/>
          </p:cNvPicPr>
          <p:nvPr/>
        </p:nvPicPr>
        <p:blipFill>
          <a:blip r:embed="rId4"/>
          <a:srcRect/>
          <a:stretch>
            <a:fillRect/>
          </a:stretch>
        </p:blipFill>
        <p:spPr bwMode="auto">
          <a:xfrm>
            <a:off x="6661150" y="3403600"/>
            <a:ext cx="2482850" cy="3454400"/>
          </a:xfrm>
          <a:prstGeom prst="rect">
            <a:avLst/>
          </a:prstGeom>
          <a:noFill/>
          <a:ln w="9525">
            <a:noFill/>
            <a:miter lim="800000"/>
            <a:headEnd/>
            <a:tailEnd/>
          </a:ln>
        </p:spPr>
      </p:pic>
      <p:pic>
        <p:nvPicPr>
          <p:cNvPr id="13318" name="Picture 5" descr="C:\Users\Heather\AppData\Local\Microsoft\Windows\Temporary Internet Files\Content.IE5\ER9NS03A\MC900198240[1].wmf"/>
          <p:cNvPicPr>
            <a:picLocks noChangeAspect="1" noChangeArrowheads="1"/>
          </p:cNvPicPr>
          <p:nvPr/>
        </p:nvPicPr>
        <p:blipFill>
          <a:blip r:embed="rId5"/>
          <a:srcRect/>
          <a:stretch>
            <a:fillRect/>
          </a:stretch>
        </p:blipFill>
        <p:spPr bwMode="auto">
          <a:xfrm>
            <a:off x="3581400" y="4343400"/>
            <a:ext cx="2849563" cy="2135188"/>
          </a:xfrm>
          <a:prstGeom prst="rect">
            <a:avLst/>
          </a:prstGeom>
          <a:noFill/>
          <a:ln w="9525">
            <a:noFill/>
            <a:miter lim="800000"/>
            <a:headEnd/>
            <a:tailEnd/>
          </a:ln>
        </p:spPr>
      </p:pic>
      <p:pic>
        <p:nvPicPr>
          <p:cNvPr id="13319" name="Picture 9" descr="C:\Users\Heather\AppData\Local\Microsoft\Windows\Temporary Internet Files\Content.IE5\ER9NS03A\MC900280589[1].wmf"/>
          <p:cNvPicPr>
            <a:picLocks noChangeAspect="1" noChangeArrowheads="1"/>
          </p:cNvPicPr>
          <p:nvPr/>
        </p:nvPicPr>
        <p:blipFill>
          <a:blip r:embed="rId6"/>
          <a:srcRect/>
          <a:stretch>
            <a:fillRect/>
          </a:stretch>
        </p:blipFill>
        <p:spPr bwMode="auto">
          <a:xfrm>
            <a:off x="4419600" y="2590800"/>
            <a:ext cx="1974850" cy="1809750"/>
          </a:xfrm>
          <a:prstGeom prst="rect">
            <a:avLst/>
          </a:prstGeom>
          <a:noFill/>
          <a:ln w="9525">
            <a:noFill/>
            <a:miter lim="800000"/>
            <a:headEnd/>
            <a:tailEnd/>
          </a:ln>
        </p:spPr>
      </p:pic>
      <p:pic>
        <p:nvPicPr>
          <p:cNvPr id="13320" name="Picture 11" descr="C:\Users\Heather\AppData\Local\Microsoft\Windows\Temporary Internet Files\Content.IE5\ER9NS03A\MC900156117[1].wmf"/>
          <p:cNvPicPr>
            <a:picLocks noChangeAspect="1" noChangeArrowheads="1"/>
          </p:cNvPicPr>
          <p:nvPr/>
        </p:nvPicPr>
        <p:blipFill>
          <a:blip r:embed="rId7"/>
          <a:srcRect/>
          <a:stretch>
            <a:fillRect/>
          </a:stretch>
        </p:blipFill>
        <p:spPr bwMode="auto">
          <a:xfrm>
            <a:off x="7329488" y="304800"/>
            <a:ext cx="1814512" cy="96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lnSpc>
                <a:spcPct val="90000"/>
              </a:lnSpc>
              <a:buFont typeface="Arial" charset="0"/>
              <a:buNone/>
            </a:pPr>
            <a:r>
              <a:rPr lang="en-US" dirty="0" smtClean="0"/>
              <a:t>- As you have studied U.S. History this year, you have come to realize the density and complexity of our nation’s past. You may have also come to realize how large our nation is, with amazing places and culture to experience. </a:t>
            </a:r>
          </a:p>
          <a:p>
            <a:pPr>
              <a:lnSpc>
                <a:spcPct val="90000"/>
              </a:lnSpc>
              <a:buFont typeface="Arial" charset="0"/>
              <a:buNone/>
            </a:pPr>
            <a:r>
              <a:rPr lang="en-US" dirty="0" smtClean="0"/>
              <a:t>- The project you are about to embark on, will allow you to explore places you want to travel and visit in the future, during a summer vacation, graduation trip or just some day in your future! Have fun exploring the possibilities of traveling in the U.S., as well as learning to budget your traveling expenses!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fontScale="90000"/>
          </a:bodyPr>
          <a:lstStyle/>
          <a:p>
            <a:pPr algn="l" fontAlgn="auto">
              <a:spcAft>
                <a:spcPts val="0"/>
              </a:spcAft>
              <a:defRPr/>
            </a:pPr>
            <a:r>
              <a:rPr lang="en-US" b="1" u="sng" dirty="0" smtClean="0"/>
              <a:t/>
            </a:r>
            <a:br>
              <a:rPr lang="en-US" b="1" u="sng" dirty="0" smtClean="0"/>
            </a:br>
            <a:r>
              <a:rPr lang="en-US" b="1" u="sng" dirty="0" smtClean="0"/>
              <a:t>Your trip must</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0" y="1066800"/>
            <a:ext cx="8686800" cy="5059363"/>
          </a:xfrm>
        </p:spPr>
        <p:txBody>
          <a:bodyPr rtlCol="0">
            <a:normAutofit fontScale="92500" lnSpcReduction="10000"/>
          </a:bodyPr>
          <a:lstStyle/>
          <a:p>
            <a:pPr fontAlgn="auto">
              <a:spcAft>
                <a:spcPts val="0"/>
              </a:spcAft>
              <a:buFont typeface="Wingdings" pitchFamily="2" charset="2"/>
              <a:buChar char="ü"/>
              <a:defRPr/>
            </a:pPr>
            <a:r>
              <a:rPr lang="en-US" dirty="0" smtClean="0"/>
              <a:t>start </a:t>
            </a:r>
            <a:r>
              <a:rPr lang="en-US" dirty="0"/>
              <a:t>and end in San Diego</a:t>
            </a:r>
          </a:p>
          <a:p>
            <a:pPr fontAlgn="auto">
              <a:spcAft>
                <a:spcPts val="0"/>
              </a:spcAft>
              <a:buFont typeface="Wingdings" pitchFamily="2" charset="2"/>
              <a:buChar char="ü"/>
              <a:defRPr/>
            </a:pPr>
            <a:r>
              <a:rPr lang="en-US" dirty="0"/>
              <a:t>reach the East Coast (Atlantic Ocean)</a:t>
            </a:r>
          </a:p>
          <a:p>
            <a:pPr fontAlgn="auto">
              <a:spcAft>
                <a:spcPts val="0"/>
              </a:spcAft>
              <a:buFont typeface="Wingdings" pitchFamily="2" charset="2"/>
              <a:buChar char="ü"/>
              <a:defRPr/>
            </a:pPr>
            <a:r>
              <a:rPr lang="en-US" dirty="0"/>
              <a:t>include at least 10 major cities</a:t>
            </a:r>
          </a:p>
          <a:p>
            <a:pPr fontAlgn="auto">
              <a:spcAft>
                <a:spcPts val="0"/>
              </a:spcAft>
              <a:buFont typeface="Wingdings" pitchFamily="2" charset="2"/>
              <a:buChar char="ü"/>
              <a:defRPr/>
            </a:pPr>
            <a:r>
              <a:rPr lang="en-US" dirty="0"/>
              <a:t>include 10 national or state parks</a:t>
            </a:r>
          </a:p>
          <a:p>
            <a:pPr fontAlgn="auto">
              <a:spcAft>
                <a:spcPts val="0"/>
              </a:spcAft>
              <a:buFont typeface="Wingdings" pitchFamily="2" charset="2"/>
              <a:buChar char="ü"/>
              <a:defRPr/>
            </a:pPr>
            <a:r>
              <a:rPr lang="en-US" dirty="0"/>
              <a:t>include 10 cool attractions (restaurants, amusement parks, ballparks, museums, etc.) </a:t>
            </a:r>
          </a:p>
          <a:p>
            <a:pPr fontAlgn="auto">
              <a:spcAft>
                <a:spcPts val="0"/>
              </a:spcAft>
              <a:buFont typeface="Wingdings" pitchFamily="2" charset="2"/>
              <a:buChar char="ü"/>
              <a:defRPr/>
            </a:pPr>
            <a:r>
              <a:rPr lang="en-US" dirty="0"/>
              <a:t> at least 21 days long</a:t>
            </a:r>
          </a:p>
          <a:p>
            <a:pPr fontAlgn="auto">
              <a:spcAft>
                <a:spcPts val="0"/>
              </a:spcAft>
              <a:buFont typeface="Wingdings" pitchFamily="2" charset="2"/>
              <a:buChar char="ü"/>
              <a:defRPr/>
            </a:pPr>
            <a:r>
              <a:rPr lang="en-US" dirty="0"/>
              <a:t>cost no more than $3,000 per person</a:t>
            </a:r>
          </a:p>
          <a:p>
            <a:pPr fontAlgn="auto">
              <a:spcAft>
                <a:spcPts val="0"/>
              </a:spcAft>
              <a:buFont typeface="Wingdings" pitchFamily="2" charset="2"/>
              <a:buChar char="ü"/>
              <a:defRPr/>
            </a:pPr>
            <a:r>
              <a:rPr lang="en-US" dirty="0"/>
              <a:t>utilize realistic transportation (car, RV, bus, train or airplane)</a:t>
            </a:r>
          </a:p>
          <a:p>
            <a:pPr fontAlgn="auto">
              <a:spcAft>
                <a:spcPts val="0"/>
              </a:spcAft>
              <a:buFont typeface="Arial" pitchFamily="34" charset="0"/>
              <a:buChar char="•"/>
              <a:defRPr/>
            </a:pPr>
            <a:endParaRPr lang="en-US" dirty="0"/>
          </a:p>
        </p:txBody>
      </p:sp>
      <p:pic>
        <p:nvPicPr>
          <p:cNvPr id="15363" name="Picture 2"/>
          <p:cNvPicPr>
            <a:picLocks noChangeAspect="1" noChangeArrowheads="1"/>
          </p:cNvPicPr>
          <p:nvPr/>
        </p:nvPicPr>
        <p:blipFill>
          <a:blip r:embed="rId2"/>
          <a:srcRect/>
          <a:stretch>
            <a:fillRect/>
          </a:stretch>
        </p:blipFill>
        <p:spPr bwMode="auto">
          <a:xfrm>
            <a:off x="6286500" y="0"/>
            <a:ext cx="2857500" cy="28575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iterate type="lt">
                                    <p:tmPct val="10000"/>
                                  </p:iterate>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iterate type="lt">
                                    <p:tmPct val="10000"/>
                                  </p:iterate>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rtlCol="0">
            <a:normAutofit fontScale="90000"/>
          </a:bodyPr>
          <a:lstStyle/>
          <a:p>
            <a:pPr fontAlgn="auto">
              <a:spcAft>
                <a:spcPts val="0"/>
              </a:spcAft>
              <a:defRPr/>
            </a:pPr>
            <a:r>
              <a:rPr lang="en-US" sz="3600" b="1" u="sng" dirty="0" smtClean="0"/>
              <a:t>You must create a presentation: </a:t>
            </a:r>
            <a:r>
              <a:rPr lang="en-US" sz="3600" b="1" u="sng" dirty="0" smtClean="0">
                <a:solidFill>
                  <a:srgbClr val="FF0000"/>
                </a:solidFill>
              </a:rPr>
              <a:t>PowerPoint</a:t>
            </a:r>
            <a:r>
              <a:rPr lang="en-US" sz="3600" b="1" u="sng" dirty="0" smtClean="0"/>
              <a:t>, </a:t>
            </a:r>
            <a:r>
              <a:rPr lang="en-US" sz="3600" b="1" u="sng" dirty="0" err="1" smtClean="0">
                <a:solidFill>
                  <a:srgbClr val="0070C0"/>
                </a:solidFill>
              </a:rPr>
              <a:t>Prezi</a:t>
            </a:r>
            <a:r>
              <a:rPr lang="en-US" sz="3600" b="1" u="sng" dirty="0" smtClean="0">
                <a:solidFill>
                  <a:srgbClr val="0070C0"/>
                </a:solidFill>
              </a:rPr>
              <a:t> </a:t>
            </a:r>
            <a:r>
              <a:rPr lang="en-US" sz="3600" b="1" u="sng" dirty="0" smtClean="0"/>
              <a:t>or </a:t>
            </a:r>
            <a:r>
              <a:rPr lang="en-US" sz="3600" b="1" u="sng" dirty="0" smtClean="0">
                <a:solidFill>
                  <a:schemeClr val="accent3">
                    <a:lumMod val="75000"/>
                  </a:schemeClr>
                </a:solidFill>
              </a:rPr>
              <a:t>video</a:t>
            </a:r>
            <a:r>
              <a:rPr lang="en-US" sz="3600" b="1" u="sng" dirty="0" smtClean="0"/>
              <a:t> for your trip that includes</a:t>
            </a:r>
            <a:r>
              <a:rPr lang="en-US" sz="3600" b="1" dirty="0" smtClean="0"/>
              <a:t>:</a:t>
            </a:r>
            <a:br>
              <a:rPr lang="en-US" sz="3600" b="1" dirty="0" smtClean="0"/>
            </a:br>
            <a:endParaRPr lang="en-US" sz="3600"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Wingdings" pitchFamily="2" charset="2"/>
              <a:buChar char="ü"/>
              <a:defRPr/>
            </a:pPr>
            <a:r>
              <a:rPr lang="en-US" dirty="0" smtClean="0"/>
              <a:t>a </a:t>
            </a:r>
            <a:r>
              <a:rPr lang="en-US" dirty="0"/>
              <a:t>map of the U.S. showing your route and how many days for each leg and how many days each stop will take</a:t>
            </a:r>
          </a:p>
          <a:p>
            <a:pPr fontAlgn="auto">
              <a:spcAft>
                <a:spcPts val="0"/>
              </a:spcAft>
              <a:buFont typeface="Wingdings" pitchFamily="2" charset="2"/>
              <a:buChar char="ü"/>
              <a:defRPr/>
            </a:pPr>
            <a:r>
              <a:rPr lang="en-US" dirty="0"/>
              <a:t>an itinerary showing the daily schedule- places, activities, etc.</a:t>
            </a:r>
          </a:p>
          <a:p>
            <a:pPr fontAlgn="auto">
              <a:spcAft>
                <a:spcPts val="0"/>
              </a:spcAft>
              <a:buFont typeface="Wingdings" pitchFamily="2" charset="2"/>
              <a:buChar char="ü"/>
              <a:defRPr/>
            </a:pPr>
            <a:r>
              <a:rPr lang="en-US" dirty="0"/>
              <a:t>a rough budget showing how much you will spend on lodging, food, transportation, and entertainment</a:t>
            </a:r>
          </a:p>
          <a:p>
            <a:pPr fontAlgn="auto">
              <a:spcAft>
                <a:spcPts val="0"/>
              </a:spcAft>
              <a:buFont typeface="Wingdings" pitchFamily="2" charset="2"/>
              <a:buChar char="ü"/>
              <a:defRPr/>
            </a:pPr>
            <a:r>
              <a:rPr lang="en-US" dirty="0"/>
              <a:t>at least 15 pictures of stuff you will see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77788" y="0"/>
            <a:ext cx="5270501" cy="3886200"/>
          </a:xfrm>
          <a:prstGeom prst="rect">
            <a:avLst/>
          </a:prstGeom>
          <a:noFill/>
          <a:ln w="9525">
            <a:noFill/>
            <a:miter lim="800000"/>
            <a:headEnd/>
            <a:tailEnd/>
          </a:ln>
        </p:spPr>
      </p:pic>
      <p:pic>
        <p:nvPicPr>
          <p:cNvPr id="17410" name="Picture 3"/>
          <p:cNvPicPr>
            <a:picLocks noChangeAspect="1" noChangeArrowheads="1"/>
          </p:cNvPicPr>
          <p:nvPr/>
        </p:nvPicPr>
        <p:blipFill>
          <a:blip r:embed="rId3"/>
          <a:srcRect/>
          <a:stretch>
            <a:fillRect/>
          </a:stretch>
        </p:blipFill>
        <p:spPr bwMode="auto">
          <a:xfrm>
            <a:off x="3784600" y="3657600"/>
            <a:ext cx="535940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0" y="2133600"/>
            <a:ext cx="5334000" cy="4724400"/>
          </a:xfrm>
          <a:prstGeom prst="rect">
            <a:avLst/>
          </a:prstGeom>
          <a:noFill/>
          <a:ln w="9525">
            <a:noFill/>
            <a:miter lim="800000"/>
            <a:headEnd/>
            <a:tailEnd/>
          </a:ln>
        </p:spPr>
      </p:pic>
      <p:pic>
        <p:nvPicPr>
          <p:cNvPr id="18434" name="Picture 3"/>
          <p:cNvPicPr>
            <a:picLocks noChangeAspect="1" noChangeArrowheads="1"/>
          </p:cNvPicPr>
          <p:nvPr/>
        </p:nvPicPr>
        <p:blipFill>
          <a:blip r:embed="rId3"/>
          <a:srcRect/>
          <a:stretch>
            <a:fillRect/>
          </a:stretch>
        </p:blipFill>
        <p:spPr bwMode="auto">
          <a:xfrm>
            <a:off x="5334000" y="152400"/>
            <a:ext cx="3810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152400" y="0"/>
            <a:ext cx="589915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459</Words>
  <Application>Microsoft Office PowerPoint</Application>
  <PresentationFormat>On-screen Show (4:3)</PresentationFormat>
  <Paragraphs>33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Tuesday May 21, 2013</vt:lpstr>
      <vt:lpstr>PowerPoint Presentation</vt:lpstr>
      <vt:lpstr>A Trip Across America</vt:lpstr>
      <vt:lpstr>PowerPoint Presentation</vt:lpstr>
      <vt:lpstr> Your trip must: </vt:lpstr>
      <vt:lpstr>You must create a presentation: PowerPoint, Prezi or video for your trip that includes: </vt:lpstr>
      <vt:lpstr>PowerPoint Presentation</vt:lpstr>
      <vt:lpstr>PowerPoint Presentation</vt:lpstr>
      <vt:lpstr>PowerPoint Presentation</vt:lpstr>
      <vt:lpstr>PowerPoint Presentation</vt:lpstr>
      <vt:lpstr>You must also:</vt:lpstr>
      <vt:lpstr>It is your choice:</vt:lpstr>
      <vt:lpstr>Examples from the past, just to inspire and give you an idea….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Trip Across America</dc:title>
  <dc:creator>Heather</dc:creator>
  <cp:lastModifiedBy>Janiak Heather</cp:lastModifiedBy>
  <cp:revision>13</cp:revision>
  <dcterms:created xsi:type="dcterms:W3CDTF">2010-05-23T20:34:15Z</dcterms:created>
  <dcterms:modified xsi:type="dcterms:W3CDTF">2013-05-20T21:40:24Z</dcterms:modified>
</cp:coreProperties>
</file>