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7" r:id="rId3"/>
    <p:sldId id="278" r:id="rId4"/>
    <p:sldId id="279" r:id="rId5"/>
    <p:sldId id="257" r:id="rId6"/>
    <p:sldId id="262" r:id="rId7"/>
    <p:sldId id="268" r:id="rId8"/>
    <p:sldId id="269" r:id="rId9"/>
    <p:sldId id="267" r:id="rId10"/>
    <p:sldId id="274" r:id="rId11"/>
    <p:sldId id="271" r:id="rId12"/>
    <p:sldId id="272" r:id="rId13"/>
    <p:sldId id="273" r:id="rId14"/>
    <p:sldId id="280" r:id="rId15"/>
    <p:sldId id="276" r:id="rId16"/>
    <p:sldId id="283" r:id="rId17"/>
    <p:sldId id="284" r:id="rId18"/>
    <p:sldId id="28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487D33"/>
    <a:srgbClr val="F84710"/>
    <a:srgbClr val="CC3300"/>
    <a:srgbClr val="3962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795" autoAdjust="0"/>
    <p:restoredTop sz="93322" autoAdjust="0"/>
  </p:normalViewPr>
  <p:slideViewPr>
    <p:cSldViewPr>
      <p:cViewPr varScale="1">
        <p:scale>
          <a:sx n="47" d="100"/>
          <a:sy n="47" d="100"/>
        </p:scale>
        <p:origin x="-9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8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21FD1-8B8C-453E-B58B-08316E61CB69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2E45A-2DE2-493C-B389-A73FAE377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7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D30AF-C290-49D9-81FC-0DC2E8BFFD9A}" type="datetimeFigureOut">
              <a:rPr lang="en-US" smtClean="0"/>
              <a:pPr/>
              <a:t>11/16/2010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DFAC7-C567-4754-97C3-54DF9EFF5E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3.wav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6.wav"/><Relationship Id="rId5" Type="http://schemas.openxmlformats.org/officeDocument/2006/relationships/image" Target="../media/image6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9.wav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0.wav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11.wav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2.wav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4.bp.blogspot.com/_OEU4wkMB8P0/SQNb8XF53RI/AAAAAAAAAAc/mlveBMNpyeY/s1600-h/The+Sniper-+Face.jpg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5" Type="http://schemas.openxmlformats.org/officeDocument/2006/relationships/image" Target="../media/image6.pn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Stencil" pitchFamily="82" charset="0"/>
              </a:rPr>
              <a:t>The Sniper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Stencil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40" name="Picture 16" descr="http://gallery.photo.net/photo/6090593-lg.jpg"/>
          <p:cNvPicPr>
            <a:picLocks noChangeAspect="1" noChangeArrowheads="1"/>
          </p:cNvPicPr>
          <p:nvPr/>
        </p:nvPicPr>
        <p:blipFill>
          <a:blip r:embed="rId3" cstate="print">
            <a:lum bright="-23000" contrast="-7000"/>
          </a:blip>
          <a:srcRect/>
          <a:stretch>
            <a:fillRect/>
          </a:stretch>
        </p:blipFill>
        <p:spPr bwMode="auto">
          <a:xfrm>
            <a:off x="0" y="-168567"/>
            <a:ext cx="9144000" cy="7026567"/>
          </a:xfrm>
          <a:prstGeom prst="rect">
            <a:avLst/>
          </a:prstGeom>
          <a:noFill/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33400" y="1219200"/>
            <a:ext cx="8229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tencil" pitchFamily="82" charset="0"/>
                <a:ea typeface="+mj-ea"/>
                <a:cs typeface="+mj-cs"/>
              </a:rPr>
              <a:t>The Sniper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33400" y="3962400"/>
            <a:ext cx="8229600" cy="2163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tencil" pitchFamily="82" charset="0"/>
                <a:ea typeface="+mj-ea"/>
                <a:cs typeface="+mj-cs"/>
              </a:rPr>
              <a:t>Liam O’Flaherty</a:t>
            </a:r>
          </a:p>
        </p:txBody>
      </p:sp>
      <p:pic>
        <p:nvPicPr>
          <p:cNvPr id="7" name="~PP3004.WAV">
            <a:hlinkClick r:id="" action="ppaction://media"/>
          </p:cNvPr>
          <p:cNvPicPr>
            <a:picLocks noRot="1" noChangeAspect="1"/>
          </p:cNvPicPr>
          <p:nvPr>
            <a:wavAudioFile r:embed="rId1" name="~PP3004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14340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“The Sniper”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Reading Notes</a:t>
            </a:r>
          </a:p>
        </p:txBody>
      </p:sp>
      <p:sp>
        <p:nvSpPr>
          <p:cNvPr id="14343" name="AutoShape 1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172200" y="6019800"/>
            <a:ext cx="7620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AutoShape 1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9342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1752600"/>
            <a:ext cx="5715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u="sng" dirty="0" smtClean="0">
                <a:solidFill>
                  <a:schemeClr val="accent6">
                    <a:lumMod val="75000"/>
                  </a:schemeClr>
                </a:solidFill>
              </a:rPr>
              <a:t>Directions: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2"/>
                </a:solidFill>
              </a:rPr>
              <a:t>Label a piece of lined paper with the story’s title and author’s name at the top. </a:t>
            </a:r>
          </a:p>
          <a:p>
            <a:pPr>
              <a:defRPr/>
            </a:pPr>
            <a:endParaRPr lang="en-US" sz="2800" dirty="0" smtClean="0">
              <a:solidFill>
                <a:schemeClr val="bg2"/>
              </a:solidFill>
            </a:endParaRPr>
          </a:p>
          <a:p>
            <a:pPr>
              <a:defRPr/>
            </a:pPr>
            <a:r>
              <a:rPr lang="en-US" sz="2800" dirty="0" smtClean="0">
                <a:solidFill>
                  <a:schemeClr val="bg2"/>
                </a:solidFill>
              </a:rPr>
              <a:t>Use this piece of paper to take notes and respond to questions before, during, and after the story.  </a:t>
            </a:r>
          </a:p>
          <a:p>
            <a:pPr>
              <a:defRPr/>
            </a:pPr>
            <a:endParaRPr lang="en-US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2800" b="1" u="sng" dirty="0" smtClean="0">
                <a:solidFill>
                  <a:schemeClr val="accent6">
                    <a:lumMod val="75000"/>
                  </a:schemeClr>
                </a:solidFill>
              </a:rPr>
              <a:t>Label each section of your notes with the slide headings in order to receive full credit. </a:t>
            </a:r>
            <a:endParaRPr lang="en-US" sz="2800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14339" name="Text Box 12"/>
          <p:cNvSpPr txBox="1">
            <a:spLocks noChangeArrowheads="1"/>
          </p:cNvSpPr>
          <p:nvPr/>
        </p:nvSpPr>
        <p:spPr bwMode="auto">
          <a:xfrm>
            <a:off x="457200" y="2209800"/>
            <a:ext cx="693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rgbClr val="FF9900"/>
                </a:solidFill>
              </a:rPr>
              <a:t>Make the </a:t>
            </a:r>
            <a:r>
              <a:rPr lang="en-US" sz="2400" b="1" dirty="0" smtClean="0">
                <a:solidFill>
                  <a:srgbClr val="FF9900"/>
                </a:solidFill>
              </a:rPr>
              <a:t>Connection: Under Pressure</a:t>
            </a:r>
            <a:endParaRPr lang="en-US" sz="2400" b="1" dirty="0">
              <a:solidFill>
                <a:srgbClr val="FF9900"/>
              </a:solidFill>
            </a:endParaRPr>
          </a:p>
        </p:txBody>
      </p:sp>
      <p:sp>
        <p:nvSpPr>
          <p:cNvPr id="14340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“The Sniper”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Quickwrite</a:t>
            </a:r>
            <a:endParaRPr lang="en-US" sz="3600" b="0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1" name="Text Box 15"/>
          <p:cNvSpPr txBox="1">
            <a:spLocks noChangeArrowheads="1"/>
          </p:cNvSpPr>
          <p:nvPr/>
        </p:nvSpPr>
        <p:spPr bwMode="auto">
          <a:xfrm>
            <a:off x="457200" y="2895600"/>
            <a:ext cx="8077200" cy="3046988"/>
          </a:xfrm>
          <a:prstGeom prst="rect">
            <a:avLst/>
          </a:prstGeom>
          <a:noFill/>
          <a:ln w="9525" algn="ctr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tabLst>
                <a:tab pos="457200" algn="l"/>
              </a:tabLst>
            </a:pPr>
            <a:r>
              <a:rPr lang="en-US" sz="2400" dirty="0">
                <a:solidFill>
                  <a:srgbClr val="FFFF99"/>
                </a:solidFill>
              </a:rPr>
              <a:t>What qualities enable people to perform well when facing heart-pounding fear or stress? </a:t>
            </a:r>
            <a:endParaRPr lang="en-US" sz="2400" dirty="0" smtClean="0">
              <a:solidFill>
                <a:srgbClr val="FFFF99"/>
              </a:solidFill>
            </a:endParaRPr>
          </a:p>
          <a:p>
            <a:pPr algn="l" eaLnBrk="0" hangingPunct="0">
              <a:tabLst>
                <a:tab pos="457200" algn="l"/>
              </a:tabLst>
            </a:pPr>
            <a:endParaRPr lang="en-US" sz="2400" dirty="0">
              <a:solidFill>
                <a:srgbClr val="FFFF99"/>
              </a:solidFill>
            </a:endParaRPr>
          </a:p>
          <a:p>
            <a:pPr algn="l" eaLnBrk="0" hangingPunct="0">
              <a:tabLst>
                <a:tab pos="457200" algn="l"/>
              </a:tabLst>
            </a:pPr>
            <a:r>
              <a:rPr lang="en-US" sz="2400" dirty="0" smtClean="0">
                <a:solidFill>
                  <a:srgbClr val="FFFF99"/>
                </a:solidFill>
              </a:rPr>
              <a:t>Think </a:t>
            </a:r>
            <a:r>
              <a:rPr lang="en-US" sz="2400" dirty="0">
                <a:solidFill>
                  <a:srgbClr val="FFFF99"/>
                </a:solidFill>
              </a:rPr>
              <a:t>about your own experiences or those of someone you know, as well as news stories or fiction you’ve </a:t>
            </a:r>
            <a:r>
              <a:rPr lang="en-US" sz="2400" dirty="0" smtClean="0">
                <a:solidFill>
                  <a:srgbClr val="FFFF99"/>
                </a:solidFill>
              </a:rPr>
              <a:t>read. Then</a:t>
            </a:r>
            <a:r>
              <a:rPr lang="en-US" sz="2400" dirty="0">
                <a:solidFill>
                  <a:srgbClr val="FFFF99"/>
                </a:solidFill>
              </a:rPr>
              <a:t>, jot down your thoughts about people taking action when the stakes are high</a:t>
            </a:r>
            <a:r>
              <a:rPr lang="en-US" sz="2400" dirty="0" smtClean="0">
                <a:solidFill>
                  <a:srgbClr val="FFFF99"/>
                </a:solidFill>
              </a:rPr>
              <a:t>.</a:t>
            </a:r>
          </a:p>
          <a:p>
            <a:pPr algn="l" eaLnBrk="0" hangingPunct="0">
              <a:tabLst>
                <a:tab pos="457200" algn="l"/>
              </a:tabLst>
            </a:pPr>
            <a:endParaRPr lang="en-US" sz="2400" dirty="0">
              <a:solidFill>
                <a:srgbClr val="FFFF99"/>
              </a:solidFill>
            </a:endParaRPr>
          </a:p>
        </p:txBody>
      </p:sp>
      <p:sp>
        <p:nvSpPr>
          <p:cNvPr id="14343" name="AutoShape 1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172200" y="6019800"/>
            <a:ext cx="7620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AutoShape 1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9342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~PP3138.WAV">
            <a:hlinkClick r:id="" action="ppaction://media"/>
          </p:cNvPr>
          <p:cNvPicPr>
            <a:picLocks noRot="1" noChangeAspect="1"/>
          </p:cNvPicPr>
          <p:nvPr>
            <a:wavAudioFile r:embed="rId1" name="~PP3138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10242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8077200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rgbClr val="FFFF99"/>
                </a:solidFill>
              </a:rPr>
              <a:t>This story is set in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Dublin, Ireland, in the 1920s</a:t>
            </a:r>
            <a:r>
              <a:rPr lang="en-US" sz="2400" dirty="0">
                <a:solidFill>
                  <a:srgbClr val="FFFF99"/>
                </a:solidFill>
              </a:rPr>
              <a:t>, during a time of bitter civil war. On one side were the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Irish Republicans (IRA)</a:t>
            </a:r>
            <a:r>
              <a:rPr lang="en-US" sz="2400" dirty="0" smtClean="0">
                <a:solidFill>
                  <a:srgbClr val="FFFF99"/>
                </a:solidFill>
              </a:rPr>
              <a:t>; </a:t>
            </a:r>
            <a:r>
              <a:rPr lang="en-US" sz="2400" dirty="0">
                <a:solidFill>
                  <a:srgbClr val="FFFF99"/>
                </a:solidFill>
              </a:rPr>
              <a:t>they wanted all of Ireland to become a republic, totally free from British rule. </a:t>
            </a:r>
          </a:p>
        </p:txBody>
      </p:sp>
      <p:sp>
        <p:nvSpPr>
          <p:cNvPr id="10243" name="Text Box 18"/>
          <p:cNvSpPr txBox="1">
            <a:spLocks noChangeArrowheads="1"/>
          </p:cNvSpPr>
          <p:nvPr/>
        </p:nvSpPr>
        <p:spPr bwMode="auto">
          <a:xfrm>
            <a:off x="381000" y="3657600"/>
            <a:ext cx="4343400" cy="23083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rgbClr val="FFFF99"/>
                </a:solidFill>
              </a:rPr>
              <a:t>On the other side were 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Free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Staters</a:t>
            </a:r>
            <a:r>
              <a:rPr lang="en-US" sz="2400" dirty="0">
                <a:solidFill>
                  <a:srgbClr val="FFFF99"/>
                </a:solidFill>
              </a:rPr>
              <a:t>; they had compromised with Britain and had agreed to allow 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English to continue to rule </a:t>
            </a:r>
            <a:r>
              <a:rPr lang="en-US" sz="2400" dirty="0">
                <a:solidFill>
                  <a:srgbClr val="FFFF99"/>
                </a:solidFill>
              </a:rPr>
              <a:t>six counties in the northern province of Ulster. </a:t>
            </a:r>
          </a:p>
        </p:txBody>
      </p:sp>
      <p:sp>
        <p:nvSpPr>
          <p:cNvPr id="10244" name="Rectangle 2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“The Sniper”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Background   </a:t>
            </a:r>
            <a:r>
              <a:rPr lang="en-US" sz="4000" dirty="0" smtClean="0">
                <a:solidFill>
                  <a:schemeClr val="bg1"/>
                </a:solidFill>
              </a:rPr>
              <a:t>(textbook p.4) </a:t>
            </a:r>
          </a:p>
        </p:txBody>
      </p:sp>
      <p:sp>
        <p:nvSpPr>
          <p:cNvPr id="10245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96000" y="5943600"/>
            <a:ext cx="762000" cy="914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AutoShape 2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172200" y="6019800"/>
            <a:ext cx="7620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" name="Picture 8" descr="http://themustardseed.files.wordpress.com/2007/08/troubles1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800600" y="3505200"/>
            <a:ext cx="4126602" cy="2883765"/>
          </a:xfrm>
          <a:prstGeom prst="rect">
            <a:avLst/>
          </a:prstGeom>
          <a:noFill/>
        </p:spPr>
      </p:pic>
      <p:pic>
        <p:nvPicPr>
          <p:cNvPr id="10" name="~PP2337.WAV">
            <a:hlinkClick r:id="" action="ppaction://media"/>
          </p:cNvPr>
          <p:cNvPicPr>
            <a:picLocks noRot="1" noChangeAspect="1"/>
          </p:cNvPicPr>
          <p:nvPr>
            <a:wavAudioFile r:embed="rId1" name="~PP2337.WAV"/>
          </p:nvPr>
        </p:nvPicPr>
        <p:blipFill>
          <a:blip r:embed="rId5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The Two Irelands 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Stencil" pitchFamily="8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05400" y="1219200"/>
            <a:ext cx="3810000" cy="4906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Orange (Northern)=</a:t>
            </a:r>
          </a:p>
          <a:p>
            <a:pPr lvl="1"/>
            <a:r>
              <a:rPr lang="en-US" dirty="0" smtClean="0"/>
              <a:t>Protestant</a:t>
            </a:r>
          </a:p>
          <a:p>
            <a:pPr lvl="1"/>
            <a:r>
              <a:rPr lang="en-US" dirty="0" smtClean="0"/>
              <a:t>Part of United Kingdom (Britain)</a:t>
            </a:r>
          </a:p>
          <a:p>
            <a:pPr lvl="1"/>
            <a:endParaRPr lang="en-US" dirty="0"/>
          </a:p>
          <a:p>
            <a:r>
              <a:rPr lang="en-US" dirty="0" smtClean="0"/>
              <a:t>Green (Southern)= Republic of Ireland</a:t>
            </a:r>
          </a:p>
          <a:p>
            <a:pPr lvl="1"/>
            <a:r>
              <a:rPr lang="en-US" dirty="0" smtClean="0"/>
              <a:t>Catholic</a:t>
            </a:r>
          </a:p>
          <a:p>
            <a:pPr lvl="1"/>
            <a:r>
              <a:rPr lang="en-US" dirty="0" smtClean="0"/>
              <a:t>Independent from Britain</a:t>
            </a:r>
          </a:p>
          <a:p>
            <a:pPr lvl="1"/>
            <a:endParaRPr lang="en-US" dirty="0"/>
          </a:p>
        </p:txBody>
      </p:sp>
      <p:pic>
        <p:nvPicPr>
          <p:cNvPr id="15362" name="Picture 2" descr="http://www.mooseman.de/pics/maps/map_ireland_overvie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90600"/>
            <a:ext cx="4718808" cy="5143500"/>
          </a:xfrm>
          <a:prstGeom prst="rect">
            <a:avLst/>
          </a:prstGeom>
          <a:noFill/>
        </p:spPr>
      </p:pic>
      <p:pic>
        <p:nvPicPr>
          <p:cNvPr id="6" name="~PP2805.WAV">
            <a:hlinkClick r:id="" action="ppaction://media"/>
          </p:cNvPr>
          <p:cNvPicPr>
            <a:picLocks noRot="1" noChangeAspect="1"/>
          </p:cNvPicPr>
          <p:nvPr>
            <a:wavAudioFile r:embed="rId1" name="~PP2805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762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Conflict in Ireland today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Stencil" pitchFamily="82" charset="0"/>
            </a:endParaRPr>
          </a:p>
        </p:txBody>
      </p:sp>
      <p:pic>
        <p:nvPicPr>
          <p:cNvPr id="13" name="Content Placeholder 3" descr="snip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257800" y="4800600"/>
            <a:ext cx="3124200" cy="1752600"/>
          </a:xfrm>
        </p:spPr>
      </p:pic>
      <p:pic>
        <p:nvPicPr>
          <p:cNvPr id="15" name="Picture 8" descr="An IRA mural in Newry, Co Down, in December 2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838200"/>
            <a:ext cx="3200400" cy="1752600"/>
          </a:xfrm>
          <a:prstGeom prst="rect">
            <a:avLst/>
          </a:prstGeom>
          <a:noFill/>
        </p:spPr>
      </p:pic>
      <p:pic>
        <p:nvPicPr>
          <p:cNvPr id="16" name="Picture 8" descr="http://farm2.static.flickr.com/1288/983429652_46194d1d6d.jpg?v=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2819400"/>
            <a:ext cx="2991299" cy="1828800"/>
          </a:xfrm>
          <a:prstGeom prst="rect">
            <a:avLst/>
          </a:prstGeom>
          <a:noFill/>
        </p:spPr>
      </p:pic>
      <p:pic>
        <p:nvPicPr>
          <p:cNvPr id="17" name="Picture 2" descr="http://farm4.static.flickr.com/3219/2604512110_a7c8a68abb.jpg?v=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762000"/>
            <a:ext cx="3048000" cy="1828800"/>
          </a:xfrm>
          <a:prstGeom prst="rect">
            <a:avLst/>
          </a:prstGeom>
          <a:noFill/>
        </p:spPr>
      </p:pic>
      <p:pic>
        <p:nvPicPr>
          <p:cNvPr id="18" name="Picture 12" descr="http://farm1.static.flickr.com/8/10346454_2ade4b82d2.jpg?v=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2819400"/>
            <a:ext cx="3262126" cy="1802283"/>
          </a:xfrm>
          <a:prstGeom prst="rect">
            <a:avLst/>
          </a:prstGeom>
          <a:noFill/>
        </p:spPr>
      </p:pic>
      <p:pic>
        <p:nvPicPr>
          <p:cNvPr id="19" name="Picture 10" descr="Soldiers from the British Army patrol the area around the Lower Shankill district in front of a UDA mural in West Belfast in February 200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0600" y="4876800"/>
            <a:ext cx="2971800" cy="1676400"/>
          </a:xfrm>
          <a:prstGeom prst="rect">
            <a:avLst/>
          </a:prstGeom>
          <a:noFill/>
        </p:spPr>
      </p:pic>
      <p:pic>
        <p:nvPicPr>
          <p:cNvPr id="9" name="~PP2919.WAV">
            <a:hlinkClick r:id="" action="ppaction://media"/>
          </p:cNvPr>
          <p:cNvPicPr>
            <a:picLocks noRot="1" noChangeAspect="1"/>
          </p:cNvPicPr>
          <p:nvPr>
            <a:wavAudioFile r:embed="rId1" name="~PP2919.WAV"/>
          </p:nvPr>
        </p:nvPicPr>
        <p:blipFill>
          <a:blip r:embed="rId9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2362200"/>
            <a:ext cx="3048000" cy="4144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do you think this artist is saying about Ireland?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mysite.verizon.net/cbladey/irish/ireland%20as%20woma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5029200" cy="6236208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638800" y="838200"/>
            <a:ext cx="3276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Analyze</a:t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Artwork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Stencil" pitchFamily="8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317625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“The Sniper”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M</a:t>
            </a:r>
            <a:r>
              <a:rPr lang="en-US" sz="36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eet the Author: Liam O’Flaherty</a:t>
            </a:r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http://upload.wikimedia.org/wikipedia/commons/8/87/Liam_O%27Flaherty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741782"/>
            <a:ext cx="3733800" cy="4475850"/>
          </a:xfrm>
          <a:prstGeom prst="rect">
            <a:avLst/>
          </a:prstGeom>
          <a:noFill/>
        </p:spPr>
      </p:pic>
      <p:sp>
        <p:nvSpPr>
          <p:cNvPr id="5" name="Text Box 3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4419600" y="1752600"/>
            <a:ext cx="4343400" cy="466281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200" dirty="0">
                <a:solidFill>
                  <a:srgbClr val="FFFF99"/>
                </a:solidFill>
              </a:rPr>
              <a:t>Liam O’Flaherty (1896-1984) was born to a large, </a:t>
            </a:r>
            <a:r>
              <a:rPr lang="en-US" sz="2200" dirty="0" smtClean="0">
                <a:solidFill>
                  <a:srgbClr val="FFFF99"/>
                </a:solidFill>
              </a:rPr>
              <a:t>poor </a:t>
            </a:r>
            <a:r>
              <a:rPr lang="en-US" sz="2200" dirty="0">
                <a:solidFill>
                  <a:srgbClr val="FFFF99"/>
                </a:solidFill>
              </a:rPr>
              <a:t>family on </a:t>
            </a:r>
            <a:r>
              <a:rPr lang="en-US" sz="2200" dirty="0" err="1">
                <a:solidFill>
                  <a:srgbClr val="FFFF99"/>
                </a:solidFill>
              </a:rPr>
              <a:t>Inishmore</a:t>
            </a:r>
            <a:r>
              <a:rPr lang="en-US" sz="2200" dirty="0">
                <a:solidFill>
                  <a:srgbClr val="FFFF99"/>
                </a:solidFill>
              </a:rPr>
              <a:t>, one of Ireland’s rocky </a:t>
            </a:r>
            <a:r>
              <a:rPr lang="en-US" sz="2200" dirty="0" err="1">
                <a:solidFill>
                  <a:srgbClr val="FFFF99"/>
                </a:solidFill>
              </a:rPr>
              <a:t>Aran</a:t>
            </a:r>
            <a:r>
              <a:rPr lang="en-US" sz="2200" dirty="0">
                <a:solidFill>
                  <a:srgbClr val="FFFF99"/>
                </a:solidFill>
              </a:rPr>
              <a:t> Islands. </a:t>
            </a:r>
          </a:p>
          <a:p>
            <a:pPr algn="l">
              <a:spcBef>
                <a:spcPct val="50000"/>
              </a:spcBef>
            </a:pPr>
            <a:r>
              <a:rPr lang="en-US" sz="2200" dirty="0" smtClean="0">
                <a:solidFill>
                  <a:srgbClr val="FFFF99"/>
                </a:solidFill>
              </a:rPr>
              <a:t>As a young man in his 20s, he witnessed and participated in the Irish Civil War. </a:t>
            </a:r>
          </a:p>
          <a:p>
            <a:pPr algn="l">
              <a:spcBef>
                <a:spcPct val="50000"/>
              </a:spcBef>
            </a:pPr>
            <a:r>
              <a:rPr lang="en-US" sz="2200" dirty="0" smtClean="0">
                <a:solidFill>
                  <a:srgbClr val="FFFF99"/>
                </a:solidFill>
              </a:rPr>
              <a:t>O’Flaherty took inspiration from his experiences, writing frequently about the political conflicts in Ireland.</a:t>
            </a:r>
          </a:p>
          <a:p>
            <a:pPr algn="l">
              <a:spcBef>
                <a:spcPct val="50000"/>
              </a:spcBef>
            </a:pPr>
            <a:endParaRPr lang="en-US" sz="2200" dirty="0">
              <a:solidFill>
                <a:srgbClr val="FFFF99"/>
              </a:solidFill>
            </a:endParaRPr>
          </a:p>
        </p:txBody>
      </p:sp>
      <p:pic>
        <p:nvPicPr>
          <p:cNvPr id="7" name="~PP492.WAV">
            <a:hlinkClick r:id="" action="ppaction://media"/>
          </p:cNvPr>
          <p:cNvPicPr>
            <a:picLocks noRot="1" noChangeAspect="1"/>
          </p:cNvPicPr>
          <p:nvPr>
            <a:wavAudioFile r:embed="rId1" name="~PP492.WAV"/>
          </p:nvPr>
        </p:nvPicPr>
        <p:blipFill>
          <a:blip r:embed="rId5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486400" cy="1447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Setting</a:t>
            </a:r>
            <a:r>
              <a:rPr lang="en-US" dirty="0">
                <a:latin typeface="Stencil" pitchFamily="82" charset="0"/>
              </a:rPr>
              <a:t/>
            </a:r>
            <a:br>
              <a:rPr lang="en-US" dirty="0">
                <a:latin typeface="Stencil" pitchFamily="82" charset="0"/>
              </a:rPr>
            </a:br>
            <a:r>
              <a:rPr lang="en-US" sz="2700" dirty="0" smtClean="0">
                <a:solidFill>
                  <a:schemeClr val="bg1"/>
                </a:solidFill>
                <a:latin typeface="Stencil" pitchFamily="82" charset="0"/>
              </a:rPr>
              <a:t>of “The Sniper”</a:t>
            </a:r>
            <a:br>
              <a:rPr lang="en-US" sz="2700" dirty="0" smtClean="0">
                <a:solidFill>
                  <a:schemeClr val="bg1"/>
                </a:solidFill>
                <a:latin typeface="Stencil" pitchFamily="82" charset="0"/>
              </a:rPr>
            </a:br>
            <a:r>
              <a:rPr lang="en-US" sz="2700" dirty="0" smtClean="0">
                <a:solidFill>
                  <a:schemeClr val="bg1"/>
                </a:solidFill>
                <a:latin typeface="Stencil" pitchFamily="82" charset="0"/>
              </a:rPr>
              <a:t>Dublin, 1920s </a:t>
            </a:r>
            <a:endParaRPr lang="en-US" sz="2700" dirty="0">
              <a:solidFill>
                <a:schemeClr val="bg1"/>
              </a:solidFill>
              <a:latin typeface="Stencil" pitchFamily="82" charset="0"/>
            </a:endParaRPr>
          </a:p>
        </p:txBody>
      </p:sp>
      <p:pic>
        <p:nvPicPr>
          <p:cNvPr id="25602" name="Picture 2" descr="http://tbn0.google.com/hosted/images/c?q=96bc3e859047abc2_lan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981200"/>
            <a:ext cx="4694464" cy="4572000"/>
          </a:xfrm>
          <a:prstGeom prst="rect">
            <a:avLst/>
          </a:prstGeom>
          <a:noFill/>
        </p:spPr>
      </p:pic>
      <p:pic>
        <p:nvPicPr>
          <p:cNvPr id="6" name="Picture 4" descr="http://www.warchat.org/pictures/irish_civil_war.jp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5334000" y="4191000"/>
            <a:ext cx="3602383" cy="2485644"/>
          </a:xfrm>
          <a:prstGeom prst="rect">
            <a:avLst/>
          </a:prstGeom>
          <a:noFill/>
        </p:spPr>
      </p:pic>
      <p:pic>
        <p:nvPicPr>
          <p:cNvPr id="7" name="Picture 58" descr="c04s01003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5334000" y="1600200"/>
            <a:ext cx="3586397" cy="2458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~PP12.WAV">
            <a:hlinkClick r:id="" action="ppaction://media"/>
          </p:cNvPr>
          <p:cNvPicPr>
            <a:picLocks noRot="1" noChangeAspect="1"/>
          </p:cNvPicPr>
          <p:nvPr>
            <a:wavAudioFile r:embed="rId1" name="~PP12.WAV"/>
          </p:nvPr>
        </p:nvPicPr>
        <p:blipFill>
          <a:blip r:embed="rId7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http://bp1.blogger.com/_0hd6NGiiSHk/RjpBs1NiffI/AAAAAAAAAAU/T6InC8TXLv4/s400/irish+flag+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2365" y="0"/>
            <a:ext cx="9236365" cy="6858000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tencil" pitchFamily="82" charset="0"/>
                <a:ea typeface="+mj-ea"/>
                <a:cs typeface="+mj-cs"/>
              </a:rPr>
              <a:t>Setting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381000" y="914400"/>
            <a:ext cx="2286000" cy="5592763"/>
          </a:xfrm>
        </p:spPr>
        <p:txBody>
          <a:bodyPr>
            <a:normAutofit/>
          </a:bodyPr>
          <a:lstStyle/>
          <a:p>
            <a:r>
              <a:rPr lang="en-US" b="1" dirty="0" smtClean="0"/>
              <a:t>Where?</a:t>
            </a:r>
          </a:p>
          <a:p>
            <a:pPr>
              <a:buNone/>
            </a:pPr>
            <a:r>
              <a:rPr lang="en-US" sz="800" b="1" dirty="0" smtClean="0"/>
              <a:t>__________________________________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	-Dublin, Ireland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-a rooftop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When?</a:t>
            </a:r>
          </a:p>
          <a:p>
            <a:pPr>
              <a:buNone/>
            </a:pPr>
            <a:r>
              <a:rPr lang="en-US" sz="800" b="1" dirty="0" smtClean="0"/>
              <a:t>__________________________________</a:t>
            </a:r>
          </a:p>
          <a:p>
            <a:pPr>
              <a:buNone/>
            </a:pPr>
            <a:r>
              <a:rPr lang="en-US" dirty="0" smtClean="0"/>
              <a:t>	-1920’s</a:t>
            </a:r>
          </a:p>
          <a:p>
            <a:pPr>
              <a:buNone/>
            </a:pPr>
            <a:r>
              <a:rPr lang="en-US" dirty="0" smtClean="0"/>
              <a:t>	-in June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-at night</a:t>
            </a:r>
          </a:p>
          <a:p>
            <a:pPr lvl="1"/>
            <a:endParaRPr lang="en-US" dirty="0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2895600" y="1295400"/>
            <a:ext cx="2971800" cy="556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34290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6172200" y="1265237"/>
            <a:ext cx="2743200" cy="5592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6400800" y="1676400"/>
            <a:ext cx="2514600" cy="502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Historical Context: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800" b="1" dirty="0" smtClean="0"/>
              <a:t>_____________________________________________</a:t>
            </a:r>
            <a:endParaRPr kumimoji="0" lang="en-US" sz="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8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80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28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Civil War in Ireland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dirty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-Republicans 	vs.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/>
              <a:t>	</a:t>
            </a:r>
            <a:r>
              <a:rPr kumimoji="0" lang="en-US" sz="28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Free-</a:t>
            </a:r>
            <a:r>
              <a:rPr kumimoji="0" lang="en-US" sz="280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Staters</a:t>
            </a:r>
            <a:endParaRPr kumimoji="0" lang="en-US" sz="280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60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600" baseline="0" noProof="0" dirty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36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3048000" y="1600200"/>
            <a:ext cx="29718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="1" dirty="0" smtClean="0"/>
              <a:t>Descriptive Details: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______________________________________________________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/>
              <a:t>	-</a:t>
            </a:r>
            <a:r>
              <a:rPr lang="en-US" sz="2800" dirty="0" smtClean="0"/>
              <a:t>darkness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/>
              <a:t>	</a:t>
            </a:r>
            <a:r>
              <a:rPr lang="en-US" sz="2800" dirty="0" smtClean="0"/>
              <a:t>-fleecy clouds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-bright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moon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/>
              <a:t>	</a:t>
            </a:r>
            <a:r>
              <a:rPr lang="en-US" sz="2800" baseline="0" dirty="0" smtClean="0"/>
              <a:t>-sound</a:t>
            </a:r>
            <a:r>
              <a:rPr lang="en-US" sz="2800" dirty="0" smtClean="0"/>
              <a:t>s of machine guns and rifles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~PP729.WAV">
            <a:hlinkClick r:id="" action="ppaction://media"/>
          </p:cNvPr>
          <p:cNvPicPr>
            <a:picLocks noRot="1" noChangeAspect="1"/>
          </p:cNvPicPr>
          <p:nvPr>
            <a:wavAudioFile r:embed="rId1" name="~PP729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533400" y="2057400"/>
            <a:ext cx="80772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rgbClr val="FF9900"/>
                </a:solidFill>
              </a:rPr>
              <a:t>beleaguered</a:t>
            </a:r>
            <a:r>
              <a:rPr lang="en-US" sz="2400" dirty="0" smtClean="0">
                <a:solidFill>
                  <a:srgbClr val="FFF180"/>
                </a:solidFill>
              </a:rPr>
              <a:t> </a:t>
            </a:r>
            <a:r>
              <a:rPr lang="en-US" sz="2400" i="1" dirty="0">
                <a:solidFill>
                  <a:srgbClr val="FFFF99"/>
                </a:solidFill>
              </a:rPr>
              <a:t>v</a:t>
            </a:r>
            <a:r>
              <a:rPr lang="en-US" sz="2400" dirty="0">
                <a:solidFill>
                  <a:srgbClr val="FFFF99"/>
                </a:solidFill>
              </a:rPr>
              <a:t>. used as </a:t>
            </a:r>
            <a:r>
              <a:rPr lang="en-US" sz="2400" i="1" dirty="0">
                <a:solidFill>
                  <a:srgbClr val="FFFF99"/>
                </a:solidFill>
              </a:rPr>
              <a:t>adj.:</a:t>
            </a:r>
            <a:r>
              <a:rPr lang="en-US" sz="2400" dirty="0">
                <a:solidFill>
                  <a:srgbClr val="FFFF99"/>
                </a:solidFill>
              </a:rPr>
              <a:t> surrounded and under attack.</a:t>
            </a:r>
          </a:p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rgbClr val="FF9900"/>
                </a:solidFill>
              </a:rPr>
              <a:t>ascetic</a:t>
            </a:r>
            <a:r>
              <a:rPr lang="en-US" sz="2400" dirty="0">
                <a:solidFill>
                  <a:srgbClr val="FFF180"/>
                </a:solidFill>
              </a:rPr>
              <a:t> </a:t>
            </a:r>
            <a:r>
              <a:rPr lang="en-US" sz="2400" i="1" dirty="0">
                <a:solidFill>
                  <a:srgbClr val="FFFF99"/>
                </a:solidFill>
              </a:rPr>
              <a:t>adj.: </a:t>
            </a:r>
            <a:r>
              <a:rPr lang="en-US" sz="2400" dirty="0">
                <a:solidFill>
                  <a:srgbClr val="FFFF99"/>
                </a:solidFill>
              </a:rPr>
              <a:t>severe; also, self-disciplined.</a:t>
            </a:r>
            <a:r>
              <a:rPr lang="en-US" sz="2400" dirty="0">
                <a:solidFill>
                  <a:srgbClr val="FFF180"/>
                </a:solidFill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rgbClr val="FF9900"/>
                </a:solidFill>
              </a:rPr>
              <a:t>fanatic</a:t>
            </a:r>
            <a:r>
              <a:rPr lang="en-US" sz="2400" b="1" dirty="0">
                <a:solidFill>
                  <a:srgbClr val="FFF180"/>
                </a:solidFill>
              </a:rPr>
              <a:t> </a:t>
            </a:r>
            <a:r>
              <a:rPr lang="en-US" sz="2400" i="1" dirty="0">
                <a:solidFill>
                  <a:srgbClr val="FFFF99"/>
                </a:solidFill>
              </a:rPr>
              <a:t>n.: </a:t>
            </a:r>
            <a:r>
              <a:rPr lang="en-US" sz="2400" dirty="0">
                <a:solidFill>
                  <a:srgbClr val="FFFF99"/>
                </a:solidFill>
              </a:rPr>
              <a:t>person whose extreme devotion to a cause is excessive or unreasonable.</a:t>
            </a:r>
          </a:p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rgbClr val="FF9900"/>
                </a:solidFill>
              </a:rPr>
              <a:t>ruse</a:t>
            </a:r>
            <a:r>
              <a:rPr lang="en-US" sz="2400" dirty="0">
                <a:solidFill>
                  <a:srgbClr val="FFF180"/>
                </a:solidFill>
              </a:rPr>
              <a:t> </a:t>
            </a:r>
            <a:r>
              <a:rPr lang="en-US" sz="2400" i="1" dirty="0">
                <a:solidFill>
                  <a:srgbClr val="FFFF99"/>
                </a:solidFill>
              </a:rPr>
              <a:t>n.: </a:t>
            </a:r>
            <a:r>
              <a:rPr lang="en-US" sz="2400" dirty="0">
                <a:solidFill>
                  <a:srgbClr val="FFFF99"/>
                </a:solidFill>
              </a:rPr>
              <a:t>trick.</a:t>
            </a:r>
          </a:p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rgbClr val="FF9900"/>
                </a:solidFill>
              </a:rPr>
              <a:t>silhouetted</a:t>
            </a:r>
            <a:r>
              <a:rPr lang="en-US" sz="2400" dirty="0">
                <a:solidFill>
                  <a:srgbClr val="FFF180"/>
                </a:solidFill>
              </a:rPr>
              <a:t> </a:t>
            </a:r>
            <a:r>
              <a:rPr lang="en-US" sz="2400" i="1" dirty="0">
                <a:solidFill>
                  <a:srgbClr val="FFFF99"/>
                </a:solidFill>
              </a:rPr>
              <a:t>v.</a:t>
            </a:r>
            <a:r>
              <a:rPr lang="en-US" sz="2400" dirty="0">
                <a:solidFill>
                  <a:srgbClr val="FFFF99"/>
                </a:solidFill>
              </a:rPr>
              <a:t> used as </a:t>
            </a:r>
            <a:r>
              <a:rPr lang="en-US" sz="2400" i="1" dirty="0">
                <a:solidFill>
                  <a:srgbClr val="FFFF99"/>
                </a:solidFill>
              </a:rPr>
              <a:t>adj.: </a:t>
            </a:r>
            <a:r>
              <a:rPr lang="en-US" sz="2400" dirty="0">
                <a:solidFill>
                  <a:srgbClr val="FFFF99"/>
                </a:solidFill>
              </a:rPr>
              <a:t>outlined.</a:t>
            </a:r>
          </a:p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rgbClr val="FF9900"/>
                </a:solidFill>
              </a:rPr>
              <a:t>remorse</a:t>
            </a:r>
            <a:r>
              <a:rPr lang="en-US" sz="2400" dirty="0">
                <a:solidFill>
                  <a:srgbClr val="FFF180"/>
                </a:solidFill>
              </a:rPr>
              <a:t> </a:t>
            </a:r>
            <a:r>
              <a:rPr lang="en-US" sz="2400" i="1" dirty="0">
                <a:solidFill>
                  <a:srgbClr val="FFFF99"/>
                </a:solidFill>
              </a:rPr>
              <a:t>n.: </a:t>
            </a:r>
            <a:r>
              <a:rPr lang="en-US" sz="2400" dirty="0">
                <a:solidFill>
                  <a:srgbClr val="FFFF99"/>
                </a:solidFill>
              </a:rPr>
              <a:t>deep guilt.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pPr algn="l" eaLnBrk="1" hangingPunct="1"/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		    “The Sniper”</a:t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		   </a:t>
            </a:r>
            <a:r>
              <a:rPr lang="en-US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</a:rPr>
              <a:t>Vocabulary  Preview</a:t>
            </a:r>
          </a:p>
        </p:txBody>
      </p:sp>
      <p:sp>
        <p:nvSpPr>
          <p:cNvPr id="16388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172200" y="6019800"/>
            <a:ext cx="7620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~PP1470.WAV">
            <a:hlinkClick r:id="" action="ppaction://media"/>
          </p:cNvPr>
          <p:cNvPicPr>
            <a:picLocks noRot="1" noChangeAspect="1"/>
          </p:cNvPicPr>
          <p:nvPr>
            <a:wavAudioFile r:embed="rId1" name="~PP1470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533400" y="3048000"/>
            <a:ext cx="8305800" cy="245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lnSpc>
                <a:spcPct val="115000"/>
              </a:lnSpc>
              <a:spcBef>
                <a:spcPct val="50000"/>
              </a:spcBef>
              <a:buFont typeface="Times" pitchFamily="18" charset="0"/>
              <a:buNone/>
            </a:pPr>
            <a:r>
              <a:rPr lang="en-US" sz="2000">
                <a:solidFill>
                  <a:srgbClr val="FFFF99"/>
                </a:solidFill>
              </a:rPr>
              <a:t>1.</a:t>
            </a:r>
            <a:r>
              <a:rPr lang="en-US" sz="2000" i="1">
                <a:solidFill>
                  <a:srgbClr val="FFFF99"/>
                </a:solidFill>
              </a:rPr>
              <a:t> </a:t>
            </a:r>
            <a:r>
              <a:rPr lang="en-US" sz="2000">
                <a:solidFill>
                  <a:srgbClr val="FFFF99"/>
                </a:solidFill>
              </a:rPr>
              <a:t>I tried to trick her, but she didn’t fall for my __________ .</a:t>
            </a:r>
          </a:p>
          <a:p>
            <a:pPr marL="342900" indent="-342900" algn="l">
              <a:lnSpc>
                <a:spcPct val="115000"/>
              </a:lnSpc>
              <a:spcBef>
                <a:spcPct val="50000"/>
              </a:spcBef>
              <a:buFont typeface="Times" pitchFamily="18" charset="0"/>
              <a:buNone/>
            </a:pPr>
            <a:r>
              <a:rPr lang="en-US" sz="2000">
                <a:solidFill>
                  <a:srgbClr val="FFFF99"/>
                </a:solidFill>
              </a:rPr>
              <a:t>2.</a:t>
            </a:r>
            <a:r>
              <a:rPr lang="en-US" sz="2000" i="1">
                <a:solidFill>
                  <a:srgbClr val="FFFF99"/>
                </a:solidFill>
              </a:rPr>
              <a:t> </a:t>
            </a:r>
            <a:r>
              <a:rPr lang="en-US" sz="2000">
                <a:solidFill>
                  <a:srgbClr val="FFFF99"/>
                </a:solidFill>
              </a:rPr>
              <a:t>The ___________ troops fought off the attack bravely. </a:t>
            </a:r>
          </a:p>
          <a:p>
            <a:pPr marL="342900" indent="-342900" algn="l">
              <a:lnSpc>
                <a:spcPct val="115000"/>
              </a:lnSpc>
              <a:spcBef>
                <a:spcPct val="50000"/>
              </a:spcBef>
              <a:buFont typeface="Times" pitchFamily="18" charset="0"/>
              <a:buNone/>
            </a:pPr>
            <a:r>
              <a:rPr lang="en-US" sz="2000">
                <a:solidFill>
                  <a:srgbClr val="FFFF99"/>
                </a:solidFill>
              </a:rPr>
              <a:t>3.</a:t>
            </a:r>
            <a:r>
              <a:rPr lang="en-US" sz="2000" i="1">
                <a:solidFill>
                  <a:srgbClr val="FFFF99"/>
                </a:solidFill>
              </a:rPr>
              <a:t> </a:t>
            </a:r>
            <a:r>
              <a:rPr lang="en-US" sz="2000">
                <a:solidFill>
                  <a:srgbClr val="FFFF99"/>
                </a:solidFill>
              </a:rPr>
              <a:t>My sister doesn’t just love opera; she is a __________ .</a:t>
            </a:r>
          </a:p>
          <a:p>
            <a:pPr marL="342900" indent="-342900" algn="l">
              <a:lnSpc>
                <a:spcPct val="115000"/>
              </a:lnSpc>
              <a:spcBef>
                <a:spcPct val="50000"/>
              </a:spcBef>
              <a:buFont typeface="Times" pitchFamily="18" charset="0"/>
              <a:buAutoNum type="arabicPeriod" startAt="4"/>
            </a:pPr>
            <a:r>
              <a:rPr lang="en-US" sz="2000">
                <a:solidFill>
                  <a:srgbClr val="FFFF99"/>
                </a:solidFill>
              </a:rPr>
              <a:t>The convict did not apologize or show any __________ .</a:t>
            </a:r>
          </a:p>
          <a:p>
            <a:pPr marL="342900" indent="-342900" algn="l">
              <a:lnSpc>
                <a:spcPct val="115000"/>
              </a:lnSpc>
              <a:spcBef>
                <a:spcPct val="50000"/>
              </a:spcBef>
              <a:buFont typeface="Times" pitchFamily="18" charset="0"/>
              <a:buAutoNum type="arabicPeriod" startAt="4"/>
            </a:pPr>
            <a:r>
              <a:rPr lang="en-US" sz="2000">
                <a:solidFill>
                  <a:srgbClr val="FFFF99"/>
                </a:solidFill>
              </a:rPr>
              <a:t>The horse was __________ against the bright sunset.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3400" y="1600200"/>
            <a:ext cx="80772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200" dirty="0" smtClean="0">
                <a:solidFill>
                  <a:srgbClr val="FFFF99"/>
                </a:solidFill>
              </a:rPr>
              <a:t>Directions: Fill </a:t>
            </a:r>
            <a:r>
              <a:rPr lang="en-US" sz="2200" dirty="0">
                <a:solidFill>
                  <a:srgbClr val="FFFF99"/>
                </a:solidFill>
              </a:rPr>
              <a:t>in the blanks with the correct Word Bank words. 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33400" y="2362200"/>
            <a:ext cx="79248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33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tabLst>
                <a:tab pos="2065338" algn="l"/>
                <a:tab pos="3436938" algn="l"/>
                <a:tab pos="4508500" algn="l"/>
              </a:tabLst>
            </a:pPr>
            <a:r>
              <a:rPr lang="en-US" sz="2000" dirty="0">
                <a:solidFill>
                  <a:srgbClr val="003300"/>
                </a:solidFill>
              </a:rPr>
              <a:t> beleaguered 	fanatic	ruse	silhouetted 	remorse</a:t>
            </a:r>
          </a:p>
        </p:txBody>
      </p:sp>
      <p:sp>
        <p:nvSpPr>
          <p:cNvPr id="17423" name="Rectangle 4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		    “The Sniper”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/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                    </a:t>
            </a:r>
            <a:r>
              <a:rPr lang="en-US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</a:rPr>
              <a:t>Vocabulary  Practice</a:t>
            </a:r>
          </a:p>
        </p:txBody>
      </p:sp>
      <p:sp>
        <p:nvSpPr>
          <p:cNvPr id="17425" name="AutoShape 4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9342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~PP599.WAV">
            <a:hlinkClick r:id="" action="ppaction://media"/>
          </p:cNvPr>
          <p:cNvPicPr>
            <a:picLocks noRot="1" noChangeAspect="1"/>
          </p:cNvPicPr>
          <p:nvPr>
            <a:wavAudioFile r:embed="rId1" name="~PP599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533400" y="3048000"/>
            <a:ext cx="8305800" cy="245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lnSpc>
                <a:spcPct val="115000"/>
              </a:lnSpc>
              <a:spcBef>
                <a:spcPct val="50000"/>
              </a:spcBef>
              <a:buFont typeface="Times" pitchFamily="18" charset="0"/>
              <a:buNone/>
            </a:pPr>
            <a:r>
              <a:rPr lang="en-US" sz="2000" dirty="0">
                <a:solidFill>
                  <a:srgbClr val="FFFF99"/>
                </a:solidFill>
              </a:rPr>
              <a:t>1.</a:t>
            </a:r>
            <a:r>
              <a:rPr lang="en-US" sz="2000" i="1" dirty="0">
                <a:solidFill>
                  <a:srgbClr val="FFFF99"/>
                </a:solidFill>
              </a:rPr>
              <a:t> </a:t>
            </a:r>
            <a:r>
              <a:rPr lang="en-US" sz="2000" dirty="0">
                <a:solidFill>
                  <a:srgbClr val="FFFF99"/>
                </a:solidFill>
              </a:rPr>
              <a:t>I tried to trick her, but she didn’t fall for my __________ .</a:t>
            </a:r>
          </a:p>
          <a:p>
            <a:pPr marL="342900" indent="-342900" algn="l">
              <a:lnSpc>
                <a:spcPct val="115000"/>
              </a:lnSpc>
              <a:spcBef>
                <a:spcPct val="50000"/>
              </a:spcBef>
              <a:buFont typeface="Times" pitchFamily="18" charset="0"/>
              <a:buNone/>
            </a:pPr>
            <a:r>
              <a:rPr lang="en-US" sz="2000" dirty="0">
                <a:solidFill>
                  <a:srgbClr val="FFFF99"/>
                </a:solidFill>
              </a:rPr>
              <a:t>2.</a:t>
            </a:r>
            <a:r>
              <a:rPr lang="en-US" sz="2000" i="1" dirty="0">
                <a:solidFill>
                  <a:srgbClr val="FFFF99"/>
                </a:solidFill>
              </a:rPr>
              <a:t> </a:t>
            </a:r>
            <a:r>
              <a:rPr lang="en-US" sz="2000" dirty="0">
                <a:solidFill>
                  <a:srgbClr val="FFFF99"/>
                </a:solidFill>
              </a:rPr>
              <a:t>The ___________ troops fought off the attack bravely. </a:t>
            </a:r>
          </a:p>
          <a:p>
            <a:pPr marL="342900" indent="-342900" algn="l">
              <a:lnSpc>
                <a:spcPct val="115000"/>
              </a:lnSpc>
              <a:spcBef>
                <a:spcPct val="50000"/>
              </a:spcBef>
              <a:buFont typeface="Times" pitchFamily="18" charset="0"/>
              <a:buNone/>
            </a:pPr>
            <a:r>
              <a:rPr lang="en-US" sz="2000" dirty="0">
                <a:solidFill>
                  <a:srgbClr val="FFFF99"/>
                </a:solidFill>
              </a:rPr>
              <a:t>3.</a:t>
            </a:r>
            <a:r>
              <a:rPr lang="en-US" sz="2000" i="1" dirty="0">
                <a:solidFill>
                  <a:srgbClr val="FFFF99"/>
                </a:solidFill>
              </a:rPr>
              <a:t> </a:t>
            </a:r>
            <a:r>
              <a:rPr lang="en-US" sz="2000" dirty="0">
                <a:solidFill>
                  <a:srgbClr val="FFFF99"/>
                </a:solidFill>
              </a:rPr>
              <a:t>My sister doesn’t just love opera; she is a __________ .</a:t>
            </a:r>
          </a:p>
          <a:p>
            <a:pPr marL="342900" indent="-342900" algn="l">
              <a:lnSpc>
                <a:spcPct val="115000"/>
              </a:lnSpc>
              <a:spcBef>
                <a:spcPct val="50000"/>
              </a:spcBef>
              <a:buFont typeface="Times" pitchFamily="18" charset="0"/>
              <a:buAutoNum type="arabicPeriod" startAt="4"/>
            </a:pPr>
            <a:r>
              <a:rPr lang="en-US" sz="2000" dirty="0">
                <a:solidFill>
                  <a:srgbClr val="FFFF99"/>
                </a:solidFill>
              </a:rPr>
              <a:t>The convict did not apologize or show any __________ .</a:t>
            </a:r>
          </a:p>
          <a:p>
            <a:pPr marL="342900" indent="-342900" algn="l">
              <a:lnSpc>
                <a:spcPct val="115000"/>
              </a:lnSpc>
              <a:spcBef>
                <a:spcPct val="50000"/>
              </a:spcBef>
              <a:buFont typeface="Times" pitchFamily="18" charset="0"/>
              <a:buAutoNum type="arabicPeriod" startAt="4"/>
            </a:pPr>
            <a:r>
              <a:rPr lang="en-US" sz="2000" dirty="0">
                <a:solidFill>
                  <a:srgbClr val="FFFF99"/>
                </a:solidFill>
              </a:rPr>
              <a:t>The horse was __________ against the bright sunset.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3400" y="1600200"/>
            <a:ext cx="80772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200" u="sng" dirty="0" smtClean="0">
                <a:solidFill>
                  <a:srgbClr val="FFFF99"/>
                </a:solidFill>
              </a:rPr>
              <a:t>Directions</a:t>
            </a:r>
            <a:r>
              <a:rPr lang="en-US" sz="2200" dirty="0" smtClean="0">
                <a:solidFill>
                  <a:srgbClr val="FFFF99"/>
                </a:solidFill>
              </a:rPr>
              <a:t>: Fill </a:t>
            </a:r>
            <a:r>
              <a:rPr lang="en-US" sz="2200" dirty="0">
                <a:solidFill>
                  <a:srgbClr val="FFFF99"/>
                </a:solidFill>
              </a:rPr>
              <a:t>in the blanks with the correct Word Bank words. 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33400" y="2362200"/>
            <a:ext cx="7924800" cy="533400"/>
          </a:xfrm>
          <a:prstGeom prst="rect">
            <a:avLst/>
          </a:prstGeom>
          <a:solidFill>
            <a:srgbClr val="FFFF99"/>
          </a:solidFill>
          <a:ln w="9525">
            <a:solidFill>
              <a:srgbClr val="33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tabLst>
                <a:tab pos="2065338" algn="l"/>
                <a:tab pos="3436938" algn="l"/>
                <a:tab pos="4508500" algn="l"/>
              </a:tabLst>
            </a:pPr>
            <a:r>
              <a:rPr lang="en-US" sz="2000" dirty="0">
                <a:solidFill>
                  <a:srgbClr val="003300"/>
                </a:solidFill>
              </a:rPr>
              <a:t> beleaguered 	fanatic	ruse	silhouetted 	remorse</a:t>
            </a:r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5638800" y="30480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rgbClr val="FF9900"/>
                </a:solidFill>
              </a:rPr>
              <a:t>ruse</a:t>
            </a:r>
          </a:p>
        </p:txBody>
      </p:sp>
      <p:sp>
        <p:nvSpPr>
          <p:cNvPr id="59422" name="Text Box 30"/>
          <p:cNvSpPr txBox="1">
            <a:spLocks noChangeArrowheads="1"/>
          </p:cNvSpPr>
          <p:nvPr/>
        </p:nvSpPr>
        <p:spPr bwMode="auto">
          <a:xfrm>
            <a:off x="1295400" y="358140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rgbClr val="FF9900"/>
                </a:solidFill>
              </a:rPr>
              <a:t>beleaguered</a:t>
            </a:r>
          </a:p>
        </p:txBody>
      </p:sp>
      <p:sp>
        <p:nvSpPr>
          <p:cNvPr id="59423" name="Text Box 31"/>
          <p:cNvSpPr txBox="1">
            <a:spLocks noChangeArrowheads="1"/>
          </p:cNvSpPr>
          <p:nvPr/>
        </p:nvSpPr>
        <p:spPr bwMode="auto">
          <a:xfrm>
            <a:off x="5257800" y="403860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rgbClr val="FF9900"/>
                </a:solidFill>
              </a:rPr>
              <a:t>fanatic</a:t>
            </a:r>
          </a:p>
        </p:txBody>
      </p:sp>
      <p:sp>
        <p:nvSpPr>
          <p:cNvPr id="59424" name="Text Box 32"/>
          <p:cNvSpPr txBox="1">
            <a:spLocks noChangeArrowheads="1"/>
          </p:cNvSpPr>
          <p:nvPr/>
        </p:nvSpPr>
        <p:spPr bwMode="auto">
          <a:xfrm>
            <a:off x="5334000" y="45720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rgbClr val="FF9900"/>
                </a:solidFill>
              </a:rPr>
              <a:t>remorse</a:t>
            </a:r>
          </a:p>
        </p:txBody>
      </p:sp>
      <p:sp>
        <p:nvSpPr>
          <p:cNvPr id="59425" name="Text Box 33"/>
          <p:cNvSpPr txBox="1">
            <a:spLocks noChangeArrowheads="1"/>
          </p:cNvSpPr>
          <p:nvPr/>
        </p:nvSpPr>
        <p:spPr bwMode="auto">
          <a:xfrm>
            <a:off x="2438400" y="5105400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rgbClr val="FF9900"/>
                </a:solidFill>
              </a:rPr>
              <a:t>silhouetted</a:t>
            </a:r>
          </a:p>
        </p:txBody>
      </p:sp>
      <p:sp>
        <p:nvSpPr>
          <p:cNvPr id="17423" name="Rectangle 4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686800" cy="1143000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“The Sniper”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/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		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ANSWER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KEY	to 	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</a:rPr>
              <a:t>Vocabulary Practice </a:t>
            </a:r>
            <a:r>
              <a:rPr lang="en-US" sz="2800" b="0" dirty="0" smtClean="0">
                <a:latin typeface="+mn-lt"/>
              </a:rPr>
              <a:t>		</a:t>
            </a:r>
            <a:endParaRPr lang="en-US" sz="2800" b="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7425" name="AutoShape 4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9342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4" name="~PP3050.WAV">
            <a:hlinkClick r:id="" action="ppaction://media"/>
          </p:cNvPr>
          <p:cNvPicPr>
            <a:picLocks noRot="1" noChangeAspect="1"/>
          </p:cNvPicPr>
          <p:nvPr>
            <a:wavAudioFile r:embed="rId2" name="~PP3050.WAV"/>
          </p:nvPr>
        </p:nvPicPr>
        <p:blipFill>
          <a:blip r:embed="rId5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59409" grpId="0"/>
      <p:bldP spid="59422" grpId="0"/>
      <p:bldP spid="59423" grpId="0"/>
      <p:bldP spid="59424" grpId="0"/>
      <p:bldP spid="594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04800" y="1676400"/>
            <a:ext cx="8534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Footnotes</a:t>
            </a:r>
            <a:r>
              <a:rPr lang="en-US" sz="2400" b="1" dirty="0" smtClean="0">
                <a:solidFill>
                  <a:srgbClr val="FF9900"/>
                </a:solidFill>
              </a:rPr>
              <a:t> </a:t>
            </a:r>
            <a:r>
              <a:rPr lang="en-US" sz="2400" b="1" dirty="0" smtClean="0"/>
              <a:t>are tools to help us with rare words that we need to know to understand a story, but that we probably won’t see again for awhile! </a:t>
            </a:r>
          </a:p>
          <a:p>
            <a:pPr algn="l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Before</a:t>
            </a:r>
            <a:r>
              <a:rPr lang="en-US" sz="2400" b="1" dirty="0" smtClean="0">
                <a:solidFill>
                  <a:srgbClr val="FF9900"/>
                </a:solidFill>
              </a:rPr>
              <a:t> </a:t>
            </a:r>
            <a:r>
              <a:rPr lang="en-US" sz="2400" b="1" dirty="0" smtClean="0"/>
              <a:t>reading, scan the footnotes. </a:t>
            </a:r>
            <a:r>
              <a:rPr lang="en-US" sz="24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During</a:t>
            </a:r>
            <a:r>
              <a:rPr lang="en-US" sz="2400" b="1" dirty="0" smtClean="0">
                <a:solidFill>
                  <a:srgbClr val="FF9900"/>
                </a:solidFill>
              </a:rPr>
              <a:t> </a:t>
            </a:r>
            <a:r>
              <a:rPr lang="en-US" sz="2400" b="1" dirty="0" smtClean="0"/>
              <a:t>reading, refer to them using the little numbers near the footnote words.  </a:t>
            </a:r>
            <a:endParaRPr lang="en-US" sz="2400" b="1" dirty="0"/>
          </a:p>
          <a:p>
            <a:pPr algn="l">
              <a:spcBef>
                <a:spcPct val="50000"/>
              </a:spcBef>
              <a:buFont typeface="Arial" pitchFamily="34" charset="0"/>
              <a:buChar char="•"/>
            </a:pPr>
            <a:endParaRPr lang="en-US" sz="800" b="1" dirty="0">
              <a:solidFill>
                <a:srgbClr val="FF9900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rgbClr val="FF9900"/>
                </a:solidFill>
              </a:rPr>
              <a:t>	</a:t>
            </a:r>
            <a:r>
              <a:rPr lang="en-US" sz="2400" b="1" dirty="0" err="1" smtClean="0">
                <a:solidFill>
                  <a:srgbClr val="FF9900"/>
                </a:solidFill>
              </a:rPr>
              <a:t>Liffey</a:t>
            </a:r>
            <a:r>
              <a:rPr lang="en-US" sz="2400" dirty="0" smtClean="0">
                <a:solidFill>
                  <a:srgbClr val="FF9900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a river that runs through Dublin</a:t>
            </a:r>
            <a:endParaRPr lang="en-US" sz="2400" dirty="0">
              <a:solidFill>
                <a:srgbClr val="FFFF99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rgbClr val="FF9900"/>
                </a:solidFill>
              </a:rPr>
              <a:t>	Four Courts</a:t>
            </a:r>
            <a:r>
              <a:rPr lang="en-US" sz="2400" dirty="0" smtClean="0">
                <a:solidFill>
                  <a:srgbClr val="FF9900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government buildings in Dublin under attack</a:t>
            </a:r>
            <a:endParaRPr lang="en-US" sz="2400" dirty="0" smtClean="0">
              <a:solidFill>
                <a:srgbClr val="FF9900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rgbClr val="FF9900"/>
                </a:solidFill>
              </a:rPr>
              <a:t>	parapet</a:t>
            </a:r>
            <a:r>
              <a:rPr lang="en-US" sz="2400" dirty="0" smtClean="0">
                <a:solidFill>
                  <a:srgbClr val="FF9900"/>
                </a:solidFill>
              </a:rPr>
              <a:t>: </a:t>
            </a:r>
            <a:r>
              <a:rPr lang="en-US" sz="2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 </a:t>
            </a:r>
            <a:r>
              <a:rPr lang="en-US" sz="2400" dirty="0" smtClean="0">
                <a:solidFill>
                  <a:schemeClr val="bg1"/>
                </a:solidFill>
              </a:rPr>
              <a:t>low wall or railing</a:t>
            </a:r>
            <a:endParaRPr lang="en-US" sz="2400" dirty="0">
              <a:solidFill>
                <a:srgbClr val="FFF180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rgbClr val="FF9900"/>
                </a:solidFill>
              </a:rPr>
              <a:t>	paroxysm</a:t>
            </a:r>
            <a:r>
              <a:rPr lang="en-US" sz="2400" dirty="0" smtClean="0">
                <a:solidFill>
                  <a:srgbClr val="FF9900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a sudden attack; a fit</a:t>
            </a:r>
          </a:p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rgbClr val="FF9900"/>
                </a:solidFill>
              </a:rPr>
              <a:t>	breastwork</a:t>
            </a:r>
            <a:r>
              <a:rPr lang="en-US" sz="2400" dirty="0" smtClean="0">
                <a:solidFill>
                  <a:srgbClr val="FF9900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a low wall put up as a military defense</a:t>
            </a:r>
          </a:p>
          <a:p>
            <a:pPr algn="l">
              <a:spcBef>
                <a:spcPct val="50000"/>
              </a:spcBef>
            </a:pPr>
            <a:endParaRPr lang="en-US" sz="2400" dirty="0">
              <a:solidFill>
                <a:srgbClr val="FFFF99"/>
              </a:solidFill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90600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“The Sniper”</a:t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</a:br>
            <a:r>
              <a:rPr lang="en-US" sz="3600" b="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</a:rPr>
              <a:t>Footnotes</a:t>
            </a:r>
          </a:p>
        </p:txBody>
      </p:sp>
      <p:sp>
        <p:nvSpPr>
          <p:cNvPr id="16388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172200" y="6019800"/>
            <a:ext cx="7620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~PP1387.WAV">
            <a:hlinkClick r:id="" action="ppaction://media"/>
          </p:cNvPr>
          <p:cNvPicPr>
            <a:picLocks noRot="1" noChangeAspect="1"/>
          </p:cNvPicPr>
          <p:nvPr>
            <a:wavAudioFile r:embed="rId1" name="~PP1387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228600" y="1600200"/>
            <a:ext cx="5715000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As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you read “The Sniper,” keep these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questions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in mind to help you make predictions</a:t>
            </a:r>
            <a:r>
              <a:rPr lang="en-US" sz="2400" dirty="0" smtClean="0">
                <a:solidFill>
                  <a:srgbClr val="FFFF99"/>
                </a:solidFill>
              </a:rPr>
              <a:t>:</a:t>
            </a:r>
          </a:p>
          <a:p>
            <a:pPr algn="l">
              <a:spcBef>
                <a:spcPct val="50000"/>
              </a:spcBef>
              <a:buFont typeface="Arial" pitchFamily="34" charset="0"/>
              <a:buChar char="•"/>
            </a:pPr>
            <a:endParaRPr lang="en-US" sz="2400" dirty="0">
              <a:solidFill>
                <a:srgbClr val="FFFF99"/>
              </a:solidFill>
            </a:endParaRP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533400" y="2743200"/>
            <a:ext cx="807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27100" lvl="2" indent="-347663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FFFF99"/>
                </a:solidFill>
              </a:rPr>
              <a:t>Will the main character escape the enemy?</a:t>
            </a:r>
          </a:p>
        </p:txBody>
      </p:sp>
      <p:sp>
        <p:nvSpPr>
          <p:cNvPr id="39957" name="Text Box 21"/>
          <p:cNvSpPr txBox="1">
            <a:spLocks noChangeArrowheads="1"/>
          </p:cNvSpPr>
          <p:nvPr/>
        </p:nvSpPr>
        <p:spPr bwMode="auto">
          <a:xfrm>
            <a:off x="533400" y="3200400"/>
            <a:ext cx="83820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27100" lvl="2" indent="-347663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FFFF99"/>
                </a:solidFill>
              </a:rPr>
              <a:t>Will each new action help the main character or create new problems?</a:t>
            </a:r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533400" y="3962400"/>
            <a:ext cx="807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27100" lvl="2" indent="-347663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FFFF99"/>
                </a:solidFill>
              </a:rPr>
              <a:t>How will it all end? </a:t>
            </a:r>
            <a:endParaRPr lang="en-US" sz="2400" dirty="0">
              <a:solidFill>
                <a:srgbClr val="FFFF99"/>
              </a:solidFill>
            </a:endParaRPr>
          </a:p>
        </p:txBody>
      </p:sp>
      <p:sp>
        <p:nvSpPr>
          <p:cNvPr id="9222" name="Text Box 24"/>
          <p:cNvSpPr txBox="1">
            <a:spLocks noChangeArrowheads="1"/>
          </p:cNvSpPr>
          <p:nvPr/>
        </p:nvSpPr>
        <p:spPr bwMode="auto">
          <a:xfrm>
            <a:off x="533400" y="48768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1313" lvl="1" indent="-227013" algn="l" eaLnBrk="0" hangingPunct="0">
              <a:spcBef>
                <a:spcPct val="50000"/>
              </a:spcBef>
            </a:pPr>
            <a:endParaRPr lang="en-US" sz="2400">
              <a:solidFill>
                <a:srgbClr val="FFFF99"/>
              </a:solidFill>
            </a:endParaRPr>
          </a:p>
        </p:txBody>
      </p:sp>
      <p:sp>
        <p:nvSpPr>
          <p:cNvPr id="39961" name="Text Box 25"/>
          <p:cNvSpPr txBox="1">
            <a:spLocks noChangeArrowheads="1"/>
          </p:cNvSpPr>
          <p:nvPr/>
        </p:nvSpPr>
        <p:spPr bwMode="auto">
          <a:xfrm>
            <a:off x="228600" y="4648201"/>
            <a:ext cx="8382000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Look for any clues </a:t>
            </a:r>
            <a:r>
              <a:rPr lang="en-US" sz="2400" dirty="0">
                <a:solidFill>
                  <a:srgbClr val="FFFF99"/>
                </a:solidFill>
              </a:rPr>
              <a:t>the writer has given about the outcome of the story</a:t>
            </a:r>
            <a:r>
              <a:rPr lang="en-US" sz="2400" dirty="0" smtClean="0">
                <a:solidFill>
                  <a:srgbClr val="FFFF99"/>
                </a:solidFill>
              </a:rPr>
              <a:t>.</a:t>
            </a:r>
          </a:p>
          <a:p>
            <a:pPr algn="l">
              <a:spcBef>
                <a:spcPct val="50000"/>
              </a:spcBef>
              <a:buFont typeface="Arial" pitchFamily="34" charset="0"/>
              <a:buChar char="•"/>
            </a:pPr>
            <a:endParaRPr lang="en-US" sz="800" dirty="0">
              <a:solidFill>
                <a:srgbClr val="FFFF99"/>
              </a:solidFill>
            </a:endParaRPr>
          </a:p>
          <a:p>
            <a:pPr algn="l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Enjoy the story! </a:t>
            </a:r>
            <a:endParaRPr lang="en-US" sz="2400" dirty="0">
              <a:solidFill>
                <a:srgbClr val="FFFF99"/>
              </a:solidFill>
            </a:endParaRPr>
          </a:p>
        </p:txBody>
      </p:sp>
      <p:sp>
        <p:nvSpPr>
          <p:cNvPr id="9228" name="Rectangle 3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“The Sniper”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b="1" dirty="0" smtClean="0"/>
              <a:t>Making Predictions</a:t>
            </a:r>
          </a:p>
        </p:txBody>
      </p:sp>
      <p:sp>
        <p:nvSpPr>
          <p:cNvPr id="9230" name="AutoShape 3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81800" y="5943600"/>
            <a:ext cx="685800" cy="914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AutoShape 3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9342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1746" name="Picture 2" descr="http://4.bp.blogspot.com/_OEU4wkMB8P0/SQNb8XF53RI/AAAAAAAAAAc/mlveBMNpyeY/s200/The+Sniper-+Fac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52400"/>
            <a:ext cx="3505200" cy="2438400"/>
          </a:xfrm>
          <a:prstGeom prst="rect">
            <a:avLst/>
          </a:prstGeom>
          <a:noFill/>
        </p:spPr>
      </p:pic>
      <p:pic>
        <p:nvPicPr>
          <p:cNvPr id="12" name="~PP1605.WAV">
            <a:hlinkClick r:id="" action="ppaction://media"/>
          </p:cNvPr>
          <p:cNvPicPr>
            <a:picLocks noRot="1" noChangeAspect="1"/>
          </p:cNvPicPr>
          <p:nvPr>
            <a:wavAudioFile r:embed="rId1" name="~PP1605.WAV"/>
          </p:nvPr>
        </p:nvPicPr>
        <p:blipFill>
          <a:blip r:embed="rId5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077200" cy="487362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Reflecting:</a:t>
            </a:r>
            <a:b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</a:b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“The Sniper”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Stencil" pitchFamily="82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762000" y="1981200"/>
            <a:ext cx="7696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b="1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b="1" dirty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latin typeface="Arial" pitchFamily="34" charset="0"/>
              </a:rPr>
              <a:t>Were you surprised by the ending of the story? Explain why or why not.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b="1" dirty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latin typeface="Arial" pitchFamily="34" charset="0"/>
              </a:rPr>
              <a:t>What message do you think the author was trying to convey by ending the story this way? </a:t>
            </a:r>
            <a:endParaRPr lang="en-US" sz="2000" b="1" dirty="0">
              <a:latin typeface="Arial" pitchFamily="34" charset="0"/>
            </a:endParaRPr>
          </a:p>
        </p:txBody>
      </p:sp>
      <p:pic>
        <p:nvPicPr>
          <p:cNvPr id="5" name="~PP268.WAV">
            <a:hlinkClick r:id="" action="ppaction://media"/>
          </p:cNvPr>
          <p:cNvPicPr>
            <a:picLocks noRot="1" noChangeAspect="1"/>
          </p:cNvPicPr>
          <p:nvPr>
            <a:wavAudioFile r:embed="rId1" name="~PP268.WAV"/>
          </p:nvPr>
        </p:nvPicPr>
        <p:blipFill>
          <a:blip r:embed="rId4" cstate="print"/>
          <a:stretch>
            <a:fillRect/>
          </a:stretch>
        </p:blipFill>
        <p:spPr>
          <a:xfrm>
            <a:off x="8656638" y="63706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defenseindustrydaily.com/images/ELEC_AN-PVS-22_Night_Sight_View_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487362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Post-reading: </a:t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“The Sniper”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Stencil" pitchFamily="82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38200" y="1676400"/>
            <a:ext cx="78486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latin typeface="Arial" pitchFamily="34" charset="0"/>
              </a:rPr>
              <a:t>1-</a:t>
            </a: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</a:rPr>
              <a:t>Complete</a:t>
            </a:r>
            <a:r>
              <a:rPr lang="en-US" sz="2400" b="1" dirty="0" smtClean="0">
                <a:latin typeface="Arial" pitchFamily="34" charset="0"/>
              </a:rPr>
              <a:t> the comprehension and analysis questions</a:t>
            </a: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</a:rPr>
              <a:t>(on handouts)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latin typeface="Arial" pitchFamily="34" charset="0"/>
              </a:rPr>
              <a:t>	</a:t>
            </a:r>
            <a:r>
              <a:rPr lang="en-US" sz="2000" b="1" i="1" dirty="0" smtClean="0">
                <a:latin typeface="Arial" pitchFamily="34" charset="0"/>
              </a:rPr>
              <a:t>*You are encouraged to work with a partner (to discuss 	and assist), but no duplicate answers will be accepted.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latin typeface="Arial" pitchFamily="34" charset="0"/>
              </a:rPr>
              <a:t>2-</a:t>
            </a: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</a:rPr>
              <a:t>Label </a:t>
            </a:r>
            <a:r>
              <a:rPr lang="en-US" sz="2400" b="1" dirty="0" smtClean="0">
                <a:latin typeface="Arial" pitchFamily="34" charset="0"/>
              </a:rPr>
              <a:t>your reading notes “The Sniper”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latin typeface="Arial" pitchFamily="34" charset="0"/>
              </a:rPr>
              <a:t>3</a:t>
            </a:r>
            <a:r>
              <a:rPr lang="en-US" sz="2400" b="1" dirty="0" smtClean="0">
                <a:latin typeface="Arial" pitchFamily="34" charset="0"/>
              </a:rPr>
              <a:t>-</a:t>
            </a: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</a:rPr>
              <a:t>Store your notes</a:t>
            </a:r>
            <a:r>
              <a:rPr lang="en-US" sz="2400" b="1" dirty="0" smtClean="0">
                <a:latin typeface="Arial" pitchFamily="34" charset="0"/>
              </a:rPr>
              <a:t> in your English folder. DO NOT lose them!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latin typeface="Arial" pitchFamily="34" charset="0"/>
              </a:rPr>
              <a:t>4</a:t>
            </a:r>
            <a:r>
              <a:rPr lang="en-US" sz="2400" b="1" dirty="0" smtClean="0">
                <a:latin typeface="Arial" pitchFamily="34" charset="0"/>
              </a:rPr>
              <a:t>-</a:t>
            </a: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</a:rPr>
              <a:t>Turn in </a:t>
            </a:r>
            <a:r>
              <a:rPr lang="en-US" sz="2400" b="1" dirty="0" smtClean="0">
                <a:latin typeface="Arial" pitchFamily="34" charset="0"/>
              </a:rPr>
              <a:t>your completed comprehension and analysis questions</a:t>
            </a: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</a:rPr>
              <a:t>before the end of the period.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487362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Conflict in Ireland:</a:t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Stencil" pitchFamily="82" charset="0"/>
              </a:rPr>
              <a:t>True Stories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Stencil" pitchFamily="82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04800" y="2209800"/>
            <a:ext cx="4114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</a:rPr>
              <a:t>Read informative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</a:rPr>
              <a:t>non-fiction about “The Troubles” in Ireland: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</a:rPr>
              <a:t>Workbook 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p. 242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4" descr="http://www.warchat.org/pictures/irish_civil_war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1000" y="2286000"/>
            <a:ext cx="4748696" cy="3276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8.8|7.1|6.2|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735</Words>
  <Application>Microsoft Office PowerPoint</Application>
  <PresentationFormat>On-screen Show (4:3)</PresentationFormat>
  <Paragraphs>129</Paragraphs>
  <Slides>18</Slides>
  <Notes>0</Notes>
  <HiddenSlides>4</HiddenSlides>
  <MMClips>14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The Sniper</vt:lpstr>
      <vt:lpstr>“The Sniper” Reading Notes</vt:lpstr>
      <vt:lpstr>“The Sniper” Quickwrite</vt:lpstr>
      <vt:lpstr>“The Sniper” Background   (textbook p.4) </vt:lpstr>
      <vt:lpstr>The Two Irelands </vt:lpstr>
      <vt:lpstr>Conflict in Ireland today</vt:lpstr>
      <vt:lpstr>Analyze Artwork</vt:lpstr>
      <vt:lpstr>“The Sniper” Meet the Author: Liam O’Flaherty</vt:lpstr>
      <vt:lpstr>Setting of “The Sniper” Dublin, 1920s </vt:lpstr>
      <vt:lpstr>Slide 10</vt:lpstr>
      <vt:lpstr>      “The Sniper”      Vocabulary  Preview</vt:lpstr>
      <vt:lpstr>      “The Sniper”                     Vocabulary  Practice</vt:lpstr>
      <vt:lpstr>“The Sniper”   ANSWER KEY to  Vocabulary Practice   </vt:lpstr>
      <vt:lpstr>“The Sniper” Footnotes</vt:lpstr>
      <vt:lpstr>“The Sniper” Making Predictions</vt:lpstr>
      <vt:lpstr>Reflecting: “The Sniper”</vt:lpstr>
      <vt:lpstr>Post-reading:  “The Sniper”</vt:lpstr>
      <vt:lpstr>Conflict in Ireland: True Stories</vt:lpstr>
    </vt:vector>
  </TitlesOfParts>
  <Company>PCSB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Sniper</dc:title>
  <dc:creator>BHS</dc:creator>
  <cp:lastModifiedBy>Mom</cp:lastModifiedBy>
  <cp:revision>16</cp:revision>
  <dcterms:created xsi:type="dcterms:W3CDTF">2009-06-12T14:43:33Z</dcterms:created>
  <dcterms:modified xsi:type="dcterms:W3CDTF">2010-11-17T01:50:01Z</dcterms:modified>
</cp:coreProperties>
</file>