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30" r:id="rId74"/>
    <p:sldId id="331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20046-8B4C-4DE2-98A2-7D16CE9B1F8A}" type="datetimeFigureOut">
              <a:rPr lang="en-US" smtClean="0"/>
              <a:pPr/>
              <a:t>4/25/2011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F8D93-D4B7-494E-8349-09500F7A9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0070C0"/>
                </a:solidFill>
                <a:latin typeface="Comic Sans MS" pitchFamily="66" charset="0"/>
              </a:rPr>
              <a:t>PHYSICS REVIEW GAME</a:t>
            </a:r>
            <a:endParaRPr lang="en-US" sz="66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981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EARN EXTRA POINTS TOWARDS YOUR SCIENCE FINAL GRADE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WHAT IS DISTANCE?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It is the length of a path between two places.</a:t>
            </a:r>
          </a:p>
          <a:p>
            <a:r>
              <a:rPr lang="en-US" sz="3600" dirty="0" smtClean="0">
                <a:latin typeface="Comic Sans MS" pitchFamily="66" charset="0"/>
              </a:rPr>
              <a:t>B.  It is the length of time between two places.</a:t>
            </a:r>
          </a:p>
          <a:p>
            <a:r>
              <a:rPr lang="en-US" sz="3600" dirty="0" smtClean="0">
                <a:latin typeface="Comic Sans MS" pitchFamily="66" charset="0"/>
              </a:rPr>
              <a:t>C.  It is the direction of the path between two places.</a:t>
            </a:r>
          </a:p>
          <a:p>
            <a:r>
              <a:rPr lang="en-US" sz="3600" dirty="0" smtClean="0">
                <a:latin typeface="Comic Sans MS" pitchFamily="66" charset="0"/>
              </a:rPr>
              <a:t>D.  It is the unit used to measure length.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HOW IS SPEED DEFINED?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 Time divided by distance</a:t>
            </a:r>
          </a:p>
          <a:p>
            <a:r>
              <a:rPr lang="en-US" sz="4400" dirty="0" smtClean="0">
                <a:latin typeface="Comic Sans MS" pitchFamily="66" charset="0"/>
              </a:rPr>
              <a:t>B.  Time divided by direction</a:t>
            </a:r>
          </a:p>
          <a:p>
            <a:r>
              <a:rPr lang="en-US" sz="4400" dirty="0" smtClean="0">
                <a:latin typeface="Comic Sans MS" pitchFamily="66" charset="0"/>
              </a:rPr>
              <a:t>C.  Distance divided by time</a:t>
            </a:r>
          </a:p>
          <a:p>
            <a:r>
              <a:rPr lang="en-US" sz="4400" dirty="0" smtClean="0">
                <a:latin typeface="Comic Sans MS" pitchFamily="66" charset="0"/>
              </a:rPr>
              <a:t>D.  Distance divided by direction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WHAT IS THE AVERAGE SPEED OF A TRUCK THAT TRAVELED 120 MILES IN 3 HOURS?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omic Sans MS" pitchFamily="66" charset="0"/>
              </a:rPr>
              <a:t>A.  55 miles per hour</a:t>
            </a:r>
          </a:p>
          <a:p>
            <a:r>
              <a:rPr lang="en-US" sz="4800" dirty="0" smtClean="0">
                <a:latin typeface="Comic Sans MS" pitchFamily="66" charset="0"/>
              </a:rPr>
              <a:t>B.  40 miles per hour</a:t>
            </a:r>
          </a:p>
          <a:p>
            <a:r>
              <a:rPr lang="en-US" sz="4800" dirty="0" smtClean="0">
                <a:latin typeface="Comic Sans MS" pitchFamily="66" charset="0"/>
              </a:rPr>
              <a:t>C.  25 miles per hour</a:t>
            </a:r>
          </a:p>
          <a:p>
            <a:r>
              <a:rPr lang="en-US" sz="4800" dirty="0" smtClean="0">
                <a:latin typeface="Comic Sans MS" pitchFamily="66" charset="0"/>
              </a:rPr>
              <a:t>D.  4 miles per hour</a:t>
            </a:r>
            <a:endParaRPr lang="en-US" sz="4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WHAT IS THE DIFFERENCE BETWEEN SPEED AND VELOCITY?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10600" cy="44958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Speed includes direction and velocity does not.</a:t>
            </a:r>
          </a:p>
          <a:p>
            <a:r>
              <a:rPr lang="en-US" sz="4000" dirty="0" smtClean="0">
                <a:latin typeface="Comic Sans MS" pitchFamily="66" charset="0"/>
              </a:rPr>
              <a:t>B. Velocity includes direction and speed does not.</a:t>
            </a:r>
          </a:p>
          <a:p>
            <a:r>
              <a:rPr lang="en-US" sz="4000" dirty="0" smtClean="0">
                <a:latin typeface="Comic Sans MS" pitchFamily="66" charset="0"/>
              </a:rPr>
              <a:t>C.  Neither include direction.</a:t>
            </a:r>
          </a:p>
          <a:p>
            <a:r>
              <a:rPr lang="en-US" sz="4000" dirty="0" smtClean="0">
                <a:latin typeface="Comic Sans MS" pitchFamily="66" charset="0"/>
              </a:rPr>
              <a:t>D.  Speed and velocity are the same.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OF THESE HAS THE GREATEST VELOCITY?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a cheetah running north at </a:t>
            </a:r>
          </a:p>
          <a:p>
            <a:pPr>
              <a:buNone/>
            </a:pPr>
            <a:r>
              <a:rPr lang="en-US" sz="4000" dirty="0">
                <a:latin typeface="Comic Sans MS" pitchFamily="66" charset="0"/>
              </a:rPr>
              <a:t> </a:t>
            </a:r>
            <a:r>
              <a:rPr lang="en-US" sz="4000" dirty="0" smtClean="0">
                <a:latin typeface="Comic Sans MS" pitchFamily="66" charset="0"/>
              </a:rPr>
              <a:t>      30 m/s</a:t>
            </a:r>
          </a:p>
          <a:p>
            <a:r>
              <a:rPr lang="en-US" sz="4000" dirty="0" smtClean="0">
                <a:latin typeface="Comic Sans MS" pitchFamily="66" charset="0"/>
              </a:rPr>
              <a:t>B.  a balloon rising upward at  </a:t>
            </a:r>
          </a:p>
          <a:p>
            <a:pPr>
              <a:buNone/>
            </a:pPr>
            <a:r>
              <a:rPr lang="en-US" sz="4000" dirty="0">
                <a:latin typeface="Comic Sans MS" pitchFamily="66" charset="0"/>
              </a:rPr>
              <a:t> </a:t>
            </a:r>
            <a:r>
              <a:rPr lang="en-US" sz="4000" dirty="0" smtClean="0">
                <a:latin typeface="Comic Sans MS" pitchFamily="66" charset="0"/>
              </a:rPr>
              <a:t>      20 m/s</a:t>
            </a:r>
          </a:p>
          <a:p>
            <a:r>
              <a:rPr lang="en-US" sz="4000" dirty="0" smtClean="0">
                <a:latin typeface="Comic Sans MS" pitchFamily="66" charset="0"/>
              </a:rPr>
              <a:t>C.  a truck moving south at 35 m/s</a:t>
            </a:r>
          </a:p>
          <a:p>
            <a:r>
              <a:rPr lang="en-US" sz="4000" dirty="0" smtClean="0">
                <a:latin typeface="Comic Sans MS" pitchFamily="66" charset="0"/>
              </a:rPr>
              <a:t>D.  a dog walking east at 3 m/s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447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WHAT IS THE VELOCITY OF A CAR THAT DRIVES EAST FOR 2 HOURS AT A CONSTANT SPEED OF 50 mph?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 50 mph</a:t>
            </a:r>
          </a:p>
          <a:p>
            <a:r>
              <a:rPr lang="en-US" sz="4400" dirty="0" smtClean="0">
                <a:latin typeface="Comic Sans MS" pitchFamily="66" charset="0"/>
              </a:rPr>
              <a:t>B.  50 mph eastward</a:t>
            </a:r>
          </a:p>
          <a:p>
            <a:r>
              <a:rPr lang="en-US" sz="4400" dirty="0" smtClean="0">
                <a:latin typeface="Comic Sans MS" pitchFamily="66" charset="0"/>
              </a:rPr>
              <a:t>C.  25 mph</a:t>
            </a:r>
          </a:p>
          <a:p>
            <a:r>
              <a:rPr lang="en-US" sz="4400" dirty="0" smtClean="0">
                <a:latin typeface="Comic Sans MS" pitchFamily="66" charset="0"/>
              </a:rPr>
              <a:t>D.  25 mph eastward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2392362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DOES A DOG RUNNING SOUTH AT 2 m/s AND A BALL ROLLING SOUTH AT 2 m/s HAVE: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5814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omic Sans MS" pitchFamily="66" charset="0"/>
              </a:rPr>
              <a:t>A.  the same speed?</a:t>
            </a:r>
          </a:p>
          <a:p>
            <a:r>
              <a:rPr lang="en-US" sz="4800" dirty="0" smtClean="0">
                <a:latin typeface="Comic Sans MS" pitchFamily="66" charset="0"/>
              </a:rPr>
              <a:t>B.  the same velocity?</a:t>
            </a:r>
          </a:p>
          <a:p>
            <a:r>
              <a:rPr lang="en-US" sz="4800" dirty="0" smtClean="0">
                <a:latin typeface="Comic Sans MS" pitchFamily="66" charset="0"/>
              </a:rPr>
              <a:t>C.  </a:t>
            </a:r>
            <a:r>
              <a:rPr lang="en-US" sz="4800" dirty="0">
                <a:latin typeface="Comic Sans MS" pitchFamily="66" charset="0"/>
              </a:rPr>
              <a:t>b</a:t>
            </a:r>
            <a:r>
              <a:rPr lang="en-US" sz="4800" dirty="0" smtClean="0">
                <a:latin typeface="Comic Sans MS" pitchFamily="66" charset="0"/>
              </a:rPr>
              <a:t>oth?</a:t>
            </a:r>
          </a:p>
          <a:p>
            <a:r>
              <a:rPr lang="en-US" sz="4800" dirty="0" smtClean="0">
                <a:latin typeface="Comic Sans MS" pitchFamily="66" charset="0"/>
              </a:rPr>
              <a:t>D.  neither?</a:t>
            </a:r>
            <a:endParaRPr lang="en-US" sz="4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7162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 BALLOON MOVES UPWARD A DISTANCE OF 4 m IN 2 s.  WHAT IS </a:t>
            </a:r>
            <a:r>
              <a:rPr lang="en-US" smtClean="0">
                <a:solidFill>
                  <a:srgbClr val="FF0000"/>
                </a:solidFill>
                <a:latin typeface="Comic Sans MS" pitchFamily="66" charset="0"/>
              </a:rPr>
              <a:t>THE BALLOON’S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VELOCITY?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lnSpcReduction="10000"/>
          </a:bodyPr>
          <a:lstStyle/>
          <a:p>
            <a:r>
              <a:rPr lang="en-US" sz="4400" dirty="0" smtClean="0">
                <a:latin typeface="Comic Sans MS" pitchFamily="66" charset="0"/>
              </a:rPr>
              <a:t>A.  2 m/s</a:t>
            </a:r>
          </a:p>
          <a:p>
            <a:r>
              <a:rPr lang="en-US" sz="4400" dirty="0" smtClean="0">
                <a:latin typeface="Comic Sans MS" pitchFamily="66" charset="0"/>
              </a:rPr>
              <a:t>B.  0.5 m/s</a:t>
            </a:r>
          </a:p>
          <a:p>
            <a:r>
              <a:rPr lang="en-US" sz="4400" dirty="0" smtClean="0">
                <a:latin typeface="Comic Sans MS" pitchFamily="66" charset="0"/>
              </a:rPr>
              <a:t>C.  2 m/s upward</a:t>
            </a:r>
          </a:p>
          <a:p>
            <a:r>
              <a:rPr lang="en-US" sz="4400" dirty="0" smtClean="0">
                <a:latin typeface="Comic Sans MS" pitchFamily="66" charset="0"/>
              </a:rPr>
              <a:t>D.  0.5 m/s upward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OF THESE HAS TO OCCUR FOR A CHANGE IN VELOCITY TO TAKE PLACE?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886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A change of speed</a:t>
            </a:r>
          </a:p>
          <a:p>
            <a:r>
              <a:rPr lang="en-US" sz="4000" dirty="0" smtClean="0">
                <a:latin typeface="Comic Sans MS" pitchFamily="66" charset="0"/>
              </a:rPr>
              <a:t>B.  A change of direction</a:t>
            </a:r>
          </a:p>
          <a:p>
            <a:r>
              <a:rPr lang="en-US" sz="4000" dirty="0" smtClean="0">
                <a:latin typeface="Comic Sans MS" pitchFamily="66" charset="0"/>
              </a:rPr>
              <a:t>C.  A change in both </a:t>
            </a:r>
            <a:r>
              <a:rPr lang="en-US" sz="4000" smtClean="0">
                <a:latin typeface="Comic Sans MS" pitchFamily="66" charset="0"/>
              </a:rPr>
              <a:t>speed or </a:t>
            </a:r>
            <a:r>
              <a:rPr lang="en-US" sz="4000" dirty="0" smtClean="0">
                <a:latin typeface="Comic Sans MS" pitchFamily="66" charset="0"/>
              </a:rPr>
              <a:t>direction</a:t>
            </a:r>
          </a:p>
          <a:p>
            <a:r>
              <a:rPr lang="en-US" sz="4000" dirty="0" smtClean="0">
                <a:latin typeface="Comic Sans MS" pitchFamily="66" charset="0"/>
              </a:rPr>
              <a:t>D.  None of these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Why is force considered a vector quantity?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Its size can be measured in </a:t>
            </a:r>
            <a:r>
              <a:rPr lang="en-US" sz="4000" dirty="0" err="1" smtClean="0">
                <a:latin typeface="Comic Sans MS" pitchFamily="66" charset="0"/>
              </a:rPr>
              <a:t>newtons</a:t>
            </a:r>
            <a:r>
              <a:rPr lang="en-US" sz="4000" dirty="0" smtClean="0">
                <a:latin typeface="Comic Sans MS" pitchFamily="66" charset="0"/>
              </a:rPr>
              <a:t>.</a:t>
            </a:r>
          </a:p>
          <a:p>
            <a:r>
              <a:rPr lang="en-US" sz="4000" dirty="0" smtClean="0">
                <a:latin typeface="Comic Sans MS" pitchFamily="66" charset="0"/>
              </a:rPr>
              <a:t>B.  It acts in a particular direction.</a:t>
            </a:r>
          </a:p>
          <a:p>
            <a:r>
              <a:rPr lang="en-US" sz="4000" dirty="0" smtClean="0">
                <a:latin typeface="Comic Sans MS" pitchFamily="66" charset="0"/>
              </a:rPr>
              <a:t>C.  It can be balanced.</a:t>
            </a:r>
          </a:p>
          <a:p>
            <a:r>
              <a:rPr lang="en-US" sz="4000" dirty="0" smtClean="0">
                <a:latin typeface="Comic Sans MS" pitchFamily="66" charset="0"/>
              </a:rPr>
              <a:t>D.  Its measurement is both size and direction.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2925762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A girl standing on the ground exerts a force on the ground of 490 </a:t>
            </a:r>
            <a:r>
              <a:rPr lang="en-US" sz="4000" dirty="0" err="1" smtClean="0">
                <a:solidFill>
                  <a:srgbClr val="FF0000"/>
                </a:solidFill>
                <a:latin typeface="Comic Sans MS" pitchFamily="66" charset="0"/>
              </a:rPr>
              <a:t>newtons</a:t>
            </a:r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. Which best describes the force she exerts on the ground?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2004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490 </a:t>
            </a:r>
            <a:r>
              <a:rPr lang="en-US" sz="4000" dirty="0" err="1" smtClean="0">
                <a:latin typeface="Comic Sans MS" pitchFamily="66" charset="0"/>
              </a:rPr>
              <a:t>newtons</a:t>
            </a:r>
            <a:endParaRPr lang="en-US" sz="4000" dirty="0" smtClean="0">
              <a:latin typeface="Comic Sans MS" pitchFamily="66" charset="0"/>
            </a:endParaRPr>
          </a:p>
          <a:p>
            <a:r>
              <a:rPr lang="en-US" sz="4000" dirty="0" smtClean="0">
                <a:latin typeface="Comic Sans MS" pitchFamily="66" charset="0"/>
              </a:rPr>
              <a:t>B.  490 </a:t>
            </a:r>
            <a:r>
              <a:rPr lang="en-US" sz="4000" dirty="0" err="1" smtClean="0">
                <a:latin typeface="Comic Sans MS" pitchFamily="66" charset="0"/>
              </a:rPr>
              <a:t>newtons</a:t>
            </a:r>
            <a:r>
              <a:rPr lang="en-US" sz="4000" dirty="0" smtClean="0">
                <a:latin typeface="Comic Sans MS" pitchFamily="66" charset="0"/>
              </a:rPr>
              <a:t> downward</a:t>
            </a:r>
          </a:p>
          <a:p>
            <a:r>
              <a:rPr lang="en-US" sz="4000" dirty="0" smtClean="0">
                <a:latin typeface="Comic Sans MS" pitchFamily="66" charset="0"/>
              </a:rPr>
              <a:t>C.  490 </a:t>
            </a:r>
            <a:r>
              <a:rPr lang="en-US" sz="4000" dirty="0" err="1" smtClean="0">
                <a:latin typeface="Comic Sans MS" pitchFamily="66" charset="0"/>
              </a:rPr>
              <a:t>newtons</a:t>
            </a:r>
            <a:r>
              <a:rPr lang="en-US" sz="4000" dirty="0" smtClean="0">
                <a:latin typeface="Comic Sans MS" pitchFamily="66" charset="0"/>
              </a:rPr>
              <a:t> sideways</a:t>
            </a:r>
          </a:p>
          <a:p>
            <a:r>
              <a:rPr lang="en-US" sz="4000" dirty="0" smtClean="0">
                <a:latin typeface="Comic Sans MS" pitchFamily="66" charset="0"/>
              </a:rPr>
              <a:t>D.  490 </a:t>
            </a:r>
            <a:r>
              <a:rPr lang="en-US" sz="4000" dirty="0" err="1" smtClean="0">
                <a:latin typeface="Comic Sans MS" pitchFamily="66" charset="0"/>
              </a:rPr>
              <a:t>newtons</a:t>
            </a:r>
            <a:r>
              <a:rPr lang="en-US" sz="4000" dirty="0" smtClean="0">
                <a:latin typeface="Comic Sans MS" pitchFamily="66" charset="0"/>
              </a:rPr>
              <a:t> upwards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554162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solidFill>
                  <a:srgbClr val="FF0000"/>
                </a:solidFill>
                <a:latin typeface="Comic Sans MS" pitchFamily="66" charset="0"/>
              </a:rPr>
              <a:t>Which of the following forces has the smallest size?</a:t>
            </a:r>
            <a:endParaRPr lang="en-US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 a 20 N force acting east</a:t>
            </a:r>
          </a:p>
          <a:p>
            <a:r>
              <a:rPr lang="en-US" sz="4400" dirty="0" smtClean="0">
                <a:latin typeface="Comic Sans MS" pitchFamily="66" charset="0"/>
              </a:rPr>
              <a:t>B.  a 50 N force acting up</a:t>
            </a:r>
          </a:p>
          <a:p>
            <a:r>
              <a:rPr lang="en-US" sz="4400" dirty="0" smtClean="0">
                <a:latin typeface="Comic Sans MS" pitchFamily="66" charset="0"/>
              </a:rPr>
              <a:t>C.  a 70 N force acting west</a:t>
            </a:r>
          </a:p>
          <a:p>
            <a:r>
              <a:rPr lang="en-US" sz="4400" dirty="0" smtClean="0">
                <a:latin typeface="Comic Sans MS" pitchFamily="66" charset="0"/>
              </a:rPr>
              <a:t>D.  a 70 N force acting down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 boy pushes a box 50 N east and a girl pushes a chair 50 N west. How do the two forces compare?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534400" cy="4267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The forces have the same size but different direction.</a:t>
            </a:r>
          </a:p>
          <a:p>
            <a:r>
              <a:rPr lang="en-US" sz="3600" dirty="0" smtClean="0">
                <a:latin typeface="Comic Sans MS" pitchFamily="66" charset="0"/>
              </a:rPr>
              <a:t>B.  The forces have the same size and same direction.</a:t>
            </a:r>
          </a:p>
          <a:p>
            <a:r>
              <a:rPr lang="en-US" sz="3600" dirty="0" smtClean="0">
                <a:latin typeface="Comic Sans MS" pitchFamily="66" charset="0"/>
              </a:rPr>
              <a:t>C.  The forces have a different size and direction.</a:t>
            </a:r>
          </a:p>
          <a:p>
            <a:r>
              <a:rPr lang="en-US" sz="3600" dirty="0" smtClean="0">
                <a:latin typeface="Comic Sans MS" pitchFamily="66" charset="0"/>
              </a:rPr>
              <a:t>D.  None of the above 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3459162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A toy rocket is launched straight up into the air with a force of 16N. The weight of the rocket, 4 N, pulls down on the rocket.  What is the net force on the rocket when its launched?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819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4 N upward</a:t>
            </a:r>
          </a:p>
          <a:p>
            <a:r>
              <a:rPr lang="en-US" sz="3600" dirty="0" smtClean="0">
                <a:latin typeface="Comic Sans MS" pitchFamily="66" charset="0"/>
              </a:rPr>
              <a:t>B.  12 N upward</a:t>
            </a:r>
          </a:p>
          <a:p>
            <a:r>
              <a:rPr lang="en-US" sz="3600" dirty="0" smtClean="0">
                <a:latin typeface="Comic Sans MS" pitchFamily="66" charset="0"/>
              </a:rPr>
              <a:t>C.  16 N downward</a:t>
            </a:r>
          </a:p>
          <a:p>
            <a:r>
              <a:rPr lang="en-US" sz="3600" dirty="0" smtClean="0">
                <a:latin typeface="Comic Sans MS" pitchFamily="66" charset="0"/>
              </a:rPr>
              <a:t>D.  20 N downwards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3078162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Two people push on a ball from opposite sides.  One exerts a force of 80 N and the other exerts a force of 60 N.  What is the size of the force?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19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sz="4400" dirty="0" smtClean="0">
                <a:latin typeface="Comic Sans MS" pitchFamily="66" charset="0"/>
              </a:rPr>
              <a:t>A.  20 N</a:t>
            </a: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 B.  40 N</a:t>
            </a: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 C.  60 N</a:t>
            </a: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 D. 100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When are forces on an object balanced?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95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When the combined forces are identical in size and direction.</a:t>
            </a:r>
          </a:p>
          <a:p>
            <a:r>
              <a:rPr lang="en-US" sz="3600" dirty="0" smtClean="0">
                <a:latin typeface="Comic Sans MS" pitchFamily="66" charset="0"/>
              </a:rPr>
              <a:t>B.  When the combined forces are smaller than the balanced force.</a:t>
            </a:r>
          </a:p>
          <a:p>
            <a:r>
              <a:rPr lang="en-US" sz="3600" dirty="0" smtClean="0">
                <a:latin typeface="Comic Sans MS" pitchFamily="66" charset="0"/>
              </a:rPr>
              <a:t>C.  When the combined forces are larger than the balanced force.</a:t>
            </a:r>
          </a:p>
          <a:p>
            <a:r>
              <a:rPr lang="en-US" sz="3600" dirty="0" smtClean="0">
                <a:latin typeface="Comic Sans MS" pitchFamily="66" charset="0"/>
              </a:rPr>
              <a:t>D.  When the combined forces have the same effect as no force.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 static object is able to remain at rest because: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The force of gravity is always acting on it.</a:t>
            </a:r>
          </a:p>
          <a:p>
            <a:r>
              <a:rPr lang="en-US" sz="3600" dirty="0" smtClean="0">
                <a:latin typeface="Comic Sans MS" pitchFamily="66" charset="0"/>
              </a:rPr>
              <a:t>B.  Balanced forces are acting on it.</a:t>
            </a:r>
          </a:p>
          <a:p>
            <a:r>
              <a:rPr lang="en-US" sz="3600" dirty="0" smtClean="0">
                <a:latin typeface="Comic Sans MS" pitchFamily="66" charset="0"/>
              </a:rPr>
              <a:t>C.  Compression forces are acting on it.</a:t>
            </a:r>
          </a:p>
          <a:p>
            <a:r>
              <a:rPr lang="en-US" sz="3600" dirty="0" smtClean="0">
                <a:latin typeface="Comic Sans MS" pitchFamily="66" charset="0"/>
              </a:rPr>
              <a:t>D.  Tension keeps it from being pulled apart.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763000" cy="2087562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You put a plate on the table.  What are the forces acting on the plate?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5814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Friction &amp; gravity</a:t>
            </a:r>
          </a:p>
          <a:p>
            <a:r>
              <a:rPr lang="en-US" sz="4000" dirty="0" smtClean="0">
                <a:latin typeface="Comic Sans MS" pitchFamily="66" charset="0"/>
              </a:rPr>
              <a:t>B.  Friction &amp; elastic forces</a:t>
            </a:r>
          </a:p>
          <a:p>
            <a:r>
              <a:rPr lang="en-US" sz="4000" dirty="0" smtClean="0">
                <a:latin typeface="Comic Sans MS" pitchFamily="66" charset="0"/>
              </a:rPr>
              <a:t>C.  Gravity  &amp; elastic forces</a:t>
            </a:r>
          </a:p>
          <a:p>
            <a:r>
              <a:rPr lang="en-US" sz="4000" dirty="0" smtClean="0">
                <a:latin typeface="Comic Sans MS" pitchFamily="66" charset="0"/>
              </a:rPr>
              <a:t>D.  Gravity  &amp; tension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shows the cumulative effect of forces?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The speed of a ball after being hit by a bat</a:t>
            </a:r>
          </a:p>
          <a:p>
            <a:r>
              <a:rPr lang="en-US" sz="3600" dirty="0" smtClean="0">
                <a:latin typeface="Comic Sans MS" pitchFamily="66" charset="0"/>
              </a:rPr>
              <a:t>B.  The length of a shadow</a:t>
            </a:r>
          </a:p>
          <a:p>
            <a:r>
              <a:rPr lang="en-US" sz="3600" dirty="0" smtClean="0">
                <a:latin typeface="Comic Sans MS" pitchFamily="66" charset="0"/>
              </a:rPr>
              <a:t>C.  The volume of a cereal box after it’s opened</a:t>
            </a:r>
          </a:p>
          <a:p>
            <a:r>
              <a:rPr lang="en-US" sz="3600" dirty="0" smtClean="0">
                <a:latin typeface="Comic Sans MS" pitchFamily="66" charset="0"/>
              </a:rPr>
              <a:t>D.  The average time of a marathon’s runners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447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What is the average speed of a truck that travels 180 km in 2 hours?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352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90 km/h</a:t>
            </a:r>
          </a:p>
          <a:p>
            <a:r>
              <a:rPr lang="en-US" sz="4000" dirty="0" smtClean="0">
                <a:latin typeface="Comic Sans MS" pitchFamily="66" charset="0"/>
              </a:rPr>
              <a:t>B.  90 km/2h</a:t>
            </a:r>
          </a:p>
          <a:p>
            <a:r>
              <a:rPr lang="en-US" sz="4000" dirty="0" smtClean="0">
                <a:latin typeface="Comic Sans MS" pitchFamily="66" charset="0"/>
              </a:rPr>
              <a:t>C.  360 km/h</a:t>
            </a:r>
          </a:p>
          <a:p>
            <a:r>
              <a:rPr lang="en-US" sz="4000" dirty="0" smtClean="0">
                <a:latin typeface="Comic Sans MS" pitchFamily="66" charset="0"/>
              </a:rPr>
              <a:t>D.  180 km/h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23923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A train is traveling west at 50 km/h.  A few minutes later, the tracks change direction and the train travels south at the same speed.  Which statement is true? </a:t>
            </a:r>
            <a:endParaRPr lang="en-US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19400"/>
            <a:ext cx="8458200" cy="3657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A.  The speed of the train changed.</a:t>
            </a:r>
          </a:p>
          <a:p>
            <a:r>
              <a:rPr lang="en-US" dirty="0" smtClean="0">
                <a:latin typeface="Comic Sans MS" pitchFamily="66" charset="0"/>
              </a:rPr>
              <a:t>B.  The average speed of the train changed.</a:t>
            </a:r>
          </a:p>
          <a:p>
            <a:r>
              <a:rPr lang="en-US" dirty="0" smtClean="0">
                <a:latin typeface="Comic Sans MS" pitchFamily="66" charset="0"/>
              </a:rPr>
              <a:t>C.  The velocity of the train stayed the same.</a:t>
            </a:r>
          </a:p>
          <a:p>
            <a:r>
              <a:rPr lang="en-US" dirty="0" smtClean="0">
                <a:latin typeface="Comic Sans MS" pitchFamily="66" charset="0"/>
              </a:rPr>
              <a:t>D.  The velocity of the train changed.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If a car travels 20 miles in 20 minutes, you can calculate its: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733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Velocity</a:t>
            </a:r>
          </a:p>
          <a:p>
            <a:r>
              <a:rPr lang="en-US" sz="4000" dirty="0" smtClean="0">
                <a:latin typeface="Comic Sans MS" pitchFamily="66" charset="0"/>
              </a:rPr>
              <a:t>B.  Average speed</a:t>
            </a:r>
          </a:p>
          <a:p>
            <a:r>
              <a:rPr lang="en-US" sz="4000" dirty="0" smtClean="0">
                <a:latin typeface="Comic Sans MS" pitchFamily="66" charset="0"/>
              </a:rPr>
              <a:t>C.  Direction </a:t>
            </a:r>
          </a:p>
          <a:p>
            <a:r>
              <a:rPr lang="en-US" sz="4000" dirty="0" smtClean="0">
                <a:latin typeface="Comic Sans MS" pitchFamily="66" charset="0"/>
              </a:rPr>
              <a:t>D.  Change in speed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2620962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rgbClr val="FF0000"/>
                </a:solidFill>
                <a:latin typeface="Comic Sans MS" pitchFamily="66" charset="0"/>
              </a:rPr>
              <a:t>The distance vs. time graph for an object traveling at a constant speed is a:</a:t>
            </a:r>
            <a:endParaRPr lang="en-US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276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 Curved line</a:t>
            </a:r>
          </a:p>
          <a:p>
            <a:r>
              <a:rPr lang="en-US" sz="4400" dirty="0" smtClean="0">
                <a:latin typeface="Comic Sans MS" pitchFamily="66" charset="0"/>
              </a:rPr>
              <a:t>B.  Horizontal line</a:t>
            </a:r>
          </a:p>
          <a:p>
            <a:r>
              <a:rPr lang="en-US" sz="4400" dirty="0" smtClean="0">
                <a:latin typeface="Comic Sans MS" pitchFamily="66" charset="0"/>
              </a:rPr>
              <a:t>C.  Vertical line</a:t>
            </a:r>
          </a:p>
          <a:p>
            <a:r>
              <a:rPr lang="en-US" sz="4400" dirty="0" smtClean="0">
                <a:latin typeface="Comic Sans MS" pitchFamily="66" charset="0"/>
              </a:rPr>
              <a:t>D.  Diagonal line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2239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A short stack and a taller stack of books is pushed across a desk.  Which statement is true about the force needed to push each stack?</a:t>
            </a:r>
            <a:endParaRPr lang="en-US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534400" cy="3962400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A.  Greater force is needed to push the short stack.</a:t>
            </a:r>
          </a:p>
          <a:p>
            <a:r>
              <a:rPr lang="en-US" dirty="0" smtClean="0">
                <a:latin typeface="Comic Sans MS" pitchFamily="66" charset="0"/>
              </a:rPr>
              <a:t>B.  Greater force is needed to push the taller stack.</a:t>
            </a:r>
          </a:p>
          <a:p>
            <a:r>
              <a:rPr lang="en-US" dirty="0" smtClean="0">
                <a:latin typeface="Comic Sans MS" pitchFamily="66" charset="0"/>
              </a:rPr>
              <a:t>C.  The force required to move each stack is the same.</a:t>
            </a:r>
          </a:p>
          <a:p>
            <a:r>
              <a:rPr lang="en-US" dirty="0" smtClean="0">
                <a:latin typeface="Comic Sans MS" pitchFamily="66" charset="0"/>
              </a:rPr>
              <a:t>D.  All forces are unbalanced.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statement is true about all forces?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All forces cause acceleration.</a:t>
            </a:r>
          </a:p>
          <a:p>
            <a:r>
              <a:rPr lang="en-US" sz="3600" dirty="0" smtClean="0">
                <a:latin typeface="Comic Sans MS" pitchFamily="66" charset="0"/>
              </a:rPr>
              <a:t>B.  All forces cause a change in motion.</a:t>
            </a:r>
          </a:p>
          <a:p>
            <a:r>
              <a:rPr lang="en-US" sz="3600" dirty="0" smtClean="0">
                <a:latin typeface="Comic Sans MS" pitchFamily="66" charset="0"/>
              </a:rPr>
              <a:t>C.  All forces have magnitude and direction.</a:t>
            </a:r>
          </a:p>
          <a:p>
            <a:r>
              <a:rPr lang="en-US" sz="3600" dirty="0" smtClean="0">
                <a:latin typeface="Comic Sans MS" pitchFamily="66" charset="0"/>
              </a:rPr>
              <a:t>D.  All forces are unbalanced.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jar requires the most force to lift it?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90800"/>
            <a:ext cx="8458200" cy="35353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A jar full of cotton balls</a:t>
            </a:r>
          </a:p>
          <a:p>
            <a:r>
              <a:rPr lang="en-US" sz="4000" dirty="0" smtClean="0">
                <a:latin typeface="Comic Sans MS" pitchFamily="66" charset="0"/>
              </a:rPr>
              <a:t>B.  A jar full of plastic foam chips</a:t>
            </a:r>
          </a:p>
          <a:p>
            <a:r>
              <a:rPr lang="en-US" sz="4000" dirty="0" smtClean="0">
                <a:latin typeface="Comic Sans MS" pitchFamily="66" charset="0"/>
              </a:rPr>
              <a:t>C.  A jar full of pennies</a:t>
            </a:r>
          </a:p>
          <a:p>
            <a:r>
              <a:rPr lang="en-US" sz="4000" dirty="0" smtClean="0">
                <a:latin typeface="Comic Sans MS" pitchFamily="66" charset="0"/>
              </a:rPr>
              <a:t>D.  A jar full of sawdust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Earth is a sphere because: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it is much less massive than the sun.</a:t>
            </a:r>
          </a:p>
          <a:p>
            <a:r>
              <a:rPr lang="en-US" sz="3600" dirty="0" smtClean="0">
                <a:latin typeface="Comic Sans MS" pitchFamily="66" charset="0"/>
              </a:rPr>
              <a:t>B.  it is millions of miles from the sun.</a:t>
            </a:r>
          </a:p>
          <a:p>
            <a:r>
              <a:rPr lang="en-US" sz="3600" dirty="0" smtClean="0">
                <a:latin typeface="Comic Sans MS" pitchFamily="66" charset="0"/>
              </a:rPr>
              <a:t>C.  gravity pulls any bulges toward the center.</a:t>
            </a:r>
          </a:p>
          <a:p>
            <a:r>
              <a:rPr lang="en-US" sz="3600" dirty="0" smtClean="0">
                <a:latin typeface="Comic Sans MS" pitchFamily="66" charset="0"/>
              </a:rPr>
              <a:t>D.  there was not enough gravity for it to become a star.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result occurs when balanced forces act on an object?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14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Its state of motion does not change.</a:t>
            </a:r>
          </a:p>
          <a:p>
            <a:r>
              <a:rPr lang="en-US" sz="4000" dirty="0" smtClean="0">
                <a:latin typeface="Comic Sans MS" pitchFamily="66" charset="0"/>
              </a:rPr>
              <a:t>B.  It changes direction.</a:t>
            </a:r>
          </a:p>
          <a:p>
            <a:r>
              <a:rPr lang="en-US" sz="4000" dirty="0" smtClean="0">
                <a:latin typeface="Comic Sans MS" pitchFamily="66" charset="0"/>
              </a:rPr>
              <a:t>C.  It slows down.</a:t>
            </a:r>
          </a:p>
          <a:p>
            <a:r>
              <a:rPr lang="en-US" sz="4000" dirty="0" smtClean="0">
                <a:latin typeface="Comic Sans MS" pitchFamily="66" charset="0"/>
              </a:rPr>
              <a:t>D.  It speeds up.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23923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A ball rolls slowly toward a person who then kicks the ball hard in the same direction it had been rolling.  What happens to the motion of the ball?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19400"/>
            <a:ext cx="8839200" cy="36576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The ball speeds up.</a:t>
            </a:r>
          </a:p>
          <a:p>
            <a:r>
              <a:rPr lang="en-US" sz="3600" dirty="0" smtClean="0">
                <a:latin typeface="Comic Sans MS" pitchFamily="66" charset="0"/>
              </a:rPr>
              <a:t>B.  The ball slows down.</a:t>
            </a:r>
          </a:p>
          <a:p>
            <a:r>
              <a:rPr lang="en-US" sz="3600" dirty="0" smtClean="0">
                <a:latin typeface="Comic Sans MS" pitchFamily="66" charset="0"/>
              </a:rPr>
              <a:t>C.  The ball continues at the same speed.</a:t>
            </a:r>
          </a:p>
          <a:p>
            <a:r>
              <a:rPr lang="en-US" sz="3600" dirty="0" smtClean="0">
                <a:latin typeface="Comic Sans MS" pitchFamily="66" charset="0"/>
              </a:rPr>
              <a:t>D.  The ball travels at the same speed but changes direction.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A boy pushes a wagon that is rolling down a hill so that it will roll faster.  Which of the following describes the force the boy applies?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8763000" cy="4191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 a balanced force</a:t>
            </a:r>
          </a:p>
          <a:p>
            <a:r>
              <a:rPr lang="en-US" sz="3600" dirty="0" smtClean="0">
                <a:latin typeface="Comic Sans MS" pitchFamily="66" charset="0"/>
              </a:rPr>
              <a:t>B.  a force in the direction of the wagon’s motion</a:t>
            </a:r>
          </a:p>
          <a:p>
            <a:r>
              <a:rPr lang="en-US" sz="3600" dirty="0" smtClean="0">
                <a:latin typeface="Comic Sans MS" pitchFamily="66" charset="0"/>
              </a:rPr>
              <a:t>C.  a force in the direction opposite of the wagon’s motion</a:t>
            </a:r>
          </a:p>
          <a:p>
            <a:r>
              <a:rPr lang="en-US" sz="3600" dirty="0" smtClean="0">
                <a:latin typeface="Comic Sans MS" pitchFamily="66" charset="0"/>
              </a:rPr>
              <a:t>D.  a force at the right angle to the wagon’s motion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A bicycle turns around a corner.  What can be said about the forces on the bicycle as it turns?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2514600"/>
            <a:ext cx="8458200" cy="39624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The forces are balanced.</a:t>
            </a:r>
          </a:p>
          <a:p>
            <a:r>
              <a:rPr lang="en-US" sz="4000" dirty="0" smtClean="0">
                <a:latin typeface="Comic Sans MS" pitchFamily="66" charset="0"/>
              </a:rPr>
              <a:t>B.  The forces are unbalanced.</a:t>
            </a:r>
          </a:p>
          <a:p>
            <a:r>
              <a:rPr lang="en-US" sz="4000" dirty="0" smtClean="0">
                <a:latin typeface="Comic Sans MS" pitchFamily="66" charset="0"/>
              </a:rPr>
              <a:t>C.  There are no forces on the bicycle.</a:t>
            </a:r>
          </a:p>
          <a:p>
            <a:r>
              <a:rPr lang="en-US" sz="4000" dirty="0" smtClean="0">
                <a:latin typeface="Comic Sans MS" pitchFamily="66" charset="0"/>
              </a:rPr>
              <a:t>D.  Nothing.  There is not enough information.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24384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A soccer player stops a rolling ball with her foot.  What kind of force or forces could she have applied?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458200" cy="40386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two balanced forces</a:t>
            </a:r>
          </a:p>
          <a:p>
            <a:r>
              <a:rPr lang="en-US" sz="4000" dirty="0" smtClean="0">
                <a:latin typeface="Comic Sans MS" pitchFamily="66" charset="0"/>
              </a:rPr>
              <a:t>B.  a force underneath the ball</a:t>
            </a:r>
          </a:p>
          <a:p>
            <a:r>
              <a:rPr lang="en-US" sz="4000" dirty="0" smtClean="0">
                <a:latin typeface="Comic Sans MS" pitchFamily="66" charset="0"/>
              </a:rPr>
              <a:t>C.  a force in the direction of the ball’s motion</a:t>
            </a:r>
          </a:p>
          <a:p>
            <a:r>
              <a:rPr lang="en-US" sz="4000" dirty="0" smtClean="0">
                <a:latin typeface="Comic Sans MS" pitchFamily="66" charset="0"/>
              </a:rPr>
              <a:t>D.  a force in the direction opposite of the ball’s motion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 box sliding along the floor comes to a stop. Why?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gravity</a:t>
            </a:r>
          </a:p>
          <a:p>
            <a:r>
              <a:rPr lang="en-US" sz="4000" dirty="0" smtClean="0">
                <a:latin typeface="Comic Sans MS" pitchFamily="66" charset="0"/>
              </a:rPr>
              <a:t>B. rolling friction</a:t>
            </a:r>
          </a:p>
          <a:p>
            <a:r>
              <a:rPr lang="en-US" sz="4000" dirty="0" smtClean="0">
                <a:latin typeface="Comic Sans MS" pitchFamily="66" charset="0"/>
              </a:rPr>
              <a:t>C. no forces, it just came to a stop.</a:t>
            </a:r>
          </a:p>
          <a:p>
            <a:r>
              <a:rPr lang="en-US" sz="4000" dirty="0" smtClean="0">
                <a:latin typeface="Comic Sans MS" pitchFamily="66" charset="0"/>
              </a:rPr>
              <a:t>D. sliding friction and gravity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If you increase the force you exert on an object, you will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decrease its mass</a:t>
            </a:r>
          </a:p>
          <a:p>
            <a:r>
              <a:rPr lang="en-US" sz="4400" dirty="0" smtClean="0">
                <a:latin typeface="Comic Sans MS" pitchFamily="66" charset="0"/>
              </a:rPr>
              <a:t>B. increase its mass</a:t>
            </a:r>
          </a:p>
          <a:p>
            <a:r>
              <a:rPr lang="en-US" sz="4400" dirty="0" smtClean="0">
                <a:latin typeface="Comic Sans MS" pitchFamily="66" charset="0"/>
              </a:rPr>
              <a:t>C. decrease its acceleration</a:t>
            </a:r>
          </a:p>
          <a:p>
            <a:r>
              <a:rPr lang="en-US" sz="4400" dirty="0" smtClean="0">
                <a:latin typeface="Comic Sans MS" pitchFamily="66" charset="0"/>
              </a:rPr>
              <a:t>D. increase its acceleration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28194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You are in an elevator moving upward from the second floor to the ninth.  From the reference point of the elevator, you are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8458200" cy="32004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going up</a:t>
            </a:r>
          </a:p>
          <a:p>
            <a:r>
              <a:rPr lang="en-US" sz="4000" dirty="0" smtClean="0">
                <a:latin typeface="Comic Sans MS" pitchFamily="66" charset="0"/>
              </a:rPr>
              <a:t>B. going down</a:t>
            </a:r>
          </a:p>
          <a:p>
            <a:r>
              <a:rPr lang="en-US" sz="4000" dirty="0" smtClean="0">
                <a:latin typeface="Comic Sans MS" pitchFamily="66" charset="0"/>
              </a:rPr>
              <a:t>C. not moving</a:t>
            </a:r>
          </a:p>
          <a:p>
            <a:r>
              <a:rPr lang="en-US" sz="4000" dirty="0" smtClean="0">
                <a:latin typeface="Comic Sans MS" pitchFamily="66" charset="0"/>
              </a:rPr>
              <a:t>D. changing velocity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2849562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A family drives across the state to visit relatives.  They drive for one hour at 60 km/h and one hour at 90 km/h.  What is their average speed? 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3124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30 km/h</a:t>
            </a:r>
          </a:p>
          <a:p>
            <a:r>
              <a:rPr lang="en-US" sz="4000" dirty="0" smtClean="0">
                <a:latin typeface="Comic Sans MS" pitchFamily="66" charset="0"/>
              </a:rPr>
              <a:t>B. 60 km/h</a:t>
            </a:r>
          </a:p>
          <a:p>
            <a:r>
              <a:rPr lang="en-US" sz="4000" dirty="0" smtClean="0">
                <a:latin typeface="Comic Sans MS" pitchFamily="66" charset="0"/>
              </a:rPr>
              <a:t>C. 75 km/h</a:t>
            </a:r>
          </a:p>
          <a:p>
            <a:r>
              <a:rPr lang="en-US" sz="4000" dirty="0" smtClean="0">
                <a:latin typeface="Comic Sans MS" pitchFamily="66" charset="0"/>
              </a:rPr>
              <a:t>D. 150 km/h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24685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You exert a force to push a box across the floor.  </a:t>
            </a:r>
            <a:r>
              <a:rPr lang="en-US" sz="3600" smtClean="0">
                <a:solidFill>
                  <a:srgbClr val="FF0000"/>
                </a:solidFill>
                <a:latin typeface="Comic Sans MS" pitchFamily="66" charset="0"/>
              </a:rPr>
              <a:t>You </a:t>
            </a: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exert the same amount of force to pull the box back.  How are the two forces different?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95600"/>
            <a:ext cx="8839200" cy="3962400"/>
          </a:xfrm>
        </p:spPr>
        <p:txBody>
          <a:bodyPr/>
          <a:lstStyle/>
          <a:p>
            <a:r>
              <a:rPr lang="en-US" sz="3600" dirty="0" smtClean="0">
                <a:latin typeface="Comic Sans MS" pitchFamily="66" charset="0"/>
              </a:rPr>
              <a:t>A. The direction is different.</a:t>
            </a:r>
          </a:p>
          <a:p>
            <a:r>
              <a:rPr lang="en-US" sz="3600" dirty="0" smtClean="0">
                <a:latin typeface="Comic Sans MS" pitchFamily="66" charset="0"/>
              </a:rPr>
              <a:t>B. The amount of force is different.</a:t>
            </a:r>
          </a:p>
          <a:p>
            <a:r>
              <a:rPr lang="en-US" sz="3600" dirty="0" smtClean="0">
                <a:latin typeface="Comic Sans MS" pitchFamily="66" charset="0"/>
              </a:rPr>
              <a:t>C. The pushing force is balanced, but the pulling force is unbalanced.</a:t>
            </a:r>
          </a:p>
          <a:p>
            <a:r>
              <a:rPr lang="en-US" sz="3600" dirty="0" smtClean="0">
                <a:latin typeface="Comic Sans MS" pitchFamily="66" charset="0"/>
              </a:rPr>
              <a:t>D. The forces are not different.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24685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Two students push equally on a box in opposite directions. What happens to the box?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95600"/>
            <a:ext cx="8534400" cy="35814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The box moves to the right.</a:t>
            </a:r>
          </a:p>
          <a:p>
            <a:r>
              <a:rPr lang="en-US" sz="4400" dirty="0" smtClean="0">
                <a:latin typeface="Comic Sans MS" pitchFamily="66" charset="0"/>
              </a:rPr>
              <a:t>B.  The box moves to the left.</a:t>
            </a:r>
          </a:p>
          <a:p>
            <a:r>
              <a:rPr lang="en-US" sz="4400" dirty="0" smtClean="0">
                <a:latin typeface="Comic Sans MS" pitchFamily="66" charset="0"/>
              </a:rPr>
              <a:t>C.  The box does not move.</a:t>
            </a:r>
          </a:p>
          <a:p>
            <a:r>
              <a:rPr lang="en-US" sz="4400" dirty="0" smtClean="0">
                <a:latin typeface="Comic Sans MS" pitchFamily="66" charset="0"/>
              </a:rPr>
              <a:t>D.  The box tips over.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of the following keeps a bag of sand connected to a spring scale?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The downward pull of gravity</a:t>
            </a:r>
          </a:p>
          <a:p>
            <a:r>
              <a:rPr lang="en-US" sz="4000" dirty="0" smtClean="0">
                <a:latin typeface="Comic Sans MS" pitchFamily="66" charset="0"/>
              </a:rPr>
              <a:t>B.  The elastic force of the spring</a:t>
            </a:r>
          </a:p>
          <a:p>
            <a:r>
              <a:rPr lang="en-US" sz="4000" dirty="0" smtClean="0">
                <a:latin typeface="Comic Sans MS" pitchFamily="66" charset="0"/>
              </a:rPr>
              <a:t>C.  The upward push of gravity</a:t>
            </a:r>
          </a:p>
          <a:p>
            <a:r>
              <a:rPr lang="en-US" sz="4000" dirty="0" smtClean="0">
                <a:latin typeface="Comic Sans MS" pitchFamily="66" charset="0"/>
              </a:rPr>
              <a:t>D.  The mass of the sand bag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706562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Which force causes the downward curving motion of a basketball in flight?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839200" cy="46482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 </a:t>
            </a:r>
            <a:r>
              <a:rPr lang="en-US" sz="4000" smtClean="0">
                <a:latin typeface="Comic Sans MS" pitchFamily="66" charset="0"/>
              </a:rPr>
              <a:t>The balanced </a:t>
            </a:r>
            <a:r>
              <a:rPr lang="en-US" sz="4000" dirty="0" smtClean="0">
                <a:latin typeface="Comic Sans MS" pitchFamily="66" charset="0"/>
              </a:rPr>
              <a:t>force exerted by the basketball player</a:t>
            </a:r>
          </a:p>
          <a:p>
            <a:r>
              <a:rPr lang="en-US" sz="4000" dirty="0" smtClean="0">
                <a:latin typeface="Comic Sans MS" pitchFamily="66" charset="0"/>
              </a:rPr>
              <a:t>B.  The balanced force of gravity</a:t>
            </a:r>
          </a:p>
          <a:p>
            <a:r>
              <a:rPr lang="en-US" sz="4000" dirty="0" smtClean="0">
                <a:latin typeface="Comic Sans MS" pitchFamily="66" charset="0"/>
              </a:rPr>
              <a:t>C.  The unbalanced force exerted by the basketball player</a:t>
            </a:r>
          </a:p>
          <a:p>
            <a:r>
              <a:rPr lang="en-US" sz="4000" dirty="0" smtClean="0">
                <a:latin typeface="Comic Sans MS" pitchFamily="66" charset="0"/>
              </a:rPr>
              <a:t>D.  The unbalanced force of gravity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7827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force is responsible for the formation of the planets?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gravity</a:t>
            </a:r>
          </a:p>
          <a:p>
            <a:r>
              <a:rPr lang="en-US" sz="4400" dirty="0" smtClean="0">
                <a:latin typeface="Comic Sans MS" pitchFamily="66" charset="0"/>
              </a:rPr>
              <a:t>B. friction</a:t>
            </a:r>
          </a:p>
          <a:p>
            <a:r>
              <a:rPr lang="en-US" sz="4400" dirty="0" smtClean="0">
                <a:latin typeface="Comic Sans MS" pitchFamily="66" charset="0"/>
              </a:rPr>
              <a:t>C. elastic</a:t>
            </a:r>
          </a:p>
          <a:p>
            <a:r>
              <a:rPr lang="en-US" sz="4400" dirty="0" smtClean="0">
                <a:latin typeface="Comic Sans MS" pitchFamily="66" charset="0"/>
              </a:rPr>
              <a:t>D. acceleration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981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  <a:ea typeface="Cambria Math" pitchFamily="18" charset="0"/>
              </a:rPr>
              <a:t>If you exert the same force on an object with low mass and an object with a higher mass, what will happen?</a:t>
            </a:r>
            <a:endParaRPr lang="en-US" sz="4000" dirty="0">
              <a:solidFill>
                <a:srgbClr val="FF0000"/>
              </a:solidFill>
              <a:latin typeface="Comic Sans MS" pitchFamily="66" charset="0"/>
              <a:ea typeface="Cambria Math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The object with lower mass will increase its mass.</a:t>
            </a:r>
          </a:p>
          <a:p>
            <a:r>
              <a:rPr lang="en-US" sz="3600" dirty="0" smtClean="0">
                <a:latin typeface="Comic Sans MS" pitchFamily="66" charset="0"/>
              </a:rPr>
              <a:t>B.  The object with the higher mass will increase in mass.</a:t>
            </a:r>
          </a:p>
          <a:p>
            <a:r>
              <a:rPr lang="en-US" sz="3600" dirty="0" smtClean="0">
                <a:latin typeface="Comic Sans MS" pitchFamily="66" charset="0"/>
              </a:rPr>
              <a:t>C.  The object with lower mass will have greater acceleration.</a:t>
            </a:r>
          </a:p>
          <a:p>
            <a:r>
              <a:rPr lang="en-US" sz="3600" dirty="0" smtClean="0">
                <a:latin typeface="Comic Sans MS" pitchFamily="66" charset="0"/>
              </a:rPr>
              <a:t>D.  The object with higher mass will have greater acceleration.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839200" cy="2544762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A 1-kilogram object accelerates when a force of 10 </a:t>
            </a:r>
            <a:r>
              <a:rPr lang="en-US" sz="4000" dirty="0" err="1" smtClean="0">
                <a:solidFill>
                  <a:srgbClr val="FF0000"/>
                </a:solidFill>
                <a:latin typeface="Comic Sans MS" pitchFamily="66" charset="0"/>
              </a:rPr>
              <a:t>newtons</a:t>
            </a:r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 acts on it.  If the force doubles in size, the acceleration will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0"/>
            <a:ext cx="8458200" cy="3505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increase</a:t>
            </a:r>
          </a:p>
          <a:p>
            <a:r>
              <a:rPr lang="en-US" sz="4000" dirty="0" smtClean="0">
                <a:latin typeface="Comic Sans MS" pitchFamily="66" charset="0"/>
              </a:rPr>
              <a:t>B. decrease</a:t>
            </a:r>
          </a:p>
          <a:p>
            <a:r>
              <a:rPr lang="en-US" sz="4000" dirty="0" smtClean="0">
                <a:latin typeface="Comic Sans MS" pitchFamily="66" charset="0"/>
              </a:rPr>
              <a:t>C. stay the same</a:t>
            </a:r>
          </a:p>
          <a:p>
            <a:r>
              <a:rPr lang="en-US" sz="4000" dirty="0" smtClean="0">
                <a:latin typeface="Comic Sans MS" pitchFamily="66" charset="0"/>
              </a:rPr>
              <a:t>D. become zero</a:t>
            </a:r>
          </a:p>
          <a:p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The force of gravity causes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latin typeface="Comic Sans MS" pitchFamily="66" charset="0"/>
              </a:rPr>
              <a:t>A. any two objects to attract one another.</a:t>
            </a:r>
          </a:p>
          <a:p>
            <a:r>
              <a:rPr lang="en-US" sz="4000" dirty="0" smtClean="0">
                <a:latin typeface="Comic Sans MS" pitchFamily="66" charset="0"/>
              </a:rPr>
              <a:t>B. any two objects to repel one another.</a:t>
            </a:r>
          </a:p>
          <a:p>
            <a:r>
              <a:rPr lang="en-US" sz="4000" dirty="0" smtClean="0">
                <a:latin typeface="Comic Sans MS" pitchFamily="66" charset="0"/>
              </a:rPr>
              <a:t>C. any two objects to decrease in mass.</a:t>
            </a:r>
          </a:p>
          <a:p>
            <a:r>
              <a:rPr lang="en-US" sz="4000" dirty="0" smtClean="0">
                <a:latin typeface="Comic Sans MS" pitchFamily="66" charset="0"/>
              </a:rPr>
              <a:t>D. any two objects to increase in mass.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rgbClr val="FF0000"/>
                </a:solidFill>
                <a:latin typeface="Comic Sans MS" pitchFamily="66" charset="0"/>
              </a:rPr>
              <a:t>Friction is a force that</a:t>
            </a:r>
            <a:endParaRPr lang="en-US" sz="5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305800" cy="4876800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Comic Sans MS" pitchFamily="66" charset="0"/>
              </a:rPr>
              <a:t>A. opposes an object’s motion.</a:t>
            </a:r>
          </a:p>
          <a:p>
            <a:r>
              <a:rPr lang="en-US" sz="4800" dirty="0" smtClean="0">
                <a:latin typeface="Comic Sans MS" pitchFamily="66" charset="0"/>
              </a:rPr>
              <a:t>B. does not exist when surfaces are very smooth.</a:t>
            </a:r>
          </a:p>
          <a:p>
            <a:r>
              <a:rPr lang="en-US" sz="4800" dirty="0" smtClean="0">
                <a:latin typeface="Comic Sans MS" pitchFamily="66" charset="0"/>
              </a:rPr>
              <a:t>C. decreases with larger mass.</a:t>
            </a:r>
          </a:p>
          <a:p>
            <a:r>
              <a:rPr lang="en-US" sz="4800" dirty="0" smtClean="0">
                <a:latin typeface="Comic Sans MS" pitchFamily="66" charset="0"/>
              </a:rPr>
              <a:t>D. all of the above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smtClean="0">
                <a:solidFill>
                  <a:srgbClr val="FF0000"/>
                </a:solidFill>
                <a:latin typeface="Comic Sans MS" pitchFamily="66" charset="0"/>
              </a:rPr>
              <a:t>Rolling friction</a:t>
            </a:r>
            <a:endParaRPr lang="en-US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76800"/>
          </a:xfrm>
        </p:spPr>
        <p:txBody>
          <a:bodyPr>
            <a:normAutofit fontScale="92500"/>
          </a:bodyPr>
          <a:lstStyle/>
          <a:p>
            <a:r>
              <a:rPr lang="en-US" sz="4400" dirty="0" smtClean="0">
                <a:latin typeface="Comic Sans MS" pitchFamily="66" charset="0"/>
              </a:rPr>
              <a:t>A. is usually less than sliding friction.</a:t>
            </a:r>
          </a:p>
          <a:p>
            <a:r>
              <a:rPr lang="en-US" sz="4400" dirty="0" smtClean="0">
                <a:latin typeface="Comic Sans MS" pitchFamily="66" charset="0"/>
              </a:rPr>
              <a:t>B. makes it difficult to move objects on wheels.</a:t>
            </a:r>
          </a:p>
          <a:p>
            <a:r>
              <a:rPr lang="en-US" sz="4400" dirty="0" smtClean="0">
                <a:latin typeface="Comic Sans MS" pitchFamily="66" charset="0"/>
              </a:rPr>
              <a:t>C. is usually greater than sliding friction.</a:t>
            </a:r>
          </a:p>
          <a:p>
            <a:r>
              <a:rPr lang="en-US" sz="4400" dirty="0" smtClean="0">
                <a:latin typeface="Comic Sans MS" pitchFamily="66" charset="0"/>
              </a:rPr>
              <a:t>D. is the same as fluid friction.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325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If Earth’s mass doubled, your weight would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>
                <a:latin typeface="Comic Sans MS" pitchFamily="66" charset="0"/>
              </a:rPr>
              <a:t>A. increase because gravity increased.</a:t>
            </a:r>
          </a:p>
          <a:p>
            <a:r>
              <a:rPr lang="en-US" sz="4000" dirty="0" smtClean="0">
                <a:latin typeface="Comic Sans MS" pitchFamily="66" charset="0"/>
              </a:rPr>
              <a:t>B. decrease because gravity increased.</a:t>
            </a:r>
          </a:p>
          <a:p>
            <a:r>
              <a:rPr lang="en-US" sz="4000" dirty="0" smtClean="0">
                <a:latin typeface="Comic Sans MS" pitchFamily="66" charset="0"/>
              </a:rPr>
              <a:t>C. increase because gravity decreased.</a:t>
            </a:r>
          </a:p>
          <a:p>
            <a:r>
              <a:rPr lang="en-US" sz="4000" dirty="0" smtClean="0">
                <a:latin typeface="Comic Sans MS" pitchFamily="66" charset="0"/>
              </a:rPr>
              <a:t>D. not change because you are still on Earth.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smtClean="0">
                <a:solidFill>
                  <a:srgbClr val="FF0000"/>
                </a:solidFill>
                <a:latin typeface="Comic Sans MS" pitchFamily="66" charset="0"/>
              </a:rPr>
              <a:t>A Force</a:t>
            </a:r>
            <a:endParaRPr lang="en-US" sz="6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77200" cy="4800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omic Sans MS" pitchFamily="66" charset="0"/>
              </a:rPr>
              <a:t>A. is expressed in </a:t>
            </a:r>
            <a:r>
              <a:rPr lang="en-US" sz="4800" dirty="0" err="1" smtClean="0">
                <a:latin typeface="Comic Sans MS" pitchFamily="66" charset="0"/>
              </a:rPr>
              <a:t>newtons</a:t>
            </a:r>
            <a:endParaRPr lang="en-US" sz="4800" dirty="0" smtClean="0">
              <a:latin typeface="Comic Sans MS" pitchFamily="66" charset="0"/>
            </a:endParaRPr>
          </a:p>
          <a:p>
            <a:r>
              <a:rPr lang="en-US" sz="4800" dirty="0" smtClean="0">
                <a:latin typeface="Comic Sans MS" pitchFamily="66" charset="0"/>
              </a:rPr>
              <a:t>B. can cause an object to change speed.</a:t>
            </a:r>
          </a:p>
          <a:p>
            <a:r>
              <a:rPr lang="en-US" sz="4800" dirty="0" smtClean="0">
                <a:latin typeface="Comic Sans MS" pitchFamily="66" charset="0"/>
              </a:rPr>
              <a:t>C. is a push or a pull.</a:t>
            </a:r>
          </a:p>
          <a:p>
            <a:r>
              <a:rPr lang="en-US" sz="4800" dirty="0" smtClean="0">
                <a:latin typeface="Comic Sans MS" pitchFamily="66" charset="0"/>
              </a:rPr>
              <a:t>D. all of the above</a:t>
            </a:r>
            <a:endParaRPr lang="en-US" sz="4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28956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If passengers on an airplane watch another plane passing them, their reference point is the 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971800"/>
            <a:ext cx="8382000" cy="3505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sky.</a:t>
            </a:r>
          </a:p>
          <a:p>
            <a:r>
              <a:rPr lang="en-US" sz="4400" dirty="0" smtClean="0">
                <a:latin typeface="Comic Sans MS" pitchFamily="66" charset="0"/>
              </a:rPr>
              <a:t>B. ground.</a:t>
            </a:r>
          </a:p>
          <a:p>
            <a:r>
              <a:rPr lang="en-US" sz="4400" dirty="0" smtClean="0">
                <a:latin typeface="Comic Sans MS" pitchFamily="66" charset="0"/>
              </a:rPr>
              <a:t>C. other plane.</a:t>
            </a:r>
          </a:p>
          <a:p>
            <a:r>
              <a:rPr lang="en-US" sz="4400" dirty="0" smtClean="0">
                <a:latin typeface="Comic Sans MS" pitchFamily="66" charset="0"/>
              </a:rPr>
              <a:t>D. plane they are on.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30019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Two forces act on an object.  One force is 10 N north. The other is 5 N south.  The object experiences a net force of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3429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5 N south</a:t>
            </a:r>
          </a:p>
          <a:p>
            <a:r>
              <a:rPr lang="en-US" sz="4400" dirty="0" smtClean="0">
                <a:latin typeface="Comic Sans MS" pitchFamily="66" charset="0"/>
              </a:rPr>
              <a:t>B. 15 N north</a:t>
            </a:r>
          </a:p>
          <a:p>
            <a:r>
              <a:rPr lang="en-US" sz="4400" dirty="0" smtClean="0">
                <a:latin typeface="Comic Sans MS" pitchFamily="66" charset="0"/>
              </a:rPr>
              <a:t>C. 50 N north</a:t>
            </a:r>
          </a:p>
          <a:p>
            <a:r>
              <a:rPr lang="en-US" sz="4400" dirty="0" smtClean="0">
                <a:latin typeface="Comic Sans MS" pitchFamily="66" charset="0"/>
              </a:rPr>
              <a:t>D. 5 N north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rgbClr val="FF0000"/>
                </a:solidFill>
                <a:latin typeface="Comic Sans MS" pitchFamily="66" charset="0"/>
              </a:rPr>
              <a:t>When velocity decreases, this could be referred to as</a:t>
            </a:r>
            <a:endParaRPr lang="en-US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9624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acceleration.</a:t>
            </a:r>
          </a:p>
          <a:p>
            <a:r>
              <a:rPr lang="en-US" sz="4400" dirty="0" smtClean="0">
                <a:latin typeface="Comic Sans MS" pitchFamily="66" charset="0"/>
              </a:rPr>
              <a:t>B. deceleration.</a:t>
            </a:r>
          </a:p>
          <a:p>
            <a:r>
              <a:rPr lang="en-US" sz="4400" dirty="0" smtClean="0">
                <a:latin typeface="Comic Sans MS" pitchFamily="66" charset="0"/>
              </a:rPr>
              <a:t>C. negative acceleration.</a:t>
            </a:r>
          </a:p>
          <a:p>
            <a:r>
              <a:rPr lang="en-US" sz="4400" dirty="0" smtClean="0">
                <a:latin typeface="Comic Sans MS" pitchFamily="66" charset="0"/>
              </a:rPr>
              <a:t>D. all of the above</a:t>
            </a:r>
          </a:p>
          <a:p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2057400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rgbClr val="FF0000"/>
                </a:solidFill>
                <a:latin typeface="Comic Sans MS" pitchFamily="66" charset="0"/>
              </a:rPr>
              <a:t>The moving blades on a windmill are an example of</a:t>
            </a:r>
            <a:endParaRPr lang="en-US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38400"/>
            <a:ext cx="8534400" cy="4038600"/>
          </a:xfrm>
        </p:spPr>
        <p:txBody>
          <a:bodyPr/>
          <a:lstStyle/>
          <a:p>
            <a:r>
              <a:rPr lang="en-US" sz="4800" dirty="0" smtClean="0">
                <a:latin typeface="Comic Sans MS" pitchFamily="66" charset="0"/>
              </a:rPr>
              <a:t>A. centripetal acceleration.</a:t>
            </a:r>
          </a:p>
          <a:p>
            <a:r>
              <a:rPr lang="en-US" sz="4800" dirty="0" smtClean="0">
                <a:latin typeface="Comic Sans MS" pitchFamily="66" charset="0"/>
              </a:rPr>
              <a:t>B. positive acceleration.</a:t>
            </a:r>
          </a:p>
          <a:p>
            <a:r>
              <a:rPr lang="en-US" sz="4800" dirty="0" smtClean="0">
                <a:latin typeface="Comic Sans MS" pitchFamily="66" charset="0"/>
              </a:rPr>
              <a:t>C. negative acceleration.</a:t>
            </a:r>
          </a:p>
          <a:p>
            <a:r>
              <a:rPr lang="en-US" sz="4800" dirty="0" smtClean="0">
                <a:latin typeface="Comic Sans MS" pitchFamily="66" charset="0"/>
              </a:rPr>
              <a:t>D. deceleration.</a:t>
            </a:r>
            <a:endParaRPr lang="en-US" sz="3600" dirty="0" smtClean="0">
              <a:latin typeface="Comic Sans MS" pitchFamily="66" charset="0"/>
            </a:endParaRPr>
          </a:p>
          <a:p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Which of the following is NOT an example of a force being exerted?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733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pushing a door open</a:t>
            </a:r>
          </a:p>
          <a:p>
            <a:r>
              <a:rPr lang="en-US" sz="4000" dirty="0" smtClean="0">
                <a:latin typeface="Comic Sans MS" pitchFamily="66" charset="0"/>
              </a:rPr>
              <a:t>B. typing on a computer keyboard</a:t>
            </a:r>
          </a:p>
          <a:p>
            <a:r>
              <a:rPr lang="en-US" sz="4000" dirty="0" smtClean="0">
                <a:latin typeface="Comic Sans MS" pitchFamily="66" charset="0"/>
              </a:rPr>
              <a:t>C. sitting in a chair</a:t>
            </a:r>
          </a:p>
          <a:p>
            <a:r>
              <a:rPr lang="en-US" sz="4000" dirty="0" smtClean="0">
                <a:latin typeface="Comic Sans MS" pitchFamily="66" charset="0"/>
              </a:rPr>
              <a:t>D. none of the above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Balanced forces applied to an object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produces a net force of zero.</a:t>
            </a:r>
          </a:p>
          <a:p>
            <a:r>
              <a:rPr lang="en-US" sz="4000" dirty="0" smtClean="0">
                <a:latin typeface="Comic Sans MS" pitchFamily="66" charset="0"/>
              </a:rPr>
              <a:t>B. changes the direction of a moving object.</a:t>
            </a:r>
          </a:p>
          <a:p>
            <a:r>
              <a:rPr lang="en-US" sz="4000" dirty="0" smtClean="0">
                <a:latin typeface="Comic Sans MS" pitchFamily="66" charset="0"/>
              </a:rPr>
              <a:t>C. causes an object at rest to start moving.</a:t>
            </a:r>
          </a:p>
          <a:p>
            <a:r>
              <a:rPr lang="en-US" sz="4000" dirty="0" smtClean="0">
                <a:latin typeface="Comic Sans MS" pitchFamily="66" charset="0"/>
              </a:rPr>
              <a:t>D. produces a negative force.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30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The gravitational force of the Earth in relation to the gravitational force of everything else on Earth </a:t>
            </a:r>
            <a:r>
              <a:rPr lang="en-US" sz="4000" smtClean="0">
                <a:solidFill>
                  <a:srgbClr val="FF0000"/>
                </a:solidFill>
                <a:latin typeface="Comic Sans MS" pitchFamily="66" charset="0"/>
              </a:rPr>
              <a:t>represent a(n) </a:t>
            </a:r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______ that causes everything to fall toward the center of the Earth.</a:t>
            </a:r>
            <a:endParaRPr lang="en-US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7432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unbalanced force</a:t>
            </a:r>
          </a:p>
          <a:p>
            <a:r>
              <a:rPr lang="en-US" sz="3600" dirty="0" smtClean="0">
                <a:latin typeface="Comic Sans MS" pitchFamily="66" charset="0"/>
              </a:rPr>
              <a:t>B. balanced force </a:t>
            </a:r>
          </a:p>
          <a:p>
            <a:r>
              <a:rPr lang="en-US" sz="3600" dirty="0" smtClean="0">
                <a:latin typeface="Comic Sans MS" pitchFamily="66" charset="0"/>
              </a:rPr>
              <a:t>C. centrifugal force</a:t>
            </a:r>
          </a:p>
          <a:p>
            <a:r>
              <a:rPr lang="en-US" sz="3600" dirty="0" smtClean="0">
                <a:latin typeface="Comic Sans MS" pitchFamily="66" charset="0"/>
              </a:rPr>
              <a:t>D. centripetal force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858962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rgbClr val="FF0000"/>
                </a:solidFill>
                <a:latin typeface="Comic Sans MS" pitchFamily="66" charset="0"/>
              </a:rPr>
              <a:t>The planets are held in their orbit by _____ forces.</a:t>
            </a:r>
            <a:endParaRPr lang="en-US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8100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Comic Sans MS" pitchFamily="66" charset="0"/>
              </a:rPr>
              <a:t>A. balanced</a:t>
            </a:r>
          </a:p>
          <a:p>
            <a:r>
              <a:rPr lang="en-US" sz="4800" dirty="0" smtClean="0">
                <a:latin typeface="Comic Sans MS" pitchFamily="66" charset="0"/>
              </a:rPr>
              <a:t>B. unbalanced</a:t>
            </a:r>
          </a:p>
          <a:p>
            <a:r>
              <a:rPr lang="en-US" sz="4800" dirty="0" smtClean="0">
                <a:latin typeface="Comic Sans MS" pitchFamily="66" charset="0"/>
              </a:rPr>
              <a:t>C. centrifugal</a:t>
            </a:r>
          </a:p>
          <a:p>
            <a:r>
              <a:rPr lang="en-US" sz="4800" dirty="0" smtClean="0">
                <a:latin typeface="Comic Sans MS" pitchFamily="66" charset="0"/>
              </a:rPr>
              <a:t>D. centripetal</a:t>
            </a:r>
            <a:endParaRPr lang="en-US" sz="4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3230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You are training to run the 100 m race at a track and field meet. You time yourself and find you can run it in 10 seconds. How fast are you able to run it?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3657600"/>
            <a:ext cx="7620000" cy="28194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1 m/s</a:t>
            </a:r>
          </a:p>
          <a:p>
            <a:r>
              <a:rPr lang="en-US" sz="4000" dirty="0" smtClean="0">
                <a:latin typeface="Comic Sans MS" pitchFamily="66" charset="0"/>
              </a:rPr>
              <a:t>B. 10 m/s</a:t>
            </a:r>
          </a:p>
          <a:p>
            <a:r>
              <a:rPr lang="en-US" sz="4000" dirty="0" smtClean="0">
                <a:latin typeface="Comic Sans MS" pitchFamily="66" charset="0"/>
              </a:rPr>
              <a:t>C. 100 m/s</a:t>
            </a:r>
          </a:p>
          <a:p>
            <a:r>
              <a:rPr lang="en-US" sz="4000" dirty="0" smtClean="0">
                <a:latin typeface="Comic Sans MS" pitchFamily="66" charset="0"/>
              </a:rPr>
              <a:t>D 1000 m/s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25447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You ride your bike north for 100 m at a constant speed of 5 m/s. Your acceleration is 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429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5 m/s/s forward</a:t>
            </a:r>
          </a:p>
          <a:p>
            <a:r>
              <a:rPr lang="en-US" sz="4400" dirty="0" smtClean="0">
                <a:latin typeface="Comic Sans MS" pitchFamily="66" charset="0"/>
              </a:rPr>
              <a:t>B. 20 m/s/s forward</a:t>
            </a:r>
          </a:p>
          <a:p>
            <a:r>
              <a:rPr lang="en-US" sz="4400" dirty="0" smtClean="0">
                <a:latin typeface="Comic Sans MS" pitchFamily="66" charset="0"/>
              </a:rPr>
              <a:t>C. 100 m/s/s forward</a:t>
            </a:r>
          </a:p>
          <a:p>
            <a:r>
              <a:rPr lang="en-US" sz="4400" dirty="0" smtClean="0">
                <a:latin typeface="Comic Sans MS" pitchFamily="66" charset="0"/>
              </a:rPr>
              <a:t>D. There is no acceleration.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26209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The air that comes out of the tiny holes of an air-hockey table is an example of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200400"/>
            <a:ext cx="7772400" cy="3276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net friction</a:t>
            </a:r>
          </a:p>
          <a:p>
            <a:r>
              <a:rPr lang="en-US" sz="4400" dirty="0" smtClean="0">
                <a:latin typeface="Comic Sans MS" pitchFamily="66" charset="0"/>
              </a:rPr>
              <a:t>B. friction</a:t>
            </a:r>
          </a:p>
          <a:p>
            <a:r>
              <a:rPr lang="en-US" sz="4400" dirty="0" smtClean="0">
                <a:latin typeface="Comic Sans MS" pitchFamily="66" charset="0"/>
              </a:rPr>
              <a:t>C. gas lubricant</a:t>
            </a:r>
          </a:p>
          <a:p>
            <a:r>
              <a:rPr lang="en-US" sz="4400" dirty="0" smtClean="0">
                <a:latin typeface="Comic Sans MS" pitchFamily="66" charset="0"/>
              </a:rPr>
              <a:t>D. liquid lubricant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You ride your bike around the block at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an average speed of 11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km/h. What changes?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895600"/>
            <a:ext cx="7696200" cy="3657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your velocity</a:t>
            </a:r>
          </a:p>
          <a:p>
            <a:r>
              <a:rPr lang="en-US" sz="4400" dirty="0" smtClean="0">
                <a:latin typeface="Comic Sans MS" pitchFamily="66" charset="0"/>
              </a:rPr>
              <a:t>B. your acceleration</a:t>
            </a:r>
          </a:p>
          <a:p>
            <a:r>
              <a:rPr lang="en-US" sz="4400" dirty="0" smtClean="0">
                <a:latin typeface="Comic Sans MS" pitchFamily="66" charset="0"/>
              </a:rPr>
              <a:t>C. Both A and B</a:t>
            </a:r>
          </a:p>
          <a:p>
            <a:r>
              <a:rPr lang="en-US" sz="4400" dirty="0" smtClean="0">
                <a:latin typeface="Comic Sans MS" pitchFamily="66" charset="0"/>
              </a:rPr>
              <a:t>D. Neither A nor B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Your class and another class have a tug-of-war contest. For your class to win, your class must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0"/>
            <a:ext cx="9144000" cy="45720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Comic Sans MS" pitchFamily="66" charset="0"/>
              </a:rPr>
              <a:t>A. create a balanced force with the other class.</a:t>
            </a:r>
          </a:p>
          <a:p>
            <a:r>
              <a:rPr lang="en-US" sz="3600" dirty="0" smtClean="0">
                <a:latin typeface="Comic Sans MS" pitchFamily="66" charset="0"/>
              </a:rPr>
              <a:t>B. have a greater force in the opposite direction.</a:t>
            </a:r>
          </a:p>
          <a:p>
            <a:r>
              <a:rPr lang="en-US" sz="3600" dirty="0" smtClean="0">
                <a:latin typeface="Comic Sans MS" pitchFamily="66" charset="0"/>
              </a:rPr>
              <a:t>C. have a greater force in the same direction.</a:t>
            </a:r>
          </a:p>
          <a:p>
            <a:r>
              <a:rPr lang="en-US" sz="3600" dirty="0" smtClean="0">
                <a:latin typeface="Comic Sans MS" pitchFamily="66" charset="0"/>
              </a:rPr>
              <a:t>D. create a net force of zero with the other</a:t>
            </a:r>
            <a:r>
              <a:rPr lang="en-US" dirty="0" smtClean="0">
                <a:latin typeface="Comic Sans MS" pitchFamily="66" charset="0"/>
              </a:rPr>
              <a:t>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28495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One Saturday, you go on a picnic.  Although there is a slight breeze, the napkins stay on the tablecloth because of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76600"/>
            <a:ext cx="7848600" cy="35814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sliding friction</a:t>
            </a:r>
          </a:p>
          <a:p>
            <a:r>
              <a:rPr lang="en-US" sz="4400" dirty="0" smtClean="0">
                <a:latin typeface="Comic Sans MS" pitchFamily="66" charset="0"/>
              </a:rPr>
              <a:t>B. rolling friction</a:t>
            </a:r>
          </a:p>
          <a:p>
            <a:r>
              <a:rPr lang="en-US" sz="4400" dirty="0" smtClean="0">
                <a:latin typeface="Comic Sans MS" pitchFamily="66" charset="0"/>
              </a:rPr>
              <a:t>C. fluid friction</a:t>
            </a:r>
          </a:p>
          <a:p>
            <a:r>
              <a:rPr lang="en-US" sz="4400" dirty="0" smtClean="0">
                <a:latin typeface="Comic Sans MS" pitchFamily="66" charset="0"/>
              </a:rPr>
              <a:t>D. static friction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763000" cy="28495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An autumn breeze blows leaves from the trees.  Although the leaves are flying through the air, they are still experiencing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3352800"/>
            <a:ext cx="7696200" cy="3505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sliding friction</a:t>
            </a:r>
          </a:p>
          <a:p>
            <a:r>
              <a:rPr lang="en-US" sz="4400" dirty="0" smtClean="0">
                <a:latin typeface="Comic Sans MS" pitchFamily="66" charset="0"/>
              </a:rPr>
              <a:t>B. rolling friction</a:t>
            </a:r>
          </a:p>
          <a:p>
            <a:r>
              <a:rPr lang="en-US" sz="4400" dirty="0" smtClean="0">
                <a:latin typeface="Comic Sans MS" pitchFamily="66" charset="0"/>
              </a:rPr>
              <a:t>C. fluid friction</a:t>
            </a:r>
          </a:p>
          <a:p>
            <a:r>
              <a:rPr lang="en-US" sz="4400" dirty="0" smtClean="0">
                <a:latin typeface="Comic Sans MS" pitchFamily="66" charset="0"/>
              </a:rPr>
              <a:t>D. static friction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839200" cy="208756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Venus and Earth have nearly the same mass. Therefore the gravitational pull from the sun is approximately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14600"/>
            <a:ext cx="8839200" cy="43434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the same for both.</a:t>
            </a:r>
          </a:p>
          <a:p>
            <a:r>
              <a:rPr lang="en-US" sz="3600" dirty="0" smtClean="0">
                <a:latin typeface="Comic Sans MS" pitchFamily="66" charset="0"/>
              </a:rPr>
              <a:t>B. greater for Venus because it’s closer to the sun.</a:t>
            </a:r>
          </a:p>
          <a:p>
            <a:r>
              <a:rPr lang="en-US" sz="3600" dirty="0" smtClean="0">
                <a:latin typeface="Comic Sans MS" pitchFamily="66" charset="0"/>
              </a:rPr>
              <a:t>C. less for Venus because it’s closer  to the sun.</a:t>
            </a:r>
          </a:p>
          <a:p>
            <a:r>
              <a:rPr lang="en-US" sz="3600" dirty="0" smtClean="0">
                <a:latin typeface="Comic Sans MS" pitchFamily="66" charset="0"/>
              </a:rPr>
              <a:t>D. greater for Earth because it’s farther from the sun.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71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 feather and a rock dropped at the same time from the same height would land at the same time when dropped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686800" cy="335280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latin typeface="Comic Sans MS" pitchFamily="66" charset="0"/>
              </a:rPr>
              <a:t>A. by Galileo in Italy.</a:t>
            </a:r>
          </a:p>
          <a:p>
            <a:r>
              <a:rPr lang="en-US" sz="4000" dirty="0" smtClean="0">
                <a:latin typeface="Comic Sans MS" pitchFamily="66" charset="0"/>
              </a:rPr>
              <a:t>B. by Newton in England.</a:t>
            </a:r>
          </a:p>
          <a:p>
            <a:r>
              <a:rPr lang="en-US" sz="4000" dirty="0" smtClean="0">
                <a:latin typeface="Comic Sans MS" pitchFamily="66" charset="0"/>
              </a:rPr>
              <a:t>C. by an astronaut on the moon.</a:t>
            </a:r>
          </a:p>
          <a:p>
            <a:r>
              <a:rPr lang="en-US" sz="4000" dirty="0" smtClean="0">
                <a:latin typeface="Comic Sans MS" pitchFamily="66" charset="0"/>
              </a:rPr>
              <a:t>D. by an astronaut </a:t>
            </a:r>
            <a:r>
              <a:rPr lang="en-US" sz="4000" dirty="0" smtClean="0">
                <a:latin typeface="Comic Sans MS" pitchFamily="66" charset="0"/>
              </a:rPr>
              <a:t>in the </a:t>
            </a:r>
            <a:r>
              <a:rPr lang="en-US" sz="4000" smtClean="0">
                <a:latin typeface="Comic Sans MS" pitchFamily="66" charset="0"/>
              </a:rPr>
              <a:t>space shuttle.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An object is in projectile motion if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8229600" cy="48768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A. it is thrown on a horizontal path.</a:t>
            </a:r>
          </a:p>
          <a:p>
            <a:r>
              <a:rPr lang="en-US" sz="4000" dirty="0" smtClean="0">
                <a:latin typeface="Comic Sans MS" pitchFamily="66" charset="0"/>
              </a:rPr>
              <a:t>B. it is accelerated downward by gravity.</a:t>
            </a:r>
          </a:p>
          <a:p>
            <a:r>
              <a:rPr lang="en-US" sz="4000" dirty="0" smtClean="0">
                <a:latin typeface="Comic Sans MS" pitchFamily="66" charset="0"/>
              </a:rPr>
              <a:t>C. it does not accelerate horizontally.</a:t>
            </a:r>
          </a:p>
          <a:p>
            <a:r>
              <a:rPr lang="en-US" sz="4000" dirty="0" smtClean="0">
                <a:latin typeface="Comic Sans MS" pitchFamily="66" charset="0"/>
              </a:rPr>
              <a:t>D. all of the above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Newton’s first law of motion applies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620000" cy="4068763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to moving objects.</a:t>
            </a:r>
          </a:p>
          <a:p>
            <a:r>
              <a:rPr lang="en-US" sz="4400" dirty="0" smtClean="0">
                <a:latin typeface="Comic Sans MS" pitchFamily="66" charset="0"/>
              </a:rPr>
              <a:t>B. to objects that are not moving.</a:t>
            </a:r>
          </a:p>
          <a:p>
            <a:r>
              <a:rPr lang="en-US" sz="4400" dirty="0" smtClean="0">
                <a:latin typeface="Comic Sans MS" pitchFamily="66" charset="0"/>
              </a:rPr>
              <a:t>C. Both A and B</a:t>
            </a:r>
          </a:p>
          <a:p>
            <a:r>
              <a:rPr lang="en-US" sz="4400" dirty="0" smtClean="0">
                <a:latin typeface="Comic Sans MS" pitchFamily="66" charset="0"/>
              </a:rPr>
              <a:t>D. Neither A nor B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Galileo proved that the rate at which an object falls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4572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increases with an increase in mass.</a:t>
            </a:r>
          </a:p>
          <a:p>
            <a:r>
              <a:rPr lang="en-US" sz="4400" dirty="0" smtClean="0">
                <a:latin typeface="Comic Sans MS" pitchFamily="66" charset="0"/>
              </a:rPr>
              <a:t>B. decreases air resistance.</a:t>
            </a:r>
          </a:p>
          <a:p>
            <a:r>
              <a:rPr lang="en-US" sz="4400" dirty="0" smtClean="0">
                <a:latin typeface="Comic Sans MS" pitchFamily="66" charset="0"/>
              </a:rPr>
              <a:t>C. is not affected by mass.</a:t>
            </a:r>
          </a:p>
          <a:p>
            <a:r>
              <a:rPr lang="en-US" sz="4400" dirty="0" smtClean="0">
                <a:latin typeface="Comic Sans MS" pitchFamily="66" charset="0"/>
              </a:rPr>
              <a:t>D. increases with a decrease in mass.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763000" cy="2011362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Parachutes slow skydivers to a safer terminal velocity because parachutes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686800" cy="4267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increase air resistance.</a:t>
            </a:r>
          </a:p>
          <a:p>
            <a:r>
              <a:rPr lang="en-US" sz="4400" dirty="0" smtClean="0">
                <a:latin typeface="Comic Sans MS" pitchFamily="66" charset="0"/>
              </a:rPr>
              <a:t>B. decrease air resistance.</a:t>
            </a:r>
          </a:p>
          <a:p>
            <a:r>
              <a:rPr lang="en-US" sz="4400" dirty="0" smtClean="0">
                <a:latin typeface="Comic Sans MS" pitchFamily="66" charset="0"/>
              </a:rPr>
              <a:t>C. increase gravitational pull.</a:t>
            </a:r>
          </a:p>
          <a:p>
            <a:r>
              <a:rPr lang="en-US" sz="4400" dirty="0" smtClean="0">
                <a:latin typeface="Comic Sans MS" pitchFamily="66" charset="0"/>
              </a:rPr>
              <a:t>D. decrease gravitational pull.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839200" cy="2163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Newton’s third law of motion states that if a force is exerted on an object, another force occurs that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686800" cy="40386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A. is equal in size and opposite in direction.</a:t>
            </a:r>
          </a:p>
          <a:p>
            <a:r>
              <a:rPr lang="en-US" sz="3600" dirty="0" smtClean="0">
                <a:latin typeface="Comic Sans MS" pitchFamily="66" charset="0"/>
              </a:rPr>
              <a:t>B. is in the same direction and size.</a:t>
            </a:r>
          </a:p>
          <a:p>
            <a:r>
              <a:rPr lang="en-US" sz="3600" dirty="0" smtClean="0">
                <a:latin typeface="Comic Sans MS" pitchFamily="66" charset="0"/>
              </a:rPr>
              <a:t>C. is equal in speed and opposite in direction.</a:t>
            </a:r>
          </a:p>
          <a:p>
            <a:r>
              <a:rPr lang="en-US" sz="3600" dirty="0" smtClean="0">
                <a:latin typeface="Comic Sans MS" pitchFamily="66" charset="0"/>
              </a:rPr>
              <a:t>D. is in the same direction and speed.</a:t>
            </a:r>
            <a:endParaRPr lang="en-US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You, sitting in a chair, is an example of Newton’s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63963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itchFamily="66" charset="0"/>
              </a:rPr>
              <a:t>A. second law.</a:t>
            </a:r>
          </a:p>
          <a:p>
            <a:r>
              <a:rPr lang="en-US" sz="4400" dirty="0" smtClean="0">
                <a:latin typeface="Comic Sans MS" pitchFamily="66" charset="0"/>
              </a:rPr>
              <a:t>B. first and third laws.</a:t>
            </a:r>
          </a:p>
          <a:p>
            <a:r>
              <a:rPr lang="en-US" sz="4400" dirty="0" smtClean="0">
                <a:latin typeface="Comic Sans MS" pitchFamily="66" charset="0"/>
              </a:rPr>
              <a:t>C. second and third laws.</a:t>
            </a:r>
          </a:p>
          <a:p>
            <a:r>
              <a:rPr lang="en-US" sz="4400" dirty="0" smtClean="0">
                <a:latin typeface="Comic Sans MS" pitchFamily="66" charset="0"/>
              </a:rPr>
              <a:t>D. first and fourth laws.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An object is falling through the air at a constant rate.  Which force is balanced with the force of gravity?</a:t>
            </a:r>
            <a:endParaRPr lang="en-US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63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A. </a:t>
            </a:r>
            <a:r>
              <a:rPr lang="en-US" sz="4400" dirty="0" smtClean="0">
                <a:latin typeface="Comic Sans MS" pitchFamily="66" charset="0"/>
              </a:rPr>
              <a:t>Frictional force</a:t>
            </a:r>
            <a:endParaRPr lang="en-US" sz="4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B. </a:t>
            </a:r>
            <a:r>
              <a:rPr lang="en-US" sz="4400" dirty="0" smtClean="0">
                <a:latin typeface="Comic Sans MS" pitchFamily="66" charset="0"/>
              </a:rPr>
              <a:t>Tension force</a:t>
            </a:r>
            <a:endParaRPr lang="en-US" sz="4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C. </a:t>
            </a:r>
            <a:r>
              <a:rPr lang="en-US" sz="4400" dirty="0" smtClean="0">
                <a:latin typeface="Comic Sans MS" pitchFamily="66" charset="0"/>
              </a:rPr>
              <a:t>Elastic force</a:t>
            </a:r>
            <a:endParaRPr lang="en-US" sz="4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D. </a:t>
            </a:r>
            <a:r>
              <a:rPr lang="en-US" sz="4400" dirty="0" smtClean="0">
                <a:latin typeface="Comic Sans MS" pitchFamily="66" charset="0"/>
              </a:rPr>
              <a:t>Centripetal force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You have a container with 20N of water.  After a rock is added, the weight of the water and the rock is 23N. 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What is the 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</a:rPr>
              <a:t>bouyant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force on the rock?</a:t>
            </a:r>
            <a:endParaRPr lang="en-US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3763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A. </a:t>
            </a:r>
            <a:r>
              <a:rPr lang="en-US" sz="4400" dirty="0" smtClean="0">
                <a:latin typeface="Comic Sans MS" pitchFamily="66" charset="0"/>
              </a:rPr>
              <a:t>0 N</a:t>
            </a:r>
            <a:endParaRPr lang="en-US" sz="4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B. </a:t>
            </a:r>
            <a:r>
              <a:rPr lang="en-US" sz="4400" dirty="0" smtClean="0">
                <a:latin typeface="Comic Sans MS" pitchFamily="66" charset="0"/>
              </a:rPr>
              <a:t>3 N</a:t>
            </a:r>
            <a:endParaRPr lang="en-US" sz="4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C. </a:t>
            </a:r>
            <a:r>
              <a:rPr lang="en-US" sz="4400" dirty="0" smtClean="0">
                <a:latin typeface="Comic Sans MS" pitchFamily="66" charset="0"/>
              </a:rPr>
              <a:t>23 N</a:t>
            </a:r>
            <a:endParaRPr lang="en-US" sz="44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4400" dirty="0" smtClean="0">
                <a:latin typeface="Comic Sans MS" pitchFamily="66" charset="0"/>
              </a:rPr>
              <a:t>D. </a:t>
            </a:r>
            <a:r>
              <a:rPr lang="en-US" sz="4400" dirty="0" smtClean="0">
                <a:latin typeface="Comic Sans MS" pitchFamily="66" charset="0"/>
              </a:rPr>
              <a:t>43 N</a:t>
            </a:r>
            <a:endParaRPr lang="en-US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3312</Words>
  <Application>Microsoft Office PowerPoint</Application>
  <PresentationFormat>On-screen Show (4:3)</PresentationFormat>
  <Paragraphs>369</Paragraphs>
  <Slides>74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PHYSICS REVIEW GAME</vt:lpstr>
      <vt:lpstr>WHAT IS DISTANCE?</vt:lpstr>
      <vt:lpstr>HOW IS SPEED DEFINED?</vt:lpstr>
      <vt:lpstr>WHAT IS THE AVERAGE SPEED OF A TRUCK THAT TRAVELED 120 MILES IN 3 HOURS?</vt:lpstr>
      <vt:lpstr>WHAT IS THE DIFFERENCE BETWEEN SPEED AND VELOCITY?</vt:lpstr>
      <vt:lpstr>WHICH OF THESE HAS THE GREATEST VELOCITY?</vt:lpstr>
      <vt:lpstr>WHAT IS THE VELOCITY OF A CAR THAT DRIVES EAST FOR 2 HOURS AT A CONSTANT SPEED OF 50 mph?</vt:lpstr>
      <vt:lpstr>DOES A DOG RUNNING SOUTH AT 2 m/s AND A BALL ROLLING SOUTH AT 2 m/s HAVE:</vt:lpstr>
      <vt:lpstr>A BALLOON MOVES UPWARD A DISTANCE OF 4 m IN 2 s.  WHAT IS THE BALLOON’S VELOCITY?</vt:lpstr>
      <vt:lpstr>WHICH OF THESE HAS TO OCCUR FOR A CHANGE IN VELOCITY TO TAKE PLACE?</vt:lpstr>
      <vt:lpstr>Why is force considered a vector quantity?</vt:lpstr>
      <vt:lpstr>A girl standing on the ground exerts a force on the ground of 490 newtons. Which best describes the force she exerts on the ground?</vt:lpstr>
      <vt:lpstr>Which of the following forces has the smallest size?</vt:lpstr>
      <vt:lpstr>A boy pushes a box 50 N east and a girl pushes a chair 50 N west. How do the two forces compare?</vt:lpstr>
      <vt:lpstr>A toy rocket is launched straight up into the air with a force of 16N. The weight of the rocket, 4 N, pulls down on the rocket.  What is the net force on the rocket when its launched?</vt:lpstr>
      <vt:lpstr>Two people push on a ball from opposite sides.  One exerts a force of 80 N and the other exerts a force of 60 N.  What is the size of the force?</vt:lpstr>
      <vt:lpstr>When are forces on an object balanced?</vt:lpstr>
      <vt:lpstr>A static object is able to remain at rest because:</vt:lpstr>
      <vt:lpstr>You put a plate on the table.  What are the forces acting on the plate?</vt:lpstr>
      <vt:lpstr>Which shows the cumulative effect of forces?</vt:lpstr>
      <vt:lpstr>What is the average speed of a truck that travels 180 km in 2 hours?</vt:lpstr>
      <vt:lpstr>A train is traveling west at 50 km/h.  A few minutes later, the tracks change direction and the train travels south at the same speed.  Which statement is true? </vt:lpstr>
      <vt:lpstr>If a car travels 20 miles in 20 minutes, you can calculate its:</vt:lpstr>
      <vt:lpstr>The distance vs. time graph for an object traveling at a constant speed is a:</vt:lpstr>
      <vt:lpstr>A short stack and a taller stack of books is pushed across a desk.  Which statement is true about the force needed to push each stack?</vt:lpstr>
      <vt:lpstr>Which statement is true about all forces?</vt:lpstr>
      <vt:lpstr>Which jar requires the most force to lift it?</vt:lpstr>
      <vt:lpstr>Earth is a sphere because:</vt:lpstr>
      <vt:lpstr>Which result occurs when balanced forces act on an object?</vt:lpstr>
      <vt:lpstr>A ball rolls slowly toward a person who then kicks the ball hard in the same direction it had been rolling.  What happens to the motion of the ball?</vt:lpstr>
      <vt:lpstr>A boy pushes a wagon that is rolling down a hill so that it will roll faster.  Which of the following describes the force the boy applies?</vt:lpstr>
      <vt:lpstr>A bicycle turns around a corner.  What can be said about the forces on the bicycle as it turns?</vt:lpstr>
      <vt:lpstr>A soccer player stops a rolling ball with her foot.  What kind of force or forces could she have applied?</vt:lpstr>
      <vt:lpstr>A box sliding along the floor comes to a stop. Why?</vt:lpstr>
      <vt:lpstr>If you increase the force you exert on an object, you will</vt:lpstr>
      <vt:lpstr>You are in an elevator moving upward from the second floor to the ninth.  From the reference point of the elevator, you are</vt:lpstr>
      <vt:lpstr>A family drives across the state to visit relatives.  They drive for one hour at 60 km/h and one hour at 90 km/h.  What is their average speed? </vt:lpstr>
      <vt:lpstr>You exert a force to push a box across the floor.  You exert the same amount of force to pull the box back.  How are the two forces different?</vt:lpstr>
      <vt:lpstr>Two students push equally on a box in opposite directions. What happens to the box?</vt:lpstr>
      <vt:lpstr>Which of the following keeps a bag of sand connected to a spring scale?</vt:lpstr>
      <vt:lpstr>Which force causes the downward curving motion of a basketball in flight?</vt:lpstr>
      <vt:lpstr>Which force is responsible for the formation of the planets?</vt:lpstr>
      <vt:lpstr>If you exert the same force on an object with low mass and an object with a higher mass, what will happen?</vt:lpstr>
      <vt:lpstr>A 1-kilogram object accelerates when a force of 10 newtons acts on it.  If the force doubles in size, the acceleration will</vt:lpstr>
      <vt:lpstr>The force of gravity causes</vt:lpstr>
      <vt:lpstr>Friction is a force that</vt:lpstr>
      <vt:lpstr>Rolling friction</vt:lpstr>
      <vt:lpstr>If Earth’s mass doubled, your weight would</vt:lpstr>
      <vt:lpstr>A Force</vt:lpstr>
      <vt:lpstr>If passengers on an airplane watch another plane passing them, their reference point is the </vt:lpstr>
      <vt:lpstr>Two forces act on an object.  One force is 10 N north. The other is 5 N south.  The object experiences a net force of</vt:lpstr>
      <vt:lpstr>When velocity decreases, this could be referred to as</vt:lpstr>
      <vt:lpstr>The moving blades on a windmill are an example of</vt:lpstr>
      <vt:lpstr>Which of the following is NOT an example of a force being exerted?</vt:lpstr>
      <vt:lpstr>Balanced forces applied to an object</vt:lpstr>
      <vt:lpstr>The gravitational force of the Earth in relation to the gravitational force of everything else on Earth represent a(n) ______ that causes everything to fall toward the center of the Earth.</vt:lpstr>
      <vt:lpstr>The planets are held in their orbit by _____ forces.</vt:lpstr>
      <vt:lpstr>You are training to run the 100 m race at a track and field meet. You time yourself and find you can run it in 10 seconds. How fast are you able to run it?</vt:lpstr>
      <vt:lpstr>You ride your bike north for 100 m at a constant speed of 5 m/s. Your acceleration is </vt:lpstr>
      <vt:lpstr>The air that comes out of the tiny holes of an air-hockey table is an example of</vt:lpstr>
      <vt:lpstr>You ride your bike around the block at an average speed of 11 km/h. What changes?</vt:lpstr>
      <vt:lpstr>Your class and another class have a tug-of-war contest. For your class to win, your class must</vt:lpstr>
      <vt:lpstr>One Saturday, you go on a picnic.  Although there is a slight breeze, the napkins stay on the tablecloth because of</vt:lpstr>
      <vt:lpstr>An autumn breeze blows leaves from the trees.  Although the leaves are flying through the air, they are still experiencing</vt:lpstr>
      <vt:lpstr>Venus and Earth have nearly the same mass. Therefore the gravitational pull from the sun is approximately</vt:lpstr>
      <vt:lpstr>A feather and a rock dropped at the same time from the same height would land at the same time when dropped</vt:lpstr>
      <vt:lpstr>An object is in projectile motion if</vt:lpstr>
      <vt:lpstr>Newton’s first law of motion applies</vt:lpstr>
      <vt:lpstr>Galileo proved that the rate at which an object falls</vt:lpstr>
      <vt:lpstr>Parachutes slow skydivers to a safer terminal velocity because parachutes</vt:lpstr>
      <vt:lpstr>Newton’s third law of motion states that if a force is exerted on an object, another force occurs that</vt:lpstr>
      <vt:lpstr>You, sitting in a chair, is an example of Newton’s</vt:lpstr>
      <vt:lpstr>An object is falling through the air at a constant rate.  Which force is balanced with the force of gravity?</vt:lpstr>
      <vt:lpstr>You have a container with 20N of water.  After a rock is added, the weight of the water and the rock is 23N. What is the bouyant force on the rock?</vt:lpstr>
    </vt:vector>
  </TitlesOfParts>
  <Company>WVUSD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REVIEW GAME</dc:title>
  <dc:creator>mtrout</dc:creator>
  <cp:lastModifiedBy>cdira</cp:lastModifiedBy>
  <cp:revision>130</cp:revision>
  <dcterms:created xsi:type="dcterms:W3CDTF">2009-09-03T16:41:24Z</dcterms:created>
  <dcterms:modified xsi:type="dcterms:W3CDTF">2011-04-25T18:07:41Z</dcterms:modified>
</cp:coreProperties>
</file>