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6BC528-6944-4877-9697-52E09AD7C779}" type="datetimeFigureOut">
              <a:rPr lang="en-US" smtClean="0"/>
              <a:t>9/3/2013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7717AC-3BB0-44C2-BAFD-64E68D1FE15B}" type="slidenum">
              <a:rPr lang="en-US" smtClean="0"/>
              <a:t>‹#›</a:t>
            </a:fld>
            <a:endParaRPr lang="en-US"/>
          </a:p>
        </p:txBody>
      </p:sp>
    </p:spTree>
    <p:extLst>
      <p:ext uri="{BB962C8B-B14F-4D97-AF65-F5344CB8AC3E}">
        <p14:creationId xmlns:p14="http://schemas.microsoft.com/office/powerpoint/2010/main" val="1307739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1C1CEC3D-D0E9-40B1-88F6-75D144D0324B}" type="slidenum">
              <a:rPr lang="en-US" altLang="en-US" b="0"/>
              <a:pPr eaLnBrk="1" hangingPunct="1"/>
              <a:t>1</a:t>
            </a:fld>
            <a:endParaRPr lang="en-US" altLang="en-US" b="0"/>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725FB643-D1B3-485F-A0BE-C3294113C03D}" type="slidenum">
              <a:rPr lang="en-US" altLang="en-US" b="0"/>
              <a:pPr eaLnBrk="1" hangingPunct="1"/>
              <a:t>2</a:t>
            </a:fld>
            <a:endParaRPr lang="en-US" altLang="en-US" b="0"/>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pPr eaLnBrk="1" hangingPunct="1"/>
            <a:endParaRPr lang="en-US" altLang="en-US" smtClean="0"/>
          </a:p>
        </p:txBody>
      </p:sp>
      <p:sp>
        <p:nvSpPr>
          <p:cNvPr id="63492" name="Slide Number Placeholder 3"/>
          <p:cNvSpPr>
            <a:spLocks noGrp="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857743C9-4CE6-4857-802E-678E46A58B13}" type="slidenum">
              <a:rPr lang="en-US" altLang="en-US" b="0"/>
              <a:pPr eaLnBrk="1" hangingPunct="1"/>
              <a:t>3</a:t>
            </a:fld>
            <a:endParaRPr lang="en-US" altLang="en-US" b="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pPr eaLnBrk="1" hangingPunct="1"/>
            <a:endParaRPr lang="en-US" altLang="en-US" smtClean="0"/>
          </a:p>
        </p:txBody>
      </p:sp>
      <p:sp>
        <p:nvSpPr>
          <p:cNvPr id="64516" name="Slide Number Placeholder 3"/>
          <p:cNvSpPr>
            <a:spLocks noGrp="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606A4222-62B9-401B-93C4-D663592B75F1}" type="slidenum">
              <a:rPr lang="en-US" altLang="en-US" b="0"/>
              <a:pPr eaLnBrk="1" hangingPunct="1"/>
              <a:t>4</a:t>
            </a:fld>
            <a:endParaRPr lang="en-US" altLang="en-US" b="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923AB893-492C-4EE2-9190-C29D2EA9ACE2}" type="slidenum">
              <a:rPr lang="en-US" altLang="en-US" b="0"/>
              <a:pPr eaLnBrk="1" hangingPunct="1"/>
              <a:t>7</a:t>
            </a:fld>
            <a:endParaRPr lang="en-US" altLang="en-US" b="0"/>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A6723E64-8D86-4F71-8A2B-03C78A41CBFA}" type="slidenum">
              <a:rPr lang="en-US" altLang="en-US" b="0"/>
              <a:pPr eaLnBrk="1" hangingPunct="1"/>
              <a:t>8</a:t>
            </a:fld>
            <a:endParaRPr lang="en-US" altLang="en-US" b="0"/>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F943AE21-7B57-4471-B6B8-D31DEC797910}" type="slidenum">
              <a:rPr lang="en-US" altLang="en-US" b="0"/>
              <a:pPr eaLnBrk="1" hangingPunct="1"/>
              <a:t>9</a:t>
            </a:fld>
            <a:endParaRPr lang="en-US" altLang="en-US" b="0"/>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pPr eaLnBrk="1" hangingPunct="1"/>
            <a:endParaRPr lang="en-US" altLang="en-US" smtClean="0"/>
          </a:p>
        </p:txBody>
      </p:sp>
      <p:sp>
        <p:nvSpPr>
          <p:cNvPr id="68612" name="Slide Number Placeholder 3"/>
          <p:cNvSpPr>
            <a:spLocks noGrp="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A9009CF7-B635-49FE-9999-FDD6D6320241}" type="slidenum">
              <a:rPr lang="en-US" altLang="en-US" b="0"/>
              <a:pPr eaLnBrk="1" hangingPunct="1"/>
              <a:t>10</a:t>
            </a:fld>
            <a:endParaRPr lang="en-US" altLang="en-US" b="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pPr eaLnBrk="1" hangingPunct="1"/>
            <a:endParaRPr lang="en-US" altLang="en-US" smtClean="0"/>
          </a:p>
        </p:txBody>
      </p:sp>
      <p:sp>
        <p:nvSpPr>
          <p:cNvPr id="69636" name="Slide Number Placeholder 3"/>
          <p:cNvSpPr>
            <a:spLocks noGrp="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CFA2A358-4FB1-4BAC-BD62-F243F485CE5C}" type="slidenum">
              <a:rPr lang="en-US" altLang="en-US" b="0"/>
              <a:pPr eaLnBrk="1" hangingPunct="1"/>
              <a:t>11</a:t>
            </a:fld>
            <a:endParaRPr lang="en-US" altLang="en-US" b="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544E8F44-CCC7-40C2-BC29-11755C463151}" type="slidenum">
              <a:rPr lang="en-US" altLang="en-US" b="0"/>
              <a:pPr eaLnBrk="1" hangingPunct="1"/>
              <a:t>12</a:t>
            </a:fld>
            <a:endParaRPr lang="en-US" altLang="en-US" b="0"/>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954EDF90-0B07-40A4-AB44-5744F7661189}" type="slidenum">
              <a:rPr lang="en-US" altLang="en-US" b="0"/>
              <a:pPr eaLnBrk="1" hangingPunct="1"/>
              <a:t>13</a:t>
            </a:fld>
            <a:endParaRPr lang="en-US" altLang="en-US" b="0"/>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649C086B-CCA9-4C28-8D67-51C779889D13}" type="slidenum">
              <a:rPr lang="en-US" altLang="en-US" b="0"/>
              <a:pPr eaLnBrk="1" hangingPunct="1"/>
              <a:t>15</a:t>
            </a:fld>
            <a:endParaRPr lang="en-US" altLang="en-US" b="0"/>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3F5744DE-DF38-4484-AB7C-27C166FDCFBB}" type="slidenum">
              <a:rPr lang="en-US" altLang="en-US" b="0"/>
              <a:pPr eaLnBrk="1" hangingPunct="1"/>
              <a:t>16</a:t>
            </a:fld>
            <a:endParaRPr lang="en-US" altLang="en-US" b="0"/>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40F121F8-C9DD-41C1-81DE-A3C88070267C}" type="slidenum">
              <a:rPr lang="en-US" altLang="en-US" b="0"/>
              <a:pPr eaLnBrk="1" hangingPunct="1"/>
              <a:t>17</a:t>
            </a:fld>
            <a:endParaRPr lang="en-US" altLang="en-US" b="0"/>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D9473248-5FC8-4BAF-9407-4A1E77807F2E}" type="slidenum">
              <a:rPr lang="en-US" altLang="en-US" b="0"/>
              <a:pPr eaLnBrk="1" hangingPunct="1"/>
              <a:t>18</a:t>
            </a:fld>
            <a:endParaRPr lang="en-US" altLang="en-US" b="0"/>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F2C0CFC1-9C2A-4F06-9EFD-B45975A5986C}" type="slidenum">
              <a:rPr lang="en-US" altLang="en-US" b="0"/>
              <a:pPr eaLnBrk="1" hangingPunct="1"/>
              <a:t>19</a:t>
            </a:fld>
            <a:endParaRPr lang="en-US" altLang="en-US" b="0"/>
          </a:p>
        </p:txBody>
      </p:sp>
      <p:sp>
        <p:nvSpPr>
          <p:cNvPr id="7680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fld id="{0D0781EA-2E53-48E3-AC4D-A7A6B7E95669}" type="slidenum">
              <a:rPr lang="en-US" altLang="en-US" sz="1200" b="0"/>
              <a:pPr algn="r" eaLnBrk="1" hangingPunct="1"/>
              <a:t>19</a:t>
            </a:fld>
            <a:endParaRPr lang="en-US" altLang="en-US" sz="1200" b="0"/>
          </a:p>
        </p:txBody>
      </p:sp>
      <p:sp>
        <p:nvSpPr>
          <p:cNvPr id="76804" name="Rectangle 2"/>
          <p:cNvSpPr>
            <a:spLocks noRot="1" noChangeArrowheads="1" noTextEdit="1"/>
          </p:cNvSpPr>
          <p:nvPr>
            <p:ph type="sldImg"/>
          </p:nvPr>
        </p:nvSpPr>
        <p:spPr>
          <a:ln/>
        </p:spPr>
      </p:sp>
      <p:sp>
        <p:nvSpPr>
          <p:cNvPr id="76805" name="Rectangle 3"/>
          <p:cNvSpPr>
            <a:spLocks noGrp="1" noChangeArrowheads="1"/>
          </p:cNvSpPr>
          <p:nvPr>
            <p:ph type="body" idx="1"/>
          </p:nvPr>
        </p:nvSpPr>
        <p:spPr>
          <a:noFill/>
        </p:spPr>
        <p:txBody>
          <a:bodyPr/>
          <a:lstStyle/>
          <a:p>
            <a:pPr eaLnBrk="1" hangingPunct="1"/>
            <a:r>
              <a:rPr lang="en-US" altLang="en-US" smtClean="0"/>
              <a:t>An example of a still intact Roman road. The diagram on the right demonstrates the Romans practicality in their use of concrete construction when building their roads. (See medium: concrete)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0DCC90DC-5C38-4698-BB7D-5FD8DABD3E45}" type="slidenum">
              <a:rPr lang="en-US" altLang="en-US" b="0"/>
              <a:pPr eaLnBrk="1" hangingPunct="1"/>
              <a:t>20</a:t>
            </a:fld>
            <a:endParaRPr lang="en-US" altLang="en-US" b="0"/>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697A6F4D-FA06-42DC-97F5-20AA4E6FCE6A}" type="slidenum">
              <a:rPr lang="en-US" altLang="en-US" b="0"/>
              <a:pPr eaLnBrk="1" hangingPunct="1"/>
              <a:t>21</a:t>
            </a:fld>
            <a:endParaRPr lang="en-US" altLang="en-US" b="0"/>
          </a:p>
        </p:txBody>
      </p:sp>
      <p:sp>
        <p:nvSpPr>
          <p:cNvPr id="7885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fld id="{CFC9E38C-6FF2-41E3-91C6-376A602A9965}" type="slidenum">
              <a:rPr lang="en-US" altLang="en-US" sz="1200" b="0"/>
              <a:pPr algn="r" eaLnBrk="1" hangingPunct="1"/>
              <a:t>21</a:t>
            </a:fld>
            <a:endParaRPr lang="en-US" altLang="en-US" sz="1200" b="0"/>
          </a:p>
        </p:txBody>
      </p:sp>
      <p:sp>
        <p:nvSpPr>
          <p:cNvPr id="78852" name="Rectangle 2"/>
          <p:cNvSpPr>
            <a:spLocks noRot="1" noChangeArrowheads="1" noTextEdit="1"/>
          </p:cNvSpPr>
          <p:nvPr>
            <p:ph type="sldImg"/>
          </p:nvPr>
        </p:nvSpPr>
        <p:spPr>
          <a:ln/>
        </p:spPr>
      </p:sp>
      <p:sp>
        <p:nvSpPr>
          <p:cNvPr id="78853" name="Rectangle 3"/>
          <p:cNvSpPr>
            <a:spLocks noGrp="1" noChangeArrowheads="1"/>
          </p:cNvSpPr>
          <p:nvPr>
            <p:ph type="body" idx="1"/>
          </p:nvPr>
        </p:nvSpPr>
        <p:spPr>
          <a:noFill/>
        </p:spPr>
        <p:txBody>
          <a:bodyPr/>
          <a:lstStyle/>
          <a:p>
            <a:pPr eaLnBrk="1" hangingPunct="1"/>
            <a:r>
              <a:rPr lang="en-US" altLang="en-US" smtClean="0"/>
              <a:t>Since Roman concrete construction allowed for roads and bridges to be extremely durable, many of them continue to last to today. With only a few repairs, Roman aqueducts built about two thousand years ago can function again. The aqueduct at Pont du Gard is a powerful reminder of Rome’s rapid spread and enduring impact. Entirely functional, the aqueduct conveys the balance, proportion, and rhythmic harmony of a great work of art and fits naturally into the landscape, a reflection of the Romans’ attitude toward the land.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9F07743D-FE32-4494-8484-E4C0B634255B}" type="slidenum">
              <a:rPr lang="en-US" altLang="en-US" b="0"/>
              <a:pPr eaLnBrk="1" hangingPunct="1"/>
              <a:t>22</a:t>
            </a:fld>
            <a:endParaRPr lang="en-US" altLang="en-US" b="0"/>
          </a:p>
        </p:txBody>
      </p:sp>
      <p:sp>
        <p:nvSpPr>
          <p:cNvPr id="7987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fld id="{ABB23C11-94EE-4BA9-8212-33624D25534B}" type="slidenum">
              <a:rPr lang="en-US" altLang="en-US" sz="1200" b="0"/>
              <a:pPr algn="r" eaLnBrk="1" hangingPunct="1"/>
              <a:t>22</a:t>
            </a:fld>
            <a:endParaRPr lang="en-US" altLang="en-US" sz="1200" b="0"/>
          </a:p>
        </p:txBody>
      </p:sp>
      <p:sp>
        <p:nvSpPr>
          <p:cNvPr id="79876" name="Rectangle 2"/>
          <p:cNvSpPr>
            <a:spLocks noRot="1" noChangeArrowheads="1" noTextEdit="1"/>
          </p:cNvSpPr>
          <p:nvPr>
            <p:ph type="sldImg"/>
          </p:nvPr>
        </p:nvSpPr>
        <p:spPr>
          <a:ln/>
        </p:spPr>
      </p:sp>
      <p:sp>
        <p:nvSpPr>
          <p:cNvPr id="79877" name="Rectangle 3"/>
          <p:cNvSpPr>
            <a:spLocks noGrp="1" noChangeArrowheads="1"/>
          </p:cNvSpPr>
          <p:nvPr>
            <p:ph type="body" idx="1"/>
          </p:nvPr>
        </p:nvSpPr>
        <p:spPr>
          <a:noFill/>
        </p:spPr>
        <p:txBody>
          <a:bodyPr/>
          <a:lstStyle/>
          <a:p>
            <a:pPr eaLnBrk="1" hangingPunct="1"/>
            <a:r>
              <a:rPr lang="en-US" altLang="en-US" smtClean="0"/>
              <a:t>Since Roman concrete construction allowed for roads and bridges to be extremely durable, many of them continue to last to today. With only a few repairs, Roman aqueducts built about two thousand years ago can function again. The aqueduct at Pont du Gard is a powerful reminder of Rome’s rapid spread and enduring impact. Entirely functional, the aqueduct conveys the balance, proportion, and rhythmic harmony of a great work of art and fits naturally into the landscape, a reflection of the Romans’ attitude toward the land.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CB3CF9A8-2FF2-4E1C-B8D4-B92CADCAA046}" type="slidenum">
              <a:rPr lang="en-US" altLang="en-US" b="0"/>
              <a:pPr eaLnBrk="1" hangingPunct="1"/>
              <a:t>23</a:t>
            </a:fld>
            <a:endParaRPr lang="en-US" altLang="en-US" b="0"/>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FFC315C5-3773-461E-AFE0-2C94796065FE}" type="slidenum">
              <a:rPr lang="en-US" altLang="en-US" b="0"/>
              <a:pPr eaLnBrk="1" hangingPunct="1"/>
              <a:t>24</a:t>
            </a:fld>
            <a:endParaRPr lang="en-US" altLang="en-US" b="0"/>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C9DD540F-D6A2-4CDC-B6FA-5C49F07E39E1}" type="slidenum">
              <a:rPr lang="en-US" altLang="en-US" b="0"/>
              <a:pPr eaLnBrk="1" hangingPunct="1"/>
              <a:t>25</a:t>
            </a:fld>
            <a:endParaRPr lang="en-US" altLang="en-US" b="0"/>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45AAE153-A8CD-4CF9-A5DE-9BBB4D914977}" type="slidenum">
              <a:rPr lang="en-US" altLang="en-US" b="0"/>
              <a:pPr eaLnBrk="1" hangingPunct="1"/>
              <a:t>26</a:t>
            </a:fld>
            <a:endParaRPr lang="en-US" altLang="en-US" b="0"/>
          </a:p>
        </p:txBody>
      </p:sp>
      <p:sp>
        <p:nvSpPr>
          <p:cNvPr id="83971" name="Slide Image Placeholder 1"/>
          <p:cNvSpPr>
            <a:spLocks noGrp="1" noRot="1" noChangeAspect="1" noTextEdit="1"/>
          </p:cNvSpPr>
          <p:nvPr>
            <p:ph type="sldImg"/>
          </p:nvPr>
        </p:nvSpPr>
        <p:spPr>
          <a:ln/>
        </p:spPr>
      </p:sp>
      <p:sp>
        <p:nvSpPr>
          <p:cNvPr id="83972" name="Notes Placeholder 2"/>
          <p:cNvSpPr>
            <a:spLocks noGrp="1"/>
          </p:cNvSpPr>
          <p:nvPr>
            <p:ph type="body" idx="1"/>
          </p:nvPr>
        </p:nvSpPr>
        <p:spPr>
          <a:noFill/>
        </p:spPr>
        <p:txBody>
          <a:bodyPr/>
          <a:lstStyle/>
          <a:p>
            <a:pPr eaLnBrk="1" hangingPunct="1"/>
            <a:r>
              <a:rPr lang="en-US" altLang="en-US" smtClean="0"/>
              <a:t>This is the inside of the aqueduct atop the Pont du Gard.</a:t>
            </a:r>
          </a:p>
        </p:txBody>
      </p:sp>
      <p:sp>
        <p:nvSpPr>
          <p:cNvPr id="8397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fld id="{F279ADBB-C107-4C3B-87FA-2B9577A5FF71}" type="slidenum">
              <a:rPr lang="en-US" altLang="en-US" sz="1200" b="0"/>
              <a:pPr algn="r" eaLnBrk="1" hangingPunct="1"/>
              <a:t>26</a:t>
            </a:fld>
            <a:endParaRPr lang="en-US" altLang="en-US" sz="1200" b="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AA410EFD-C7DA-49CC-82C3-E39369525E58}" type="slidenum">
              <a:rPr lang="en-US" altLang="en-US" b="0"/>
              <a:pPr eaLnBrk="1" hangingPunct="1"/>
              <a:t>27</a:t>
            </a:fld>
            <a:endParaRPr lang="en-US" altLang="en-US" b="0"/>
          </a:p>
        </p:txBody>
      </p:sp>
      <p:sp>
        <p:nvSpPr>
          <p:cNvPr id="84995" name="Rectangle 2"/>
          <p:cNvSpPr>
            <a:spLocks noChangeArrowheads="1" noTextEdit="1"/>
          </p:cNvSpPr>
          <p:nvPr>
            <p:ph type="sldImg"/>
          </p:nvPr>
        </p:nvSpPr>
        <p:spPr>
          <a:xfrm>
            <a:off x="1143000" y="693738"/>
            <a:ext cx="4572000" cy="3429000"/>
          </a:xfrm>
          <a:ln/>
        </p:spPr>
      </p:sp>
      <p:sp>
        <p:nvSpPr>
          <p:cNvPr id="84996" name="Rectangle 3"/>
          <p:cNvSpPr>
            <a:spLocks noChangeArrowheads="1"/>
          </p:cNvSpPr>
          <p:nvPr>
            <p:ph type="body" idx="1"/>
          </p:nvPr>
        </p:nvSpPr>
        <p:spPr>
          <a:xfrm>
            <a:off x="685800" y="4341813"/>
            <a:ext cx="5487988" cy="4114800"/>
          </a:xfrm>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BD6577BE-257D-49E7-B9D3-F98F1801D475}" type="slidenum">
              <a:rPr lang="en-US" altLang="en-US" b="0"/>
              <a:pPr eaLnBrk="1" hangingPunct="1"/>
              <a:t>28</a:t>
            </a:fld>
            <a:endParaRPr lang="en-US" altLang="en-US" b="0"/>
          </a:p>
        </p:txBody>
      </p:sp>
      <p:sp>
        <p:nvSpPr>
          <p:cNvPr id="8601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fld id="{A52886E9-E8BA-41D8-AE8D-6F43048CEA96}" type="slidenum">
              <a:rPr lang="en-US" altLang="en-US" sz="1200" b="0"/>
              <a:pPr algn="r" eaLnBrk="1" hangingPunct="1"/>
              <a:t>28</a:t>
            </a:fld>
            <a:endParaRPr lang="en-US" altLang="en-US" sz="1200" b="0"/>
          </a:p>
        </p:txBody>
      </p:sp>
      <p:sp>
        <p:nvSpPr>
          <p:cNvPr id="86020" name="Rectangle 2"/>
          <p:cNvSpPr>
            <a:spLocks noRot="1" noChangeArrowheads="1" noTextEdit="1"/>
          </p:cNvSpPr>
          <p:nvPr>
            <p:ph type="sldImg"/>
          </p:nvPr>
        </p:nvSpPr>
        <p:spPr>
          <a:ln/>
        </p:spPr>
      </p:sp>
      <p:sp>
        <p:nvSpPr>
          <p:cNvPr id="86021"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44435886-C26F-4CA5-B078-500B44090EEA}" type="slidenum">
              <a:rPr lang="en-US" altLang="en-US" b="0"/>
              <a:pPr eaLnBrk="1" hangingPunct="1"/>
              <a:t>29</a:t>
            </a:fld>
            <a:endParaRPr lang="en-US" altLang="en-US" b="0"/>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FBB31D04-B008-4B89-8E2B-B9D8EBFE3BDA}" type="slidenum">
              <a:rPr lang="en-US" altLang="en-US" b="0"/>
              <a:pPr eaLnBrk="1" hangingPunct="1"/>
              <a:t>30</a:t>
            </a:fld>
            <a:endParaRPr lang="en-US" altLang="en-US" b="0"/>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5B10C066-7764-4414-A2E7-BB83B9C7C71B}" type="slidenum">
              <a:rPr lang="en-US" altLang="en-US" b="0"/>
              <a:pPr eaLnBrk="1" hangingPunct="1"/>
              <a:t>31</a:t>
            </a:fld>
            <a:endParaRPr lang="en-US" altLang="en-US" b="0"/>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01B00D17-6BCF-4490-99AC-D37E69EDBBA5}" type="slidenum">
              <a:rPr lang="en-US" altLang="en-US" b="0"/>
              <a:pPr eaLnBrk="1" hangingPunct="1"/>
              <a:t>32</a:t>
            </a:fld>
            <a:endParaRPr lang="en-US" altLang="en-US" b="0"/>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F7EE11-DE69-4272-988B-8773723A5405}"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3475654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F7EE11-DE69-4272-988B-8773723A5405}"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239602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F7EE11-DE69-4272-988B-8773723A5405}"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178563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F7EE11-DE69-4272-988B-8773723A5405}"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4186895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F7EE11-DE69-4272-988B-8773723A5405}" type="datetimeFigureOut">
              <a:rPr lang="en-US" smtClean="0"/>
              <a:t>9/3/2013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1215324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F7EE11-DE69-4272-988B-8773723A5405}" type="datetimeFigureOut">
              <a:rPr lang="en-US" smtClean="0"/>
              <a:t>9/3/2013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370351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7EE11-DE69-4272-988B-8773723A5405}" type="datetimeFigureOut">
              <a:rPr lang="en-US" smtClean="0"/>
              <a:t>9/3/2013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217220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F7EE11-DE69-4272-988B-8773723A5405}"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2499331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F7EE11-DE69-4272-988B-8773723A5405}" type="datetimeFigureOut">
              <a:rPr lang="en-US" smtClean="0"/>
              <a:t>9/3/2013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2477967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F7EE11-DE69-4272-988B-8773723A5405}"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157358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F7EE11-DE69-4272-988B-8773723A5405}" type="datetimeFigureOut">
              <a:rPr lang="en-US" smtClean="0"/>
              <a:t>9/3/2013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A8C70-4DE9-4362-B592-FAE2AB07532F}" type="slidenum">
              <a:rPr lang="en-US" smtClean="0"/>
              <a:t>‹#›</a:t>
            </a:fld>
            <a:endParaRPr lang="en-US"/>
          </a:p>
        </p:txBody>
      </p:sp>
    </p:spTree>
    <p:extLst>
      <p:ext uri="{BB962C8B-B14F-4D97-AF65-F5344CB8AC3E}">
        <p14:creationId xmlns:p14="http://schemas.microsoft.com/office/powerpoint/2010/main" val="392035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6D8A41C-3515-4A92-8E76-ACB2283C3A54}" type="slidenum">
              <a:rPr lang="en-US"/>
              <a:pPr>
                <a:defRPr/>
              </a:pPr>
              <a:t>‹#›</a:t>
            </a:fld>
            <a:endParaRPr lang="en-US"/>
          </a:p>
        </p:txBody>
      </p:sp>
    </p:spTree>
    <p:extLst>
      <p:ext uri="{BB962C8B-B14F-4D97-AF65-F5344CB8AC3E}">
        <p14:creationId xmlns:p14="http://schemas.microsoft.com/office/powerpoint/2010/main" val="950903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6D1D9AB-3497-4C7E-B47C-B87FBC361E2D}" type="slidenum">
              <a:rPr lang="en-US"/>
              <a:pPr>
                <a:defRPr/>
              </a:pPr>
              <a:t>‹#›</a:t>
            </a:fld>
            <a:endParaRPr lang="en-US"/>
          </a:p>
        </p:txBody>
      </p:sp>
    </p:spTree>
    <p:extLst>
      <p:ext uri="{BB962C8B-B14F-4D97-AF65-F5344CB8AC3E}">
        <p14:creationId xmlns:p14="http://schemas.microsoft.com/office/powerpoint/2010/main" val="307661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F7EE11-DE69-4272-988B-8773723A5405}" type="datetimeFigureOut">
              <a:rPr lang="en-US" smtClean="0"/>
              <a:t>9/3/2013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BA8C70-4DE9-4362-B592-FAE2AB07532F}" type="slidenum">
              <a:rPr lang="en-US" smtClean="0"/>
              <a:t>‹#›</a:t>
            </a:fld>
            <a:endParaRPr lang="en-US"/>
          </a:p>
        </p:txBody>
      </p:sp>
    </p:spTree>
    <p:extLst>
      <p:ext uri="{BB962C8B-B14F-4D97-AF65-F5344CB8AC3E}">
        <p14:creationId xmlns:p14="http://schemas.microsoft.com/office/powerpoint/2010/main" val="274992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www.youtube.com/watch?v=CdNYTjXJPKE" TargetMode="External"/><Relationship Id="rId4" Type="http://schemas.openxmlformats.org/officeDocument/2006/relationships/hyperlink" Target="http://www.thenakedscientists.com/HTML/content/kitchenscience/wierd/exp/the-potato-arc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http://www.thenakedscientists.com/HTML/uploads/RTEmagicC_Arches-chain.png.png"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http://www.thenakedscientists.com/HTML/uploads/RTEmagicC_Arches-catenery.png.png"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762000" y="762000"/>
            <a:ext cx="7620000" cy="427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spcBef>
                <a:spcPct val="50000"/>
              </a:spcBef>
            </a:pPr>
            <a:r>
              <a:rPr lang="en-US" altLang="en-US" sz="3600"/>
              <a:t>The Romans as Engineers</a:t>
            </a:r>
          </a:p>
          <a:p>
            <a:pPr eaLnBrk="1" hangingPunct="1">
              <a:spcBef>
                <a:spcPct val="50000"/>
              </a:spcBef>
            </a:pPr>
            <a:r>
              <a:rPr lang="en-US" altLang="en-US" sz="2800" b="0"/>
              <a:t>How does technological change transform architectural structures?</a:t>
            </a:r>
          </a:p>
          <a:p>
            <a:pPr eaLnBrk="1" hangingPunct="1">
              <a:spcBef>
                <a:spcPct val="50000"/>
              </a:spcBef>
            </a:pPr>
            <a:r>
              <a:rPr lang="en-US" altLang="en-US" sz="2800" b="0"/>
              <a:t>How do technological advances allow the Roman Empire to expand?</a:t>
            </a:r>
          </a:p>
          <a:p>
            <a:pPr eaLnBrk="1" hangingPunct="1">
              <a:spcBef>
                <a:spcPct val="50000"/>
              </a:spcBef>
            </a:pPr>
            <a:r>
              <a:rPr lang="en-US" altLang="en-US" sz="2800" b="0"/>
              <a:t>How does concrete allow the Roman Empire to replicate its values throughout a far-flung empire?</a:t>
            </a:r>
          </a:p>
        </p:txBody>
      </p:sp>
    </p:spTree>
    <p:extLst>
      <p:ext uri="{BB962C8B-B14F-4D97-AF65-F5344CB8AC3E}">
        <p14:creationId xmlns:p14="http://schemas.microsoft.com/office/powerpoint/2010/main" val="151614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57200" y="990600"/>
            <a:ext cx="77724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a:t>Etruscans </a:t>
            </a:r>
          </a:p>
          <a:p>
            <a:pPr lvl="1" eaLnBrk="1" hangingPunct="1">
              <a:spcBef>
                <a:spcPct val="50000"/>
              </a:spcBef>
            </a:pPr>
            <a:r>
              <a:rPr lang="en-US" altLang="en-US"/>
              <a:t>The Etruscans gave the Romans:</a:t>
            </a:r>
          </a:p>
          <a:p>
            <a:pPr lvl="3" eaLnBrk="1" hangingPunct="1">
              <a:spcBef>
                <a:spcPct val="50000"/>
              </a:spcBef>
              <a:buFontTx/>
              <a:buChar char="•"/>
            </a:pPr>
            <a:r>
              <a:rPr lang="en-US" altLang="en-US"/>
              <a:t>the arch</a:t>
            </a:r>
          </a:p>
          <a:p>
            <a:pPr lvl="3" eaLnBrk="1" hangingPunct="1">
              <a:spcBef>
                <a:spcPct val="50000"/>
              </a:spcBef>
              <a:buFontTx/>
              <a:buChar char="•"/>
            </a:pPr>
            <a:r>
              <a:rPr lang="en-US" altLang="en-US"/>
              <a:t>the vault</a:t>
            </a:r>
          </a:p>
          <a:p>
            <a:pPr lvl="3" eaLnBrk="1" hangingPunct="1">
              <a:spcBef>
                <a:spcPct val="50000"/>
              </a:spcBef>
              <a:buFontTx/>
              <a:buChar char="•"/>
            </a:pPr>
            <a:r>
              <a:rPr lang="en-US" altLang="en-US"/>
              <a:t>advances in land-drainage, irrigation, and sewer design</a:t>
            </a:r>
          </a:p>
          <a:p>
            <a:pPr lvl="3" eaLnBrk="1" hangingPunct="1">
              <a:spcBef>
                <a:spcPct val="50000"/>
              </a:spcBef>
              <a:buFontTx/>
              <a:buChar char="•"/>
            </a:pPr>
            <a:r>
              <a:rPr lang="en-US" altLang="en-US"/>
              <a:t>the atrium house</a:t>
            </a:r>
          </a:p>
          <a:p>
            <a:pPr lvl="3" eaLnBrk="1" hangingPunct="1">
              <a:spcBef>
                <a:spcPct val="50000"/>
              </a:spcBef>
              <a:buFontTx/>
              <a:buChar char="•"/>
            </a:pPr>
            <a:r>
              <a:rPr lang="en-US" altLang="en-US"/>
              <a:t>the rectangular temple plan </a:t>
            </a:r>
          </a:p>
          <a:p>
            <a:pPr eaLnBrk="1" hangingPunct="1">
              <a:spcBef>
                <a:spcPct val="50000"/>
              </a:spcBef>
            </a:pPr>
            <a:r>
              <a:rPr lang="en-US" altLang="en-US"/>
              <a:t>Greeks</a:t>
            </a:r>
          </a:p>
          <a:p>
            <a:pPr lvl="1" eaLnBrk="1" hangingPunct="1">
              <a:spcBef>
                <a:spcPct val="50000"/>
              </a:spcBef>
            </a:pPr>
            <a:r>
              <a:rPr lang="en-US" altLang="en-US"/>
              <a:t>The Greeks gave the Romans:</a:t>
            </a:r>
          </a:p>
          <a:p>
            <a:pPr lvl="3" eaLnBrk="1" hangingPunct="1">
              <a:spcBef>
                <a:spcPct val="50000"/>
              </a:spcBef>
              <a:buFontTx/>
              <a:buChar char="•"/>
            </a:pPr>
            <a:r>
              <a:rPr lang="en-US" altLang="en-US"/>
              <a:t>the gridiron town plan</a:t>
            </a:r>
          </a:p>
          <a:p>
            <a:pPr lvl="3" eaLnBrk="1" hangingPunct="1">
              <a:spcBef>
                <a:spcPct val="50000"/>
              </a:spcBef>
              <a:buFontTx/>
              <a:buChar char="•"/>
            </a:pPr>
            <a:r>
              <a:rPr lang="en-US" altLang="en-US"/>
              <a:t>the peristyle form (columns all around)</a:t>
            </a:r>
          </a:p>
          <a:p>
            <a:pPr lvl="3" eaLnBrk="1" hangingPunct="1">
              <a:spcBef>
                <a:spcPct val="50000"/>
              </a:spcBef>
              <a:buFontTx/>
              <a:buChar char="•"/>
            </a:pPr>
            <a:endParaRPr lang="en-US" altLang="en-US"/>
          </a:p>
          <a:p>
            <a:pPr eaLnBrk="1" hangingPunct="1">
              <a:spcBef>
                <a:spcPct val="50000"/>
              </a:spcBef>
            </a:pPr>
            <a:r>
              <a:rPr lang="en-US" altLang="en-US" sz="3200" b="0"/>
              <a:t>But the Romans invented concrete</a:t>
            </a:r>
            <a:r>
              <a:rPr lang="en-US" altLang="en-US" sz="2800"/>
              <a:t>.</a:t>
            </a:r>
          </a:p>
        </p:txBody>
      </p:sp>
      <p:sp>
        <p:nvSpPr>
          <p:cNvPr id="3075" name="Text Box 7"/>
          <p:cNvSpPr txBox="1">
            <a:spLocks noChangeArrowheads="1"/>
          </p:cNvSpPr>
          <p:nvPr/>
        </p:nvSpPr>
        <p:spPr bwMode="auto">
          <a:xfrm>
            <a:off x="0" y="152400"/>
            <a:ext cx="8915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spcBef>
                <a:spcPct val="50000"/>
              </a:spcBef>
            </a:pPr>
            <a:r>
              <a:rPr lang="en-US" altLang="en-US" sz="2400"/>
              <a:t>The Romans built upon the engineering developments </a:t>
            </a:r>
            <a:br>
              <a:rPr lang="en-US" altLang="en-US" sz="2400"/>
            </a:br>
            <a:r>
              <a:rPr lang="en-US" altLang="en-US" sz="2400"/>
              <a:t>of the Greeks and Etruscans</a:t>
            </a:r>
            <a:r>
              <a:rPr lang="en-US" altLang="en-US" sz="2000"/>
              <a:t> </a:t>
            </a:r>
            <a:r>
              <a:rPr lang="en-US" altLang="en-US" sz="1600"/>
              <a:t>(central Italy, 750-200 BCE).</a:t>
            </a:r>
          </a:p>
        </p:txBody>
      </p:sp>
    </p:spTree>
    <p:extLst>
      <p:ext uri="{BB962C8B-B14F-4D97-AF65-F5344CB8AC3E}">
        <p14:creationId xmlns:p14="http://schemas.microsoft.com/office/powerpoint/2010/main" val="3904935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pitt.edu/~medart/image/glossary/KEYST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3" y="228600"/>
            <a:ext cx="5475287"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4" descr="http://historicindianapolis.com/wp-content/uploads/2011/11/Voussoir-Detail-610x9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06388"/>
            <a:ext cx="31908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1"/>
          <p:cNvSpPr txBox="1">
            <a:spLocks noChangeArrowheads="1"/>
          </p:cNvSpPr>
          <p:nvPr/>
        </p:nvSpPr>
        <p:spPr bwMode="auto">
          <a:xfrm>
            <a:off x="11113" y="3733800"/>
            <a:ext cx="5170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a:t>Why do the keystone and voussoir matter?</a:t>
            </a:r>
          </a:p>
          <a:p>
            <a:pPr eaLnBrk="1" hangingPunct="1"/>
            <a:r>
              <a:rPr lang="en-US" altLang="en-US"/>
              <a:t>Why are these two terms so significant?</a:t>
            </a:r>
          </a:p>
          <a:p>
            <a:pPr eaLnBrk="1" hangingPunct="1"/>
            <a:r>
              <a:rPr lang="en-US" altLang="en-US"/>
              <a:t>Why is wood necessary?</a:t>
            </a:r>
          </a:p>
          <a:p>
            <a:pPr eaLnBrk="1" hangingPunct="1"/>
            <a:r>
              <a:rPr lang="en-US" altLang="en-US"/>
              <a:t>What are the limitations?</a:t>
            </a:r>
          </a:p>
        </p:txBody>
      </p:sp>
    </p:spTree>
    <p:extLst>
      <p:ext uri="{BB962C8B-B14F-4D97-AF65-F5344CB8AC3E}">
        <p14:creationId xmlns:p14="http://schemas.microsoft.com/office/powerpoint/2010/main" val="958708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pitt.edu/~medart/image/glossary/KEYST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385921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1"/>
          <p:cNvSpPr txBox="1">
            <a:spLocks noChangeArrowheads="1"/>
          </p:cNvSpPr>
          <p:nvPr/>
        </p:nvSpPr>
        <p:spPr bwMode="auto">
          <a:xfrm>
            <a:off x="457200" y="3124200"/>
            <a:ext cx="3886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a:t>How does practical reality of thrust affect architectural design? </a:t>
            </a:r>
          </a:p>
          <a:p>
            <a:pPr eaLnBrk="1" hangingPunct="1"/>
            <a:endParaRPr lang="en-US" altLang="en-US"/>
          </a:p>
          <a:p>
            <a:pPr eaLnBrk="1" hangingPunct="1"/>
            <a:r>
              <a:rPr lang="en-US" altLang="en-US"/>
              <a:t>thrust– a force orthogonal to the main load</a:t>
            </a:r>
          </a:p>
          <a:p>
            <a:pPr eaLnBrk="1" hangingPunct="1"/>
            <a:endParaRPr lang="en-US" altLang="en-US"/>
          </a:p>
          <a:p>
            <a:pPr eaLnBrk="1" hangingPunct="1"/>
            <a:r>
              <a:rPr lang="en-US" altLang="en-US" sz="1000">
                <a:hlinkClick r:id="rId4"/>
              </a:rPr>
              <a:t>http://www.thenakedscientists.com/HTML/content/kitchenscience/wierd/exp/the-potato-arch/</a:t>
            </a:r>
            <a:endParaRPr lang="en-US" altLang="en-US" sz="1000"/>
          </a:p>
          <a:p>
            <a:pPr eaLnBrk="1" hangingPunct="1"/>
            <a:endParaRPr lang="en-US" altLang="en-US" sz="1000"/>
          </a:p>
          <a:p>
            <a:pPr eaLnBrk="1" hangingPunct="1"/>
            <a:endParaRPr lang="en-US" altLang="en-US" sz="1000"/>
          </a:p>
          <a:p>
            <a:pPr eaLnBrk="1" hangingPunct="1"/>
            <a:r>
              <a:rPr lang="en-US" altLang="en-US" sz="1000">
                <a:hlinkClick r:id="rId5"/>
              </a:rPr>
              <a:t>http://www.youtube.com/watch?v=CdNYTjXJPKE</a:t>
            </a:r>
            <a:endParaRPr lang="en-US" altLang="en-US" sz="1000"/>
          </a:p>
          <a:p>
            <a:pPr eaLnBrk="1" hangingPunct="1"/>
            <a:endParaRPr lang="en-US" altLang="en-US" sz="1000"/>
          </a:p>
        </p:txBody>
      </p:sp>
      <p:pic>
        <p:nvPicPr>
          <p:cNvPr id="5124" name="Picture 2" descr="http://www.thenakedscientists.com/HTML/uploads/RTEmagicC_Arches-pillers_02.pn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368300"/>
            <a:ext cx="4364038"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138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4"/>
          <p:cNvSpPr txBox="1">
            <a:spLocks noChangeArrowheads="1"/>
          </p:cNvSpPr>
          <p:nvPr/>
        </p:nvSpPr>
        <p:spPr bwMode="auto">
          <a:xfrm>
            <a:off x="381000" y="3352800"/>
            <a:ext cx="80010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How can an arch collapse?</a:t>
            </a:r>
          </a:p>
          <a:p>
            <a:r>
              <a:rPr lang="en-US" altLang="en-US" b="0"/>
              <a:t>There are two main ways, if the piers are not very secure they can get pushed outwards until the arch can't span the gap, or loading can cause parts of the arch to rotate and become unstable.</a:t>
            </a:r>
          </a:p>
          <a:p>
            <a:r>
              <a:rPr lang="en-US" altLang="en-US"/>
              <a:t> </a:t>
            </a:r>
          </a:p>
          <a:p>
            <a:pPr>
              <a:spcBef>
                <a:spcPct val="50000"/>
              </a:spcBef>
            </a:pPr>
            <a:r>
              <a:rPr lang="en-US" altLang="en-US"/>
              <a:t> </a:t>
            </a:r>
          </a:p>
        </p:txBody>
      </p:sp>
      <p:pic>
        <p:nvPicPr>
          <p:cNvPr id="122885" name="Picture 5" descr="Arch collapsing due to piers mov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25" y="384175"/>
            <a:ext cx="4156075"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6" name="Picture 6" descr="Arches failing due to offset 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4950"/>
            <a:ext cx="42322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190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80" name="Text Box 24"/>
          <p:cNvSpPr txBox="1">
            <a:spLocks noChangeArrowheads="1"/>
          </p:cNvSpPr>
          <p:nvPr/>
        </p:nvSpPr>
        <p:spPr bwMode="auto">
          <a:xfrm>
            <a:off x="457200" y="2514600"/>
            <a:ext cx="815340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What is the perfect shape for an arch?</a:t>
            </a:r>
          </a:p>
          <a:p>
            <a:r>
              <a:rPr lang="en-US" altLang="en-US"/>
              <a:t/>
            </a:r>
            <a:br>
              <a:rPr lang="en-US" altLang="en-US"/>
            </a:br>
            <a:r>
              <a:rPr lang="en-US" altLang="en-US" b="0"/>
              <a:t>A hanging chain has very similar forces to an arch, but in tension rather than compression, and a chain link will move until there are no overall rotational forces on it, so a hanging chain is always in pure tension. </a:t>
            </a:r>
          </a:p>
          <a:p>
            <a:r>
              <a:rPr lang="en-US" altLang="en-US" b="0"/>
              <a:t>Robert Hooke worked out that if you make an arch in the shape of an inverted chain there will be no rotational forces on it, and it will be stable, even if it is very thin, for a uniform chain this shape is called a catenary. </a:t>
            </a:r>
            <a:br>
              <a:rPr lang="en-US" altLang="en-US" b="0"/>
            </a:br>
            <a:endParaRPr lang="en-US" altLang="en-US" b="0"/>
          </a:p>
          <a:p>
            <a:r>
              <a:rPr lang="en-US" altLang="en-US" b="0"/>
              <a:t>If the arch has a different weight distribution, it should be the shape of the chain of this weight distribution. </a:t>
            </a:r>
          </a:p>
        </p:txBody>
      </p:sp>
      <p:pic>
        <p:nvPicPr>
          <p:cNvPr id="121882" name="Picture 26" descr="Hanging chain"/>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33400" y="381000"/>
            <a:ext cx="4267200" cy="1620838"/>
          </a:xfrm>
          <a:prstGeom prst="rect">
            <a:avLst/>
          </a:prstGeom>
          <a:noFill/>
          <a:extLst>
            <a:ext uri="{909E8E84-426E-40DD-AFC4-6F175D3DCCD1}">
              <a14:hiddenFill xmlns:a14="http://schemas.microsoft.com/office/drawing/2010/main">
                <a:solidFill>
                  <a:srgbClr val="FFFFFF"/>
                </a:solidFill>
              </a14:hiddenFill>
            </a:ext>
          </a:extLst>
        </p:spPr>
      </p:pic>
      <p:pic>
        <p:nvPicPr>
          <p:cNvPr id="121881" name="Picture 25" descr="Caternery Arch"/>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724400" y="228600"/>
            <a:ext cx="4152900" cy="1550988"/>
          </a:xfrm>
          <a:prstGeom prst="rect">
            <a:avLst/>
          </a:prstGeom>
          <a:noFill/>
          <a:extLst>
            <a:ext uri="{909E8E84-426E-40DD-AFC4-6F175D3DCCD1}">
              <a14:hiddenFill xmlns:a14="http://schemas.microsoft.com/office/drawing/2010/main">
                <a:solidFill>
                  <a:srgbClr val="FFFFFF"/>
                </a:solidFill>
              </a14:hiddenFill>
            </a:ext>
          </a:extLst>
        </p:spPr>
      </p:pic>
      <p:sp>
        <p:nvSpPr>
          <p:cNvPr id="121883" name="Rectangle 27"/>
          <p:cNvSpPr>
            <a:spLocks noChangeArrowheads="1"/>
          </p:cNvSpPr>
          <p:nvPr/>
        </p:nvSpPr>
        <p:spPr bwMode="auto">
          <a:xfrm>
            <a:off x="-1289050" y="288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1885" name="Rectangle 29"/>
          <p:cNvSpPr>
            <a:spLocks noChangeArrowheads="1"/>
          </p:cNvSpPr>
          <p:nvPr/>
        </p:nvSpPr>
        <p:spPr bwMode="auto">
          <a:xfrm>
            <a:off x="457200" y="1371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p14="http://schemas.microsoft.com/office/powerpoint/2010/main" val="3371637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762000" y="0"/>
            <a:ext cx="7772400" cy="990600"/>
          </a:xfrm>
        </p:spPr>
        <p:txBody>
          <a:bodyPr/>
          <a:lstStyle/>
          <a:p>
            <a:pPr eaLnBrk="1" hangingPunct="1"/>
            <a:r>
              <a:rPr lang="en-US" altLang="en-US" smtClean="0"/>
              <a:t>Big Bad Concrete</a:t>
            </a:r>
          </a:p>
        </p:txBody>
      </p:sp>
      <p:sp>
        <p:nvSpPr>
          <p:cNvPr id="6148" name="Text Box 4"/>
          <p:cNvSpPr txBox="1">
            <a:spLocks noChangeArrowheads="1"/>
          </p:cNvSpPr>
          <p:nvPr/>
        </p:nvSpPr>
        <p:spPr bwMode="auto">
          <a:xfrm>
            <a:off x="1524000" y="5486400"/>
            <a:ext cx="6096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spcBef>
                <a:spcPct val="50000"/>
              </a:spcBef>
            </a:pPr>
            <a:r>
              <a:rPr lang="en-US" altLang="en-US"/>
              <a:t>A Roman Innovation</a:t>
            </a:r>
          </a:p>
        </p:txBody>
      </p:sp>
      <p:pic>
        <p:nvPicPr>
          <p:cNvPr id="6153" name="Picture 9" descr="http://fotobg.ru/upload/img134865868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838200"/>
            <a:ext cx="6078538" cy="455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268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15962"/>
          </a:xfrm>
        </p:spPr>
        <p:txBody>
          <a:bodyPr/>
          <a:lstStyle/>
          <a:p>
            <a:pPr eaLnBrk="1" hangingPunct="1"/>
            <a:r>
              <a:rPr lang="en-US" altLang="en-US" sz="4000" smtClean="0"/>
              <a:t>Big Ideas</a:t>
            </a:r>
          </a:p>
        </p:txBody>
      </p:sp>
      <p:sp>
        <p:nvSpPr>
          <p:cNvPr id="7171" name="Rectangle 3"/>
          <p:cNvSpPr>
            <a:spLocks noGrp="1" noChangeArrowheads="1"/>
          </p:cNvSpPr>
          <p:nvPr>
            <p:ph type="body" idx="1"/>
          </p:nvPr>
        </p:nvSpPr>
        <p:spPr>
          <a:xfrm>
            <a:off x="152400" y="1066800"/>
            <a:ext cx="8686800" cy="5486400"/>
          </a:xfrm>
        </p:spPr>
        <p:txBody>
          <a:bodyPr/>
          <a:lstStyle/>
          <a:p>
            <a:pPr eaLnBrk="1" hangingPunct="1"/>
            <a:r>
              <a:rPr lang="en-US" altLang="en-US" sz="2800" smtClean="0"/>
              <a:t>Recipe= small gravel, coarse sand, hot lime, and water (and sometimes foreign objects such as blood, fats, milk, ash, horse hair, etc.)</a:t>
            </a:r>
          </a:p>
          <a:p>
            <a:pPr eaLnBrk="1" hangingPunct="1"/>
            <a:r>
              <a:rPr lang="en-US" altLang="en-US" sz="2800" b="1" smtClean="0"/>
              <a:t>Concrete was extremely portable</a:t>
            </a:r>
            <a:r>
              <a:rPr lang="en-US" altLang="en-US" sz="2800" smtClean="0"/>
              <a:t> (unlike stone blocks)—concrete has a relatively light weight and is made of raw materials that are commonly found</a:t>
            </a:r>
          </a:p>
          <a:p>
            <a:pPr eaLnBrk="1" hangingPunct="1"/>
            <a:r>
              <a:rPr lang="en-US" altLang="en-US" sz="2800" smtClean="0"/>
              <a:t>Building with concrete did not require highly-skilled masons like stone construction (blocks cut from quarries and recut to shape)</a:t>
            </a:r>
          </a:p>
          <a:p>
            <a:pPr eaLnBrk="1" hangingPunct="1"/>
            <a:r>
              <a:rPr lang="en-US" altLang="en-US" sz="2800" smtClean="0"/>
              <a:t>The materials required were relatively inexpensive, compared to the cost of the arduous process of quarrying marble and other metamorphic rocks</a:t>
            </a:r>
          </a:p>
        </p:txBody>
      </p:sp>
    </p:spTree>
    <p:extLst>
      <p:ext uri="{BB962C8B-B14F-4D97-AF65-F5344CB8AC3E}">
        <p14:creationId xmlns:p14="http://schemas.microsoft.com/office/powerpoint/2010/main" val="1037798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5"/>
          <p:cNvSpPr txBox="1">
            <a:spLocks noChangeArrowheads="1"/>
          </p:cNvSpPr>
          <p:nvPr/>
        </p:nvSpPr>
        <p:spPr bwMode="auto">
          <a:xfrm>
            <a:off x="381000" y="228600"/>
            <a:ext cx="83058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sz="2000"/>
              <a:t>Concrete allowed the Romans to cover spaces of a size unequaled until the advent of cast iron in the 19</a:t>
            </a:r>
            <a:r>
              <a:rPr lang="en-US" altLang="en-US" sz="2000" baseline="30000"/>
              <a:t>th</a:t>
            </a:r>
            <a:r>
              <a:rPr lang="en-US" altLang="en-US" sz="2000"/>
              <a:t> century.</a:t>
            </a:r>
          </a:p>
          <a:p>
            <a:pPr eaLnBrk="1" hangingPunct="1">
              <a:spcBef>
                <a:spcPct val="50000"/>
              </a:spcBef>
            </a:pPr>
            <a:r>
              <a:rPr lang="en-US" altLang="en-US" sz="2000"/>
              <a:t>Concrete was especially invaluable for vaulting: the stone semi-circular barrel vault and cross-vault which the Romans developed were heavy, cumbersome and difficult to build; concrete, poured into shape, suited the curves and awkward junctions which arise in vaulting.</a:t>
            </a:r>
          </a:p>
        </p:txBody>
      </p:sp>
      <p:pic>
        <p:nvPicPr>
          <p:cNvPr id="8195" name="Picture 9" descr="722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19400"/>
            <a:ext cx="54102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1" descr="baths-of-caracalla-20091113-52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362200"/>
            <a:ext cx="254793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12"/>
          <p:cNvSpPr txBox="1">
            <a:spLocks noChangeArrowheads="1"/>
          </p:cNvSpPr>
          <p:nvPr/>
        </p:nvSpPr>
        <p:spPr bwMode="auto">
          <a:xfrm>
            <a:off x="5791200" y="6248400"/>
            <a:ext cx="3352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a:t>Roman concrete vaults at the Baths of Caracalla, Rome </a:t>
            </a:r>
          </a:p>
        </p:txBody>
      </p:sp>
    </p:spTree>
    <p:extLst>
      <p:ext uri="{BB962C8B-B14F-4D97-AF65-F5344CB8AC3E}">
        <p14:creationId xmlns:p14="http://schemas.microsoft.com/office/powerpoint/2010/main" val="3034987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media-3.web.britannica.com/eb-media/47/72247-035-A4497A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8488"/>
            <a:ext cx="5183188" cy="328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4" descr="http://images.yourdictionary.com/images/main/A4vau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7888" y="84138"/>
            <a:ext cx="2506662" cy="662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5"/>
          <p:cNvSpPr txBox="1">
            <a:spLocks noChangeArrowheads="1"/>
          </p:cNvSpPr>
          <p:nvPr/>
        </p:nvSpPr>
        <p:spPr bwMode="auto">
          <a:xfrm>
            <a:off x="609600" y="4419600"/>
            <a:ext cx="41148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When two barrel-vaulted spaces intersect each other at the same level, the result is a </a:t>
            </a:r>
            <a:r>
              <a:rPr lang="en-US" altLang="en-US">
                <a:solidFill>
                  <a:srgbClr val="FF0000"/>
                </a:solidFill>
              </a:rPr>
              <a:t>groin vault</a:t>
            </a:r>
            <a:r>
              <a:rPr lang="en-US" altLang="en-US"/>
              <a:t> or cross vault.</a:t>
            </a:r>
          </a:p>
          <a:p>
            <a:pPr>
              <a:spcBef>
                <a:spcPct val="50000"/>
              </a:spcBef>
            </a:pPr>
            <a:r>
              <a:rPr lang="en-US" altLang="en-US"/>
              <a:t>If the vault is “pointed” and has a “rib” on the top, then the it is referred to as a </a:t>
            </a:r>
            <a:r>
              <a:rPr lang="en-US" altLang="en-US">
                <a:solidFill>
                  <a:srgbClr val="0033CC"/>
                </a:solidFill>
              </a:rPr>
              <a:t>rib vault</a:t>
            </a:r>
            <a:r>
              <a:rPr lang="en-US" altLang="en-US"/>
              <a:t>. </a:t>
            </a:r>
          </a:p>
        </p:txBody>
      </p:sp>
      <p:sp>
        <p:nvSpPr>
          <p:cNvPr id="9227" name="AutoShape 11"/>
          <p:cNvSpPr>
            <a:spLocks noChangeArrowheads="1"/>
          </p:cNvSpPr>
          <p:nvPr/>
        </p:nvSpPr>
        <p:spPr bwMode="auto">
          <a:xfrm>
            <a:off x="4114800" y="6019800"/>
            <a:ext cx="1981200" cy="304800"/>
          </a:xfrm>
          <a:prstGeom prst="rightArrow">
            <a:avLst>
              <a:gd name="adj1" fmla="val 50000"/>
              <a:gd name="adj2" fmla="val 162500"/>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1" name="Line 15"/>
          <p:cNvSpPr>
            <a:spLocks noChangeShapeType="1"/>
          </p:cNvSpPr>
          <p:nvPr/>
        </p:nvSpPr>
        <p:spPr bwMode="auto">
          <a:xfrm flipV="1">
            <a:off x="4495800" y="3505200"/>
            <a:ext cx="1447800" cy="1371600"/>
          </a:xfrm>
          <a:prstGeom prst="line">
            <a:avLst/>
          </a:prstGeom>
          <a:noFill/>
          <a:ln w="222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29619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pitt.edu/~medart/image/glossary/INF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334963"/>
            <a:ext cx="47466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4" descr="http://etc.usf.edu/clipart/58200/58290/58290_rib_vault_m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14325"/>
            <a:ext cx="4075113"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Box 1"/>
          <p:cNvSpPr txBox="1">
            <a:spLocks noChangeArrowheads="1"/>
          </p:cNvSpPr>
          <p:nvPr/>
        </p:nvSpPr>
        <p:spPr bwMode="auto">
          <a:xfrm>
            <a:off x="1219200" y="4267200"/>
            <a:ext cx="6400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r>
              <a:rPr lang="en-US" altLang="en-US" sz="2400"/>
              <a:t>rib vault</a:t>
            </a:r>
          </a:p>
        </p:txBody>
      </p:sp>
    </p:spTree>
    <p:extLst>
      <p:ext uri="{BB962C8B-B14F-4D97-AF65-F5344CB8AC3E}">
        <p14:creationId xmlns:p14="http://schemas.microsoft.com/office/powerpoint/2010/main" val="36845358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Rome-panthe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0"/>
            <a:ext cx="750570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6"/>
          <p:cNvSpPr>
            <a:spLocks noChangeArrowheads="1"/>
          </p:cNvSpPr>
          <p:nvPr/>
        </p:nvSpPr>
        <p:spPr bwMode="auto">
          <a:xfrm>
            <a:off x="152400" y="5624513"/>
            <a:ext cx="8915400" cy="105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spcBef>
                <a:spcPct val="50000"/>
              </a:spcBef>
            </a:pPr>
            <a:r>
              <a:rPr lang="en-US" altLang="en-US" sz="2400" b="0" i="1"/>
              <a:t>The Pantheon</a:t>
            </a:r>
            <a:r>
              <a:rPr lang="en-US" altLang="en-US" sz="2400" b="0"/>
              <a:t>  Rome   125-128 CE</a:t>
            </a:r>
            <a:br>
              <a:rPr lang="en-US" altLang="en-US" sz="2400" b="0"/>
            </a:br>
            <a:r>
              <a:rPr lang="en-US" altLang="en-US" sz="2400" b="0"/>
              <a:t>This enormous dome has been made possible by concrete!</a:t>
            </a:r>
          </a:p>
          <a:p>
            <a:pPr algn="ctr" eaLnBrk="1" hangingPunct="1">
              <a:spcBef>
                <a:spcPct val="50000"/>
              </a:spcBef>
            </a:pPr>
            <a:r>
              <a:rPr lang="en-US" altLang="en-US" sz="1000" b="0"/>
              <a:t>http://www.youtube.com/watch?v=B8IcwFwNLr8</a:t>
            </a:r>
          </a:p>
        </p:txBody>
      </p:sp>
    </p:spTree>
    <p:extLst>
      <p:ext uri="{BB962C8B-B14F-4D97-AF65-F5344CB8AC3E}">
        <p14:creationId xmlns:p14="http://schemas.microsoft.com/office/powerpoint/2010/main" val="1688594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0" y="0"/>
            <a:ext cx="9144000" cy="2819400"/>
          </a:xfrm>
        </p:spPr>
        <p:txBody>
          <a:bodyPr/>
          <a:lstStyle/>
          <a:p>
            <a:pPr eaLnBrk="1" hangingPunct="1"/>
            <a:r>
              <a:rPr lang="en-US" altLang="en-US" sz="2800" smtClean="0"/>
              <a:t>Concrete revolutionized construction methods in that it allowed the constructor to create rather than extract. Craftsmen were able to create forms by molding the concrete, rather than excavate the form by carving away the excess stone.</a:t>
            </a:r>
          </a:p>
          <a:p>
            <a:pPr eaLnBrk="1" hangingPunct="1"/>
            <a:endParaRPr lang="en-US" altLang="en-US" sz="2800" smtClean="0"/>
          </a:p>
        </p:txBody>
      </p:sp>
      <p:sp>
        <p:nvSpPr>
          <p:cNvPr id="12293" name="Text Box 5"/>
          <p:cNvSpPr txBox="1">
            <a:spLocks noChangeArrowheads="1"/>
          </p:cNvSpPr>
          <p:nvPr/>
        </p:nvSpPr>
        <p:spPr bwMode="auto">
          <a:xfrm>
            <a:off x="5105400" y="5486400"/>
            <a:ext cx="403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spcBef>
                <a:spcPct val="50000"/>
              </a:spcBef>
            </a:pPr>
            <a:r>
              <a:rPr lang="en-US" altLang="en-US" b="0"/>
              <a:t>Casting Concrete</a:t>
            </a:r>
          </a:p>
        </p:txBody>
      </p:sp>
      <p:pic>
        <p:nvPicPr>
          <p:cNvPr id="12298" name="Picture 10" descr="http://www.sophianum.nl/upload_fck/Colosseum(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62200"/>
            <a:ext cx="47625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12299" name="Picture 11" descr="http://www.fornobravo.com/forum/attachments/35/8318d1217948877-casting-seating-wall-concrete-piec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2362200"/>
            <a:ext cx="4305300" cy="300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513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9" name="Picture 5" descr="http://images.travelpod.com/tw_slides/ta00/e78/c7e/colosseum-close-up-daytime-r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4552950" cy="6076950"/>
          </a:xfrm>
          <a:prstGeom prst="rect">
            <a:avLst/>
          </a:prstGeom>
          <a:noFill/>
          <a:extLst>
            <a:ext uri="{909E8E84-426E-40DD-AFC4-6F175D3DCCD1}">
              <a14:hiddenFill xmlns:a14="http://schemas.microsoft.com/office/drawing/2010/main">
                <a:solidFill>
                  <a:srgbClr val="FFFFFF"/>
                </a:solidFill>
              </a14:hiddenFill>
            </a:ext>
          </a:extLst>
        </p:spPr>
      </p:pic>
      <p:sp>
        <p:nvSpPr>
          <p:cNvPr id="123911" name="Text Box 7"/>
          <p:cNvSpPr txBox="1">
            <a:spLocks noChangeArrowheads="1"/>
          </p:cNvSpPr>
          <p:nvPr/>
        </p:nvSpPr>
        <p:spPr bwMode="auto">
          <a:xfrm>
            <a:off x="5029200" y="152400"/>
            <a:ext cx="38100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0"/>
              <a:t>Structures made of concrete and brick could be </a:t>
            </a:r>
            <a:r>
              <a:rPr lang="en-US" altLang="en-US" sz="2000" u="sng"/>
              <a:t>faced</a:t>
            </a:r>
            <a:r>
              <a:rPr lang="en-US" altLang="en-US" sz="2000" b="0"/>
              <a:t> with veneers of marble rather than built entirely from solid marble or another type of stone, like granite.</a:t>
            </a:r>
          </a:p>
        </p:txBody>
      </p:sp>
    </p:spTree>
    <p:extLst>
      <p:ext uri="{BB962C8B-B14F-4D97-AF65-F5344CB8AC3E}">
        <p14:creationId xmlns:p14="http://schemas.microsoft.com/office/powerpoint/2010/main" val="425494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0" y="0"/>
            <a:ext cx="9144000" cy="1066800"/>
          </a:xfrm>
        </p:spPr>
        <p:txBody>
          <a:bodyPr/>
          <a:lstStyle/>
          <a:p>
            <a:pPr eaLnBrk="1" hangingPunct="1">
              <a:buFontTx/>
              <a:buNone/>
            </a:pPr>
            <a:r>
              <a:rPr lang="en-US" altLang="en-US" smtClean="0"/>
              <a:t>Roman Architecture could be spread across its vast empire because of concrete’s portability</a:t>
            </a:r>
          </a:p>
          <a:p>
            <a:pPr eaLnBrk="1" hangingPunct="1">
              <a:buFontTx/>
              <a:buNone/>
            </a:pPr>
            <a:endParaRPr lang="en-US" altLang="en-US" smtClean="0"/>
          </a:p>
        </p:txBody>
      </p:sp>
      <p:sp>
        <p:nvSpPr>
          <p:cNvPr id="13315" name="Text Box 5"/>
          <p:cNvSpPr txBox="1">
            <a:spLocks noChangeArrowheads="1"/>
          </p:cNvSpPr>
          <p:nvPr/>
        </p:nvSpPr>
        <p:spPr bwMode="auto">
          <a:xfrm>
            <a:off x="228600" y="4953000"/>
            <a:ext cx="480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a:t>Roman Architecture in Tunisia, Northern Africa.</a:t>
            </a:r>
          </a:p>
        </p:txBody>
      </p:sp>
      <p:pic>
        <p:nvPicPr>
          <p:cNvPr id="13316" name="Picture 7" descr="136135-the-ruins-of-the-roman-colosseum-in-el-jem--el-jem-tuni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49911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9" descr="dougga-excavations-tun1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066800"/>
            <a:ext cx="32670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438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791200" y="228600"/>
            <a:ext cx="3048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sz="2000" b="0">
                <a:solidFill>
                  <a:schemeClr val="tx2"/>
                </a:solidFill>
              </a:rPr>
              <a:t>An example of a building made with concrete and “cut” stone construction.</a:t>
            </a:r>
          </a:p>
        </p:txBody>
      </p:sp>
      <p:pic>
        <p:nvPicPr>
          <p:cNvPr id="14344" name="Picture 8" descr="http://www.historywiz.com/images/rome/pantheon_aerial_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53213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986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122238"/>
            <a:ext cx="8229600" cy="639762"/>
          </a:xfrm>
        </p:spPr>
        <p:txBody>
          <a:bodyPr/>
          <a:lstStyle/>
          <a:p>
            <a:pPr eaLnBrk="1" hangingPunct="1"/>
            <a:r>
              <a:rPr lang="en-US" altLang="en-US" sz="3200" smtClean="0"/>
              <a:t>Concrete in Everyday Life</a:t>
            </a:r>
          </a:p>
        </p:txBody>
      </p:sp>
      <p:sp>
        <p:nvSpPr>
          <p:cNvPr id="15363" name="Rectangle 3"/>
          <p:cNvSpPr>
            <a:spLocks noGrp="1" noChangeArrowheads="1"/>
          </p:cNvSpPr>
          <p:nvPr>
            <p:ph type="body" idx="1"/>
          </p:nvPr>
        </p:nvSpPr>
        <p:spPr>
          <a:xfrm>
            <a:off x="228600" y="762000"/>
            <a:ext cx="4572000" cy="2057400"/>
          </a:xfrm>
        </p:spPr>
        <p:txBody>
          <a:bodyPr/>
          <a:lstStyle/>
          <a:p>
            <a:pPr eaLnBrk="1" hangingPunct="1"/>
            <a:r>
              <a:rPr lang="en-US" altLang="en-US" sz="1800" smtClean="0"/>
              <a:t>Concrete was used to create aqueducts and roads(5,300 miles of roads) that spanned across the Roman Empire.</a:t>
            </a:r>
          </a:p>
          <a:p>
            <a:pPr eaLnBrk="1" hangingPunct="1"/>
            <a:r>
              <a:rPr lang="en-US" altLang="en-US" sz="1800" smtClean="0"/>
              <a:t>Roman techniques are still implemented today when constructing roads and aqueducts.</a:t>
            </a:r>
          </a:p>
        </p:txBody>
      </p:sp>
      <p:pic>
        <p:nvPicPr>
          <p:cNvPr id="15364" name="Picture 6" descr="roman%20r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67000"/>
            <a:ext cx="5029200"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descr="250px-Nanzenji_aqueduct_chann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762000"/>
            <a:ext cx="394176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7071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457200" y="274638"/>
            <a:ext cx="8229600" cy="868362"/>
          </a:xfrm>
        </p:spPr>
        <p:txBody>
          <a:bodyPr/>
          <a:lstStyle/>
          <a:p>
            <a:pPr eaLnBrk="1" hangingPunct="1"/>
            <a:r>
              <a:rPr lang="en-US" altLang="en-US" sz="3600" smtClean="0"/>
              <a:t>Roads and Aqueducts</a:t>
            </a:r>
          </a:p>
        </p:txBody>
      </p:sp>
      <p:sp>
        <p:nvSpPr>
          <p:cNvPr id="16387" name="Rectangle 4"/>
          <p:cNvSpPr>
            <a:spLocks noGrp="1" noChangeArrowheads="1"/>
          </p:cNvSpPr>
          <p:nvPr>
            <p:ph type="body" idx="4294967295"/>
          </p:nvPr>
        </p:nvSpPr>
        <p:spPr>
          <a:xfrm>
            <a:off x="457200" y="1219200"/>
            <a:ext cx="8229600" cy="4906963"/>
          </a:xfrm>
        </p:spPr>
        <p:txBody>
          <a:bodyPr/>
          <a:lstStyle/>
          <a:p>
            <a:pPr eaLnBrk="1" hangingPunct="1">
              <a:lnSpc>
                <a:spcPct val="80000"/>
              </a:lnSpc>
            </a:pPr>
            <a:r>
              <a:rPr lang="en-US" altLang="en-US" sz="2400" smtClean="0"/>
              <a:t>Since the Romans had such a massive empire, a vast and sophisticated network of roads, bridges, and aqueducts were built.</a:t>
            </a:r>
          </a:p>
          <a:p>
            <a:pPr eaLnBrk="1" hangingPunct="1">
              <a:lnSpc>
                <a:spcPct val="80000"/>
              </a:lnSpc>
            </a:pPr>
            <a:r>
              <a:rPr lang="en-US" altLang="en-US" sz="2400" smtClean="0"/>
              <a:t>Roads helped to efficiently move the armies, promote commerce, and increase the speed of transport and communications.</a:t>
            </a:r>
          </a:p>
          <a:p>
            <a:pPr eaLnBrk="1" hangingPunct="1">
              <a:lnSpc>
                <a:spcPct val="80000"/>
              </a:lnSpc>
            </a:pPr>
            <a:r>
              <a:rPr lang="en-US" altLang="en-US" sz="2400" smtClean="0"/>
              <a:t>Aqueducts helped to deliver and channel water from a distant, safe and plentiful water source to urban centers.</a:t>
            </a:r>
          </a:p>
          <a:p>
            <a:pPr eaLnBrk="1" hangingPunct="1">
              <a:lnSpc>
                <a:spcPct val="80000"/>
              </a:lnSpc>
            </a:pPr>
            <a:r>
              <a:rPr lang="en-US" altLang="en-US" sz="2400" smtClean="0"/>
              <a:t>Roman roads and aqueducts were highly durable and practical because of the use of concrete construction.    </a:t>
            </a:r>
          </a:p>
          <a:p>
            <a:pPr lvl="2" eaLnBrk="1" hangingPunct="1">
              <a:lnSpc>
                <a:spcPct val="80000"/>
              </a:lnSpc>
              <a:buFontTx/>
              <a:buNone/>
            </a:pPr>
            <a:endParaRPr lang="en-US" altLang="en-US" sz="2000" i="1" smtClean="0">
              <a:latin typeface="Times New Roman" pitchFamily="18" charset="0"/>
            </a:endParaRPr>
          </a:p>
          <a:p>
            <a:pPr lvl="2" eaLnBrk="1" hangingPunct="1">
              <a:lnSpc>
                <a:spcPct val="80000"/>
              </a:lnSpc>
              <a:buFontTx/>
              <a:buNone/>
            </a:pPr>
            <a:endParaRPr lang="en-US" altLang="en-US" sz="2000" i="1" smtClean="0">
              <a:latin typeface="Times New Roman" pitchFamily="18" charset="0"/>
            </a:endParaRPr>
          </a:p>
          <a:p>
            <a:pPr lvl="2" eaLnBrk="1" hangingPunct="1">
              <a:lnSpc>
                <a:spcPct val="80000"/>
              </a:lnSpc>
              <a:buFontTx/>
              <a:buNone/>
            </a:pPr>
            <a:r>
              <a:rPr lang="en-US" altLang="en-US" sz="2000" i="1" smtClean="0">
                <a:latin typeface="Times New Roman" pitchFamily="18" charset="0"/>
              </a:rPr>
              <a:t>Connect to the Inca Empire which also had thousands of miles of roads. Messages could be carried between Cuzco and the edges of the empire in about a week.</a:t>
            </a:r>
            <a:r>
              <a:rPr lang="en-US" altLang="en-US" sz="1800" smtClean="0"/>
              <a:t>                                                                                                                                                                                                                                                                                                                                                                                                                                                                              </a:t>
            </a:r>
          </a:p>
        </p:txBody>
      </p:sp>
    </p:spTree>
    <p:extLst>
      <p:ext uri="{BB962C8B-B14F-4D97-AF65-F5344CB8AC3E}">
        <p14:creationId xmlns:p14="http://schemas.microsoft.com/office/powerpoint/2010/main" val="995430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section2-tvl-backto--media-4-quizX5Fid-z20080924142546322X2Dw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65722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6" descr="roman-road-b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049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BALKANS_ROMAN_ROADS_cropp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5" y="-600075"/>
            <a:ext cx="10506075"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6"/>
          <p:cNvSpPr txBox="1">
            <a:spLocks noChangeArrowheads="1"/>
          </p:cNvSpPr>
          <p:nvPr/>
        </p:nvSpPr>
        <p:spPr bwMode="auto">
          <a:xfrm>
            <a:off x="1828800" y="6491288"/>
            <a:ext cx="6553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a:t>Roman roads that are still extant in the Balkans.</a:t>
            </a:r>
          </a:p>
        </p:txBody>
      </p:sp>
    </p:spTree>
    <p:extLst>
      <p:ext uri="{BB962C8B-B14F-4D97-AF65-F5344CB8AC3E}">
        <p14:creationId xmlns:p14="http://schemas.microsoft.com/office/powerpoint/2010/main" val="130537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Aqueduct_PontDuGard_Nimes%5B1%5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6050"/>
            <a:ext cx="9372600" cy="595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7"/>
          <p:cNvSpPr txBox="1">
            <a:spLocks noChangeArrowheads="1"/>
          </p:cNvSpPr>
          <p:nvPr/>
        </p:nvSpPr>
        <p:spPr bwMode="auto">
          <a:xfrm>
            <a:off x="0" y="3810000"/>
            <a:ext cx="2911475" cy="1006475"/>
          </a:xfrm>
          <a:prstGeom prst="rect">
            <a:avLst/>
          </a:prstGeom>
          <a:solidFill>
            <a:schemeClr val="bg1">
              <a:alpha val="9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r>
              <a:rPr lang="en-US" altLang="en-US" sz="2000" b="0"/>
              <a:t>Pont du Gard</a:t>
            </a:r>
          </a:p>
          <a:p>
            <a:pPr algn="ctr" eaLnBrk="1" hangingPunct="1"/>
            <a:r>
              <a:rPr lang="en-US" altLang="en-US" sz="2000" b="0"/>
              <a:t>Late 1</a:t>
            </a:r>
            <a:r>
              <a:rPr lang="en-US" altLang="en-US" sz="2000" b="0" baseline="30000"/>
              <a:t>st</a:t>
            </a:r>
            <a:r>
              <a:rPr lang="en-US" altLang="en-US" sz="2000" b="0"/>
              <a:t> Century</a:t>
            </a:r>
          </a:p>
          <a:p>
            <a:pPr algn="ctr" eaLnBrk="1" hangingPunct="1"/>
            <a:r>
              <a:rPr lang="en-US" altLang="en-US" sz="2000" b="0"/>
              <a:t>Nimes, France</a:t>
            </a:r>
          </a:p>
        </p:txBody>
      </p:sp>
      <p:sp>
        <p:nvSpPr>
          <p:cNvPr id="19460" name="Text Box 4"/>
          <p:cNvSpPr txBox="1">
            <a:spLocks noChangeArrowheads="1"/>
          </p:cNvSpPr>
          <p:nvPr/>
        </p:nvSpPr>
        <p:spPr bwMode="auto">
          <a:xfrm>
            <a:off x="0" y="4843463"/>
            <a:ext cx="9144000" cy="1511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30000"/>
              </a:spcBef>
            </a:pPr>
            <a:r>
              <a:rPr lang="en-US" altLang="en-US" b="0"/>
              <a:t>Since Roman concrete construction allowed for roads and bridges to be extremely durable, many of them continue to last to today. With only a few repairs, Roman aqueducts built about two thousand years ago can function again. </a:t>
            </a:r>
          </a:p>
          <a:p>
            <a:pPr eaLnBrk="1" hangingPunct="1">
              <a:spcBef>
                <a:spcPct val="30000"/>
              </a:spcBef>
            </a:pPr>
            <a:endParaRPr lang="en-US" altLang="en-US" b="0"/>
          </a:p>
          <a:p>
            <a:pPr eaLnBrk="1" hangingPunct="1">
              <a:spcBef>
                <a:spcPct val="30000"/>
              </a:spcBef>
            </a:pPr>
            <a:r>
              <a:rPr lang="en-US" altLang="en-US" sz="1200" b="0"/>
              <a:t>http://www.youtube.com/watch?v=fBiOoolZvmk</a:t>
            </a:r>
          </a:p>
        </p:txBody>
      </p:sp>
    </p:spTree>
    <p:extLst>
      <p:ext uri="{BB962C8B-B14F-4D97-AF65-F5344CB8AC3E}">
        <p14:creationId xmlns:p14="http://schemas.microsoft.com/office/powerpoint/2010/main" val="20199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Aqueduct_PontDuGard_Nimes%5B1%5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6050"/>
            <a:ext cx="9372600" cy="595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4"/>
          <p:cNvSpPr txBox="1">
            <a:spLocks noChangeArrowheads="1"/>
          </p:cNvSpPr>
          <p:nvPr/>
        </p:nvSpPr>
        <p:spPr bwMode="auto">
          <a:xfrm>
            <a:off x="228600" y="4591050"/>
            <a:ext cx="8686800" cy="1200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30000"/>
              </a:spcBef>
            </a:pPr>
            <a:r>
              <a:rPr lang="en-US" altLang="en-US" b="0"/>
              <a:t>The aqueduct at Pont du Gard is a powerful reminder of Rome’s rapid spread and enduring impact. Entirely functional, the aqueduct conveys the balance, proportion, and rhythmic harmony of a great work of art and fits naturally into the landscape, a reflection of the Romans’ attitude toward the land. </a:t>
            </a:r>
            <a:endParaRPr lang="en-US" altLang="en-US"/>
          </a:p>
        </p:txBody>
      </p:sp>
    </p:spTree>
    <p:extLst>
      <p:ext uri="{BB962C8B-B14F-4D97-AF65-F5344CB8AC3E}">
        <p14:creationId xmlns:p14="http://schemas.microsoft.com/office/powerpoint/2010/main" val="1124038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idx="4294967295"/>
          </p:nvPr>
        </p:nvSpPr>
        <p:spPr>
          <a:xfrm>
            <a:off x="457200" y="0"/>
            <a:ext cx="8229600" cy="1143000"/>
          </a:xfrm>
        </p:spPr>
        <p:txBody>
          <a:bodyPr/>
          <a:lstStyle/>
          <a:p>
            <a:pPr eaLnBrk="1" hangingPunct="1"/>
            <a:r>
              <a:rPr lang="en-US" altLang="en-US" sz="3200" smtClean="0"/>
              <a:t>Diagram of a Roman Aqueduct</a:t>
            </a:r>
          </a:p>
        </p:txBody>
      </p:sp>
      <p:pic>
        <p:nvPicPr>
          <p:cNvPr id="21507" name="Picture 5" descr="image-wshi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990600"/>
            <a:ext cx="8601075"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97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6248400"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2"/>
          <p:cNvSpPr>
            <a:spLocks noGrp="1"/>
          </p:cNvSpPr>
          <p:nvPr>
            <p:ph type="title" idx="4294967295"/>
          </p:nvPr>
        </p:nvSpPr>
        <p:spPr>
          <a:xfrm>
            <a:off x="457200" y="0"/>
            <a:ext cx="8229600" cy="1143000"/>
          </a:xfrm>
        </p:spPr>
        <p:txBody>
          <a:bodyPr/>
          <a:lstStyle/>
          <a:p>
            <a:pPr eaLnBrk="1" hangingPunct="1"/>
            <a:r>
              <a:rPr lang="en-US" altLang="en-US" sz="3200" smtClean="0"/>
              <a:t>Diagram of a Roman Aqueduct</a:t>
            </a:r>
          </a:p>
        </p:txBody>
      </p:sp>
      <p:pic>
        <p:nvPicPr>
          <p:cNvPr id="22532" name="Picture 5" descr="romanaqueductconst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038600"/>
            <a:ext cx="38100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9209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85800"/>
            <a:ext cx="7685088"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Box 7"/>
          <p:cNvSpPr txBox="1">
            <a:spLocks noChangeArrowheads="1"/>
          </p:cNvSpPr>
          <p:nvPr/>
        </p:nvSpPr>
        <p:spPr bwMode="auto">
          <a:xfrm>
            <a:off x="0" y="4191000"/>
            <a:ext cx="8915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b="0"/>
              <a:t>By increasing and decreasing the number of valves open at a distribution tank, </a:t>
            </a:r>
          </a:p>
          <a:p>
            <a:pPr eaLnBrk="1" hangingPunct="1"/>
            <a:r>
              <a:rPr lang="en-US" altLang="en-US" b="0"/>
              <a:t>the Romans were able to control the force of the water. For example, more pressure was needed to raise the water up a hillside.</a:t>
            </a:r>
          </a:p>
        </p:txBody>
      </p:sp>
    </p:spTree>
    <p:extLst>
      <p:ext uri="{BB962C8B-B14F-4D97-AF65-F5344CB8AC3E}">
        <p14:creationId xmlns:p14="http://schemas.microsoft.com/office/powerpoint/2010/main" val="31282368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6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4"/>
          <p:cNvSpPr txBox="1">
            <a:spLocks noChangeArrowheads="1"/>
          </p:cNvSpPr>
          <p:nvPr/>
        </p:nvSpPr>
        <p:spPr bwMode="auto">
          <a:xfrm>
            <a:off x="5181600" y="228600"/>
            <a:ext cx="37338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30000"/>
              </a:spcBef>
            </a:pPr>
            <a:r>
              <a:rPr lang="en-US" altLang="en-US" b="0"/>
              <a:t>This is the inside of the aqueduct atop the Pont du Gard.</a:t>
            </a:r>
          </a:p>
          <a:p>
            <a:pPr eaLnBrk="1" hangingPunct="1">
              <a:spcBef>
                <a:spcPct val="50000"/>
              </a:spcBef>
            </a:pPr>
            <a:endParaRPr lang="en-US" altLang="en-US"/>
          </a:p>
        </p:txBody>
      </p:sp>
    </p:spTree>
    <p:extLst>
      <p:ext uri="{BB962C8B-B14F-4D97-AF65-F5344CB8AC3E}">
        <p14:creationId xmlns:p14="http://schemas.microsoft.com/office/powerpoint/2010/main" val="3257337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314325"/>
            <a:ext cx="8228013" cy="676275"/>
          </a:xfrm>
          <a:extLst>
            <a:ext uri="{91240B29-F687-4F45-9708-019B960494DF}">
              <a14:hiddenLine xmlns:a14="http://schemas.microsoft.com/office/drawing/2010/main" w="9525">
                <a:solidFill>
                  <a:srgbClr val="000000"/>
                </a:solidFill>
                <a:round/>
                <a:headEnd/>
                <a:tailEnd/>
              </a14:hiddenLine>
            </a:ext>
          </a:extLst>
        </p:spPr>
        <p:txBody>
          <a:bodyPr lIns="0" tIns="35203" rIns="0" bIns="0"/>
          <a:lstStyle/>
          <a:p>
            <a:pPr defTabSz="414338" eaLnBrk="1" hangingPunct="1">
              <a:lnSpc>
                <a:spcPct val="93000"/>
              </a:lnSpc>
              <a:buClr>
                <a:srgbClr val="000000"/>
              </a:buClr>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pPr>
            <a:r>
              <a:rPr lang="en-US" altLang="en-US" sz="2800" smtClean="0">
                <a:solidFill>
                  <a:srgbClr val="000000"/>
                </a:solidFill>
                <a:cs typeface="Lucida Sans Unicode" pitchFamily="34" charset="0"/>
              </a:rPr>
              <a:t>Arches</a:t>
            </a:r>
          </a:p>
        </p:txBody>
      </p:sp>
      <p:sp>
        <p:nvSpPr>
          <p:cNvPr id="25603" name="Text Box 5"/>
          <p:cNvSpPr txBox="1">
            <a:spLocks noChangeArrowheads="1"/>
          </p:cNvSpPr>
          <p:nvPr/>
        </p:nvSpPr>
        <p:spPr bwMode="auto">
          <a:xfrm>
            <a:off x="1143000" y="1085850"/>
            <a:ext cx="73152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buFontTx/>
              <a:buChar char="•"/>
            </a:pPr>
            <a:r>
              <a:rPr lang="en-US" altLang="en-US" sz="2400" b="0"/>
              <a:t>Arches were first used extensively by the ancient Greeks; although the Romans did not invent “arches”, the Romans were the first to make widespread use of them.</a:t>
            </a:r>
          </a:p>
          <a:p>
            <a:pPr eaLnBrk="1" hangingPunct="1">
              <a:buFontTx/>
              <a:buChar char="•"/>
            </a:pPr>
            <a:r>
              <a:rPr lang="en-US" altLang="en-US" sz="2400" b="0"/>
              <a:t>They are structures which span a space while supporting weight.</a:t>
            </a:r>
          </a:p>
          <a:p>
            <a:pPr eaLnBrk="1" hangingPunct="1">
              <a:buFontTx/>
              <a:buChar char="•"/>
            </a:pPr>
            <a:r>
              <a:rPr lang="en-US" altLang="en-US" sz="2400" b="0"/>
              <a:t>The development of concrete by the ancient Greeks allowed them to exploit arches to their full potential.</a:t>
            </a:r>
          </a:p>
        </p:txBody>
      </p:sp>
    </p:spTree>
    <p:extLst>
      <p:ext uri="{BB962C8B-B14F-4D97-AF65-F5344CB8AC3E}">
        <p14:creationId xmlns:p14="http://schemas.microsoft.com/office/powerpoint/2010/main" val="2872994569"/>
      </p:ext>
    </p:extLst>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segoviaaquedu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5"/>
          <p:cNvSpPr txBox="1">
            <a:spLocks noChangeArrowheads="1"/>
          </p:cNvSpPr>
          <p:nvPr/>
        </p:nvSpPr>
        <p:spPr bwMode="auto">
          <a:xfrm>
            <a:off x="4800600" y="6400800"/>
            <a:ext cx="43434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r" eaLnBrk="1" hangingPunct="1">
              <a:spcBef>
                <a:spcPct val="50000"/>
              </a:spcBef>
            </a:pPr>
            <a:r>
              <a:rPr lang="en-US" altLang="en-US" sz="2400"/>
              <a:t>Roman Aqueduct at Segovia</a:t>
            </a:r>
          </a:p>
        </p:txBody>
      </p:sp>
    </p:spTree>
    <p:extLst>
      <p:ext uri="{BB962C8B-B14F-4D97-AF65-F5344CB8AC3E}">
        <p14:creationId xmlns:p14="http://schemas.microsoft.com/office/powerpoint/2010/main" val="4107342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en-US" altLang="en-US" smtClean="0"/>
          </a:p>
        </p:txBody>
      </p:sp>
      <p:sp>
        <p:nvSpPr>
          <p:cNvPr id="27651" name="Rectangle 3"/>
          <p:cNvSpPr>
            <a:spLocks noGrp="1" noChangeArrowheads="1"/>
          </p:cNvSpPr>
          <p:nvPr>
            <p:ph type="body" sz="half" idx="1"/>
          </p:nvPr>
        </p:nvSpPr>
        <p:spPr>
          <a:xfrm>
            <a:off x="609600" y="5638800"/>
            <a:ext cx="8153400" cy="609600"/>
          </a:xfrm>
        </p:spPr>
        <p:txBody>
          <a:bodyPr/>
          <a:lstStyle/>
          <a:p>
            <a:pPr algn="ctr" eaLnBrk="1" hangingPunct="1">
              <a:buFontTx/>
              <a:buNone/>
            </a:pPr>
            <a:r>
              <a:rPr lang="en-US" altLang="en-US" sz="2800" i="1" smtClean="0"/>
              <a:t>The Colosseum</a:t>
            </a:r>
          </a:p>
        </p:txBody>
      </p:sp>
      <p:pic>
        <p:nvPicPr>
          <p:cNvPr id="27652" name="Picture 5" descr="Colosseum_in_Rome,_Italy_-_April_2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3726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819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Colosseum,%20Rome,%20Ita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4378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228600" y="228600"/>
            <a:ext cx="4038600" cy="4525963"/>
          </a:xfrm>
        </p:spPr>
        <p:txBody>
          <a:bodyPr/>
          <a:lstStyle/>
          <a:p>
            <a:pPr eaLnBrk="1" hangingPunct="1">
              <a:buFontTx/>
              <a:buNone/>
            </a:pPr>
            <a:r>
              <a:rPr lang="en-US" altLang="en-US" sz="2800" smtClean="0"/>
              <a:t>side view of the inside of the colosseum</a:t>
            </a:r>
          </a:p>
        </p:txBody>
      </p:sp>
      <p:pic>
        <p:nvPicPr>
          <p:cNvPr id="29699" name="Picture 5" descr="L-Kollo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0"/>
            <a:ext cx="4532313"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6779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image-aHR0cDovL2JsdWJlZGJ1aWEwMTo4My9pL0IwL0FFQkZBOEVBRkY3MTE4OTRDMzk0Rjk4QTBBQzFELmpwZ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0"/>
            <a:ext cx="6477000"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7"/>
          <p:cNvSpPr txBox="1">
            <a:spLocks noChangeArrowheads="1"/>
          </p:cNvSpPr>
          <p:nvPr/>
        </p:nvSpPr>
        <p:spPr bwMode="auto">
          <a:xfrm>
            <a:off x="1447800" y="4572000"/>
            <a:ext cx="6934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ct val="50000"/>
              </a:spcBef>
            </a:pPr>
            <a:r>
              <a:rPr lang="en-US" altLang="en-US"/>
              <a:t>The Roman coliseum at El Djem, Tunisia in northern Africa.</a:t>
            </a:r>
          </a:p>
        </p:txBody>
      </p:sp>
    </p:spTree>
    <p:extLst>
      <p:ext uri="{BB962C8B-B14F-4D97-AF65-F5344CB8AC3E}">
        <p14:creationId xmlns:p14="http://schemas.microsoft.com/office/powerpoint/2010/main" val="39074427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1251</Words>
  <Application>Microsoft Office PowerPoint</Application>
  <PresentationFormat>On-screen Show (4:3)</PresentationFormat>
  <Paragraphs>129</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Big Bad Concrete</vt:lpstr>
      <vt:lpstr>Big Ideas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Concrete in Everyday Life</vt:lpstr>
      <vt:lpstr>Roads and Aqueducts</vt:lpstr>
      <vt:lpstr>PowerPoint Presentation</vt:lpstr>
      <vt:lpstr>PowerPoint Presentation</vt:lpstr>
      <vt:lpstr>PowerPoint Presentation</vt:lpstr>
      <vt:lpstr>PowerPoint Presentation</vt:lpstr>
      <vt:lpstr>Diagram of a Roman Aqueduct</vt:lpstr>
      <vt:lpstr>Diagram of a Roman Aqueduct</vt:lpstr>
      <vt:lpstr>PowerPoint Presentation</vt:lpstr>
      <vt:lpstr>PowerPoint Presentation</vt:lpstr>
      <vt:lpstr>Arches</vt:lpstr>
      <vt:lpstr>PowerPoint Presentation</vt:lpstr>
      <vt:lpstr>PowerPoint Presentation</vt:lpstr>
      <vt:lpstr>PowerPoint Presentation</vt:lpstr>
      <vt:lpstr>PowerPoint Presentation</vt:lpstr>
      <vt:lpstr>PowerPoint Presentation</vt:lpstr>
    </vt:vector>
  </TitlesOfParts>
  <Company>EUHSD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rbronwyn</dc:creator>
  <cp:lastModifiedBy>rbronwyn</cp:lastModifiedBy>
  <cp:revision>1</cp:revision>
  <dcterms:created xsi:type="dcterms:W3CDTF">2013-09-03T19:11:07Z</dcterms:created>
  <dcterms:modified xsi:type="dcterms:W3CDTF">2013-09-03T19:11:50Z</dcterms:modified>
</cp:coreProperties>
</file>