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3" r:id="rId3"/>
    <p:sldId id="272" r:id="rId4"/>
    <p:sldId id="268" r:id="rId5"/>
    <p:sldId id="269" r:id="rId6"/>
    <p:sldId id="258" r:id="rId7"/>
    <p:sldId id="259" r:id="rId8"/>
    <p:sldId id="260" r:id="rId9"/>
    <p:sldId id="261" r:id="rId10"/>
    <p:sldId id="270" r:id="rId11"/>
    <p:sldId id="263" r:id="rId12"/>
    <p:sldId id="264" r:id="rId13"/>
    <p:sldId id="265" r:id="rId14"/>
    <p:sldId id="266" r:id="rId15"/>
    <p:sldId id="271" r:id="rId16"/>
    <p:sldId id="267" r:id="rId17"/>
    <p:sldId id="276" r:id="rId18"/>
    <p:sldId id="274" r:id="rId19"/>
    <p:sldId id="275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8419" autoAdjust="0"/>
  </p:normalViewPr>
  <p:slideViewPr>
    <p:cSldViewPr>
      <p:cViewPr>
        <p:scale>
          <a:sx n="76" d="100"/>
          <a:sy n="76" d="100"/>
        </p:scale>
        <p:origin x="-294" y="-18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57433-B105-4B49-A90C-90837F8287E2}" type="datetimeFigureOut">
              <a:rPr lang="en-US" smtClean="0"/>
              <a:pPr/>
              <a:t>10/5/2012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45161C-83E9-447D-85CD-60054EE18C0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52774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57433-B105-4B49-A90C-90837F8287E2}" type="datetimeFigureOut">
              <a:rPr lang="en-US" smtClean="0"/>
              <a:pPr/>
              <a:t>10/5/2012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45161C-83E9-447D-85CD-60054EE18C0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95783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57433-B105-4B49-A90C-90837F8287E2}" type="datetimeFigureOut">
              <a:rPr lang="en-US" smtClean="0"/>
              <a:pPr/>
              <a:t>10/5/2012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45161C-83E9-447D-85CD-60054EE18C0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26803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57433-B105-4B49-A90C-90837F8287E2}" type="datetimeFigureOut">
              <a:rPr lang="en-US" smtClean="0"/>
              <a:pPr/>
              <a:t>10/5/2012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45161C-83E9-447D-85CD-60054EE18C0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89348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57433-B105-4B49-A90C-90837F8287E2}" type="datetimeFigureOut">
              <a:rPr lang="en-US" smtClean="0"/>
              <a:pPr/>
              <a:t>10/5/2012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45161C-83E9-447D-85CD-60054EE18C0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88017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57433-B105-4B49-A90C-90837F8287E2}" type="datetimeFigureOut">
              <a:rPr lang="en-US" smtClean="0"/>
              <a:pPr/>
              <a:t>10/5/2012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45161C-83E9-447D-85CD-60054EE18C0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22924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57433-B105-4B49-A90C-90837F8287E2}" type="datetimeFigureOut">
              <a:rPr lang="en-US" smtClean="0"/>
              <a:pPr/>
              <a:t>10/5/2012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45161C-83E9-447D-85CD-60054EE18C0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6137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57433-B105-4B49-A90C-90837F8287E2}" type="datetimeFigureOut">
              <a:rPr lang="en-US" smtClean="0"/>
              <a:pPr/>
              <a:t>10/5/2012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45161C-83E9-447D-85CD-60054EE18C0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39079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57433-B105-4B49-A90C-90837F8287E2}" type="datetimeFigureOut">
              <a:rPr lang="en-US" smtClean="0"/>
              <a:pPr/>
              <a:t>10/5/2012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45161C-83E9-447D-85CD-60054EE18C0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9658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57433-B105-4B49-A90C-90837F8287E2}" type="datetimeFigureOut">
              <a:rPr lang="en-US" smtClean="0"/>
              <a:pPr/>
              <a:t>10/5/2012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45161C-83E9-447D-85CD-60054EE18C0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58951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57433-B105-4B49-A90C-90837F8287E2}" type="datetimeFigureOut">
              <a:rPr lang="en-US" smtClean="0"/>
              <a:pPr/>
              <a:t>10/5/2012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45161C-83E9-447D-85CD-60054EE18C0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44505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357433-B105-4B49-A90C-90837F8287E2}" type="datetimeFigureOut">
              <a:rPr lang="en-US" smtClean="0"/>
              <a:pPr/>
              <a:t>10/5/2012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45161C-83E9-447D-85CD-60054EE18C0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61934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The Spread of Islam</a:t>
            </a:r>
            <a:endParaRPr lang="en-US" sz="2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From Egypt to France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1375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/>
          <a:p>
            <a:r>
              <a:rPr lang="en-US" u="sng" dirty="0" smtClean="0"/>
              <a:t>Warm-up #7</a:t>
            </a:r>
            <a:endParaRPr lang="en-US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906963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Read Umayyads Seize Power on page </a:t>
            </a:r>
            <a:r>
              <a:rPr lang="en-US" dirty="0" smtClean="0"/>
              <a:t>102</a:t>
            </a:r>
            <a:r>
              <a:rPr lang="en-US" dirty="0" smtClean="0"/>
              <a:t> </a:t>
            </a:r>
            <a:r>
              <a:rPr lang="en-US" dirty="0" smtClean="0"/>
              <a:t>of the </a:t>
            </a:r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</a:rPr>
              <a:t>Orange </a:t>
            </a:r>
            <a:r>
              <a:rPr lang="en-US" dirty="0" smtClean="0"/>
              <a:t>McDougal Textbook</a:t>
            </a:r>
            <a:r>
              <a:rPr lang="en-US" dirty="0" smtClean="0"/>
              <a:t>.</a:t>
            </a:r>
          </a:p>
          <a:p>
            <a:pPr>
              <a:buNone/>
            </a:pPr>
            <a:endParaRPr lang="en-US" dirty="0" smtClean="0"/>
          </a:p>
          <a:p>
            <a:pPr marL="514350" indent="-514350">
              <a:buAutoNum type="arabicParenR"/>
            </a:pPr>
            <a:r>
              <a:rPr lang="en-US" dirty="0" smtClean="0"/>
              <a:t>Who were the Umayyads?</a:t>
            </a:r>
          </a:p>
          <a:p>
            <a:pPr marL="514350" indent="-51435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2) How </a:t>
            </a:r>
            <a:r>
              <a:rPr lang="en-US" dirty="0" smtClean="0"/>
              <a:t>did the Umayyad </a:t>
            </a:r>
            <a:r>
              <a:rPr lang="en-US" dirty="0" smtClean="0"/>
              <a:t>rule </a:t>
            </a:r>
            <a:r>
              <a:rPr lang="en-US" dirty="0" smtClean="0"/>
              <a:t>different from the caliphs that came before</a:t>
            </a:r>
            <a:r>
              <a:rPr lang="en-US" dirty="0" smtClean="0"/>
              <a:t>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If you finish early read pages 114-116. 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/>
          <a:p>
            <a:r>
              <a:rPr lang="en-US" u="sng" dirty="0" smtClean="0"/>
              <a:t>Warm-up #7</a:t>
            </a:r>
            <a:endParaRPr lang="en-US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906963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endParaRPr lang="en-US" dirty="0" smtClean="0"/>
          </a:p>
          <a:p>
            <a:pPr marL="514350" indent="-514350">
              <a:buFontTx/>
              <a:buChar char="•"/>
            </a:pPr>
            <a:r>
              <a:rPr lang="en-US" b="1" dirty="0" smtClean="0"/>
              <a:t>Who were the Umayyads?</a:t>
            </a:r>
          </a:p>
          <a:p>
            <a:pPr marL="514350" indent="-514350">
              <a:buFontTx/>
              <a:buChar char="•"/>
            </a:pPr>
            <a:r>
              <a:rPr lang="en-US" i="1" dirty="0" smtClean="0"/>
              <a:t>The Umayyads were a family that created a dynasty in the Muslim empire after Ali’s assassination. </a:t>
            </a:r>
          </a:p>
          <a:p>
            <a:pPr marL="514350" indent="-514350">
              <a:buFontTx/>
              <a:buChar char="•"/>
            </a:pPr>
            <a:r>
              <a:rPr lang="en-US" b="1" dirty="0" smtClean="0"/>
              <a:t>How did the Umayyad </a:t>
            </a:r>
            <a:r>
              <a:rPr lang="en-US" b="1" dirty="0" smtClean="0"/>
              <a:t>rule </a:t>
            </a:r>
            <a:r>
              <a:rPr lang="en-US" b="1" dirty="0" smtClean="0"/>
              <a:t>different from the caliphs that came before?</a:t>
            </a:r>
          </a:p>
          <a:p>
            <a:pPr marL="514350" indent="-514350">
              <a:buFontTx/>
              <a:buChar char="•"/>
            </a:pPr>
            <a:r>
              <a:rPr lang="en-US" i="1" dirty="0" smtClean="0"/>
              <a:t>The first four caliphs were selected by the Muslim leaders out of their own ranks, while the Umayyads took control by force and formed a hereditary dynasty; the early caliphs ruled from </a:t>
            </a:r>
            <a:r>
              <a:rPr lang="en-US" i="1" dirty="0" smtClean="0"/>
              <a:t>Medina, </a:t>
            </a:r>
            <a:r>
              <a:rPr lang="en-US" i="1" dirty="0" smtClean="0"/>
              <a:t>while the Umayyads ruled from Damascus; early caliphs followed a Bedouin lifestyle, while the Umayyads did not. </a:t>
            </a:r>
            <a:endParaRPr lang="en-US" i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 smtClean="0"/>
              <a:t>Umayyad Expansion </a:t>
            </a:r>
            <a:endParaRPr lang="en-US" u="sng" dirty="0"/>
          </a:p>
        </p:txBody>
      </p:sp>
      <p:pic>
        <p:nvPicPr>
          <p:cNvPr id="6" name="Picture 5" descr="Map_Umayyad_Empire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71600"/>
            <a:ext cx="9192998" cy="5257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92907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Egypt before Islam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smtClean="0"/>
              <a:t>Byzantine Rulers</a:t>
            </a:r>
          </a:p>
          <a:p>
            <a:endParaRPr lang="en-US" smtClean="0"/>
          </a:p>
          <a:p>
            <a:r>
              <a:rPr lang="en-US" smtClean="0"/>
              <a:t>Egyptians spoke Greek and Coptic</a:t>
            </a:r>
          </a:p>
          <a:p>
            <a:endParaRPr lang="en-US" smtClean="0"/>
          </a:p>
          <a:p>
            <a:r>
              <a:rPr lang="en-US" smtClean="0"/>
              <a:t>Mostly Coptic Christians</a:t>
            </a:r>
          </a:p>
          <a:p>
            <a:endParaRPr lang="en-US" smtClean="0"/>
          </a:p>
          <a:p>
            <a:r>
              <a:rPr lang="en-US" smtClean="0"/>
              <a:t>641 AD invaded by Arabs from Palestine</a:t>
            </a:r>
            <a:endParaRPr lang="en-US" dirty="0" smtClean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3400" y="1447800"/>
            <a:ext cx="4648200" cy="4648200"/>
          </a:xfrm>
        </p:spPr>
      </p:pic>
    </p:spTree>
    <p:extLst>
      <p:ext uri="{BB962C8B-B14F-4D97-AF65-F5344CB8AC3E}">
        <p14:creationId xmlns:p14="http://schemas.microsoft.com/office/powerpoint/2010/main" val="2944719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Arab conquest of Egypt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u="sng" dirty="0" smtClean="0"/>
              <a:t>Army led by </a:t>
            </a:r>
            <a:r>
              <a:rPr lang="en-US" u="sng" dirty="0" err="1" smtClean="0"/>
              <a:t>Amr</a:t>
            </a:r>
            <a:r>
              <a:rPr lang="en-US" u="sng" dirty="0" smtClean="0"/>
              <a:t> </a:t>
            </a:r>
            <a:r>
              <a:rPr lang="en-US" u="sng" dirty="0" err="1" smtClean="0"/>
              <a:t>ibn</a:t>
            </a:r>
            <a:r>
              <a:rPr lang="en-US" u="sng" dirty="0"/>
              <a:t> </a:t>
            </a:r>
            <a:r>
              <a:rPr lang="en-US" u="sng" dirty="0" smtClean="0"/>
              <a:t>al-</a:t>
            </a:r>
            <a:r>
              <a:rPr lang="en-US" u="sng" dirty="0" err="1" smtClean="0"/>
              <a:t>Aas</a:t>
            </a:r>
            <a:r>
              <a:rPr lang="en-US" u="sng" dirty="0" smtClean="0"/>
              <a:t> crushes the Byzantine Army</a:t>
            </a:r>
          </a:p>
          <a:p>
            <a:r>
              <a:rPr lang="en-US" dirty="0" smtClean="0"/>
              <a:t>Arabic becomes the dominant language</a:t>
            </a:r>
          </a:p>
          <a:p>
            <a:r>
              <a:rPr lang="en-US" dirty="0" smtClean="0"/>
              <a:t>Slowly many </a:t>
            </a:r>
            <a:r>
              <a:rPr lang="en-US" u="sng" dirty="0" smtClean="0"/>
              <a:t>Egyptians choose to convert </a:t>
            </a:r>
            <a:r>
              <a:rPr lang="en-US" dirty="0" smtClean="0"/>
              <a:t>to Islam</a:t>
            </a:r>
          </a:p>
          <a:p>
            <a:r>
              <a:rPr lang="en-US" dirty="0" smtClean="0"/>
              <a:t>The </a:t>
            </a:r>
            <a:r>
              <a:rPr lang="en-US" u="sng" dirty="0" smtClean="0"/>
              <a:t>Christians were taxed (</a:t>
            </a:r>
            <a:r>
              <a:rPr lang="en-US" u="sng" dirty="0" err="1" smtClean="0"/>
              <a:t>Jizya</a:t>
            </a:r>
            <a:r>
              <a:rPr lang="en-US" u="sng" dirty="0" smtClean="0"/>
              <a:t>) but allowed to keep their religion</a:t>
            </a:r>
            <a:endParaRPr lang="en-US" u="sng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5800" y="2286000"/>
            <a:ext cx="4537472" cy="3024981"/>
          </a:xfrm>
        </p:spPr>
      </p:pic>
    </p:spTree>
    <p:extLst>
      <p:ext uri="{BB962C8B-B14F-4D97-AF65-F5344CB8AC3E}">
        <p14:creationId xmlns:p14="http://schemas.microsoft.com/office/powerpoint/2010/main" val="2889484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spread across North Africa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US" u="sng" dirty="0" smtClean="0"/>
              <a:t>Byzantine rule was ended </a:t>
            </a:r>
            <a:r>
              <a:rPr lang="en-US" dirty="0" smtClean="0"/>
              <a:t>in North Africa </a:t>
            </a:r>
            <a:r>
              <a:rPr lang="en-US" u="sng" dirty="0" smtClean="0"/>
              <a:t>by Islamic invasions of Tunisia (647-648 AD) and Morocco (682 AD</a:t>
            </a:r>
            <a:r>
              <a:rPr lang="en-US" dirty="0" smtClean="0"/>
              <a:t>)</a:t>
            </a:r>
          </a:p>
          <a:p>
            <a:r>
              <a:rPr lang="en-US" u="sng" dirty="0" smtClean="0"/>
              <a:t>The Berbers</a:t>
            </a:r>
            <a:r>
              <a:rPr lang="en-US" dirty="0" smtClean="0"/>
              <a:t>, native inhabitants of North Africa, </a:t>
            </a:r>
            <a:r>
              <a:rPr lang="en-US" u="sng" dirty="0" smtClean="0"/>
              <a:t>resisted and then converted </a:t>
            </a:r>
            <a:r>
              <a:rPr lang="en-US" dirty="0" smtClean="0"/>
              <a:t>to Islam and aided in its expansion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2057400"/>
            <a:ext cx="3957108" cy="2967831"/>
          </a:xfrm>
        </p:spPr>
      </p:pic>
    </p:spTree>
    <p:extLst>
      <p:ext uri="{BB962C8B-B14F-4D97-AF65-F5344CB8AC3E}">
        <p14:creationId xmlns:p14="http://schemas.microsoft.com/office/powerpoint/2010/main" val="422709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Spain before Islam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Autofit/>
          </a:bodyPr>
          <a:lstStyle/>
          <a:p>
            <a:r>
              <a:rPr lang="en-US" sz="2200" u="sng" dirty="0" smtClean="0"/>
              <a:t>Spain was ruled by the Visigoths</a:t>
            </a:r>
          </a:p>
          <a:p>
            <a:r>
              <a:rPr lang="en-US" sz="2200" dirty="0" smtClean="0"/>
              <a:t>Rodrigo, their king, was a usurper and not well liked by his people</a:t>
            </a:r>
          </a:p>
          <a:p>
            <a:r>
              <a:rPr lang="en-US" sz="2200" dirty="0" smtClean="0"/>
              <a:t>In </a:t>
            </a:r>
            <a:r>
              <a:rPr lang="en-US" sz="2200" u="sng" dirty="0" smtClean="0"/>
              <a:t>711 an Islamic army invaded </a:t>
            </a:r>
            <a:r>
              <a:rPr lang="en-US" sz="2200" dirty="0" smtClean="0"/>
              <a:t>across the straits of Gibraltar</a:t>
            </a:r>
            <a:endParaRPr lang="en-US" sz="2200" dirty="0"/>
          </a:p>
          <a:p>
            <a:r>
              <a:rPr lang="en-US" sz="2200" u="sng" dirty="0" smtClean="0"/>
              <a:t>Rodrigo met them at the battle of </a:t>
            </a:r>
            <a:r>
              <a:rPr lang="en-US" sz="2200" u="sng" dirty="0" err="1" smtClean="0"/>
              <a:t>Guadalete</a:t>
            </a:r>
            <a:r>
              <a:rPr lang="en-US" sz="2200" dirty="0" smtClean="0"/>
              <a:t> where many of his forces abandoned him on the battlefield, </a:t>
            </a:r>
            <a:r>
              <a:rPr lang="en-US" sz="2200" u="sng" dirty="0" smtClean="0"/>
              <a:t>leading to his death and defeat of his army</a:t>
            </a:r>
            <a:endParaRPr lang="en-US" sz="2200" u="sng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5800" y="2174721"/>
            <a:ext cx="4613564" cy="3098160"/>
          </a:xfrm>
        </p:spPr>
      </p:pic>
    </p:spTree>
    <p:extLst>
      <p:ext uri="{BB962C8B-B14F-4D97-AF65-F5344CB8AC3E}">
        <p14:creationId xmlns:p14="http://schemas.microsoft.com/office/powerpoint/2010/main" val="1418879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  <a:alphaModFix amt="68000"/>
          </a:blip>
          <a:stretch>
            <a:fillRect/>
          </a:stretch>
        </p:blipFill>
        <p:spPr>
          <a:xfrm>
            <a:off x="-86608" y="0"/>
            <a:ext cx="9230608" cy="6862856"/>
          </a:xfrm>
          <a:prstGeom prst="rect">
            <a:avLst/>
          </a:prstGeom>
        </p:spPr>
      </p:pic>
      <p:sp>
        <p:nvSpPr>
          <p:cNvPr id="7" name="5-Point Star 6"/>
          <p:cNvSpPr/>
          <p:nvPr/>
        </p:nvSpPr>
        <p:spPr>
          <a:xfrm>
            <a:off x="2743200" y="4800600"/>
            <a:ext cx="457200" cy="533400"/>
          </a:xfrm>
          <a:prstGeom prst="star5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3276600" y="4800600"/>
            <a:ext cx="29718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2">
                    <a:lumMod val="75000"/>
                  </a:schemeClr>
                </a:solidFill>
              </a:rPr>
              <a:t>Córdoba – </a:t>
            </a:r>
            <a:r>
              <a:rPr lang="en-US" sz="3200" b="1" dirty="0" smtClean="0"/>
              <a:t>Muslim capital in Spain</a:t>
            </a:r>
            <a:endParaRPr lang="en-US" sz="3200" b="1" dirty="0"/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0" y="685800"/>
            <a:ext cx="9144000" cy="4572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 756 Córdoba was the Muslim capital of Spain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It became a major center of trade between the Arab world and Europe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By the early 900’s it was the largest and most advanced city in Europe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It was a great center of learning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62000"/>
          </a:xfrm>
        </p:spPr>
        <p:txBody>
          <a:bodyPr>
            <a:normAutofit/>
          </a:bodyPr>
          <a:lstStyle/>
          <a:p>
            <a:r>
              <a:rPr lang="en-US" b="1" u="sng" dirty="0" smtClean="0"/>
              <a:t>Córdoba</a:t>
            </a:r>
            <a:endParaRPr lang="en-US" b="1" u="sng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770" decel="10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" dur="770" decel="100000"/>
                                        <p:tgtEl>
                                          <p:spTgt spid="8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8" dur="77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0" dur="77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Battle of Tours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In the early </a:t>
            </a:r>
            <a:r>
              <a:rPr lang="en-US" u="sng" dirty="0" smtClean="0"/>
              <a:t>700’s Islamic raiders pushed </a:t>
            </a:r>
            <a:r>
              <a:rPr lang="en-US" dirty="0" smtClean="0"/>
              <a:t>north </a:t>
            </a:r>
            <a:r>
              <a:rPr lang="en-US" u="sng" dirty="0" smtClean="0"/>
              <a:t>into France </a:t>
            </a:r>
            <a:r>
              <a:rPr lang="en-US" dirty="0" smtClean="0"/>
              <a:t>looting and plundering</a:t>
            </a:r>
          </a:p>
          <a:p>
            <a:r>
              <a:rPr lang="en-US" dirty="0" smtClean="0"/>
              <a:t>In </a:t>
            </a:r>
            <a:r>
              <a:rPr lang="en-US" u="sng" dirty="0" smtClean="0"/>
              <a:t>732 they were met by a Frankish army under </a:t>
            </a:r>
            <a:r>
              <a:rPr lang="en-US" dirty="0" smtClean="0"/>
              <a:t>the command of </a:t>
            </a:r>
            <a:r>
              <a:rPr lang="en-US" u="sng" dirty="0" smtClean="0"/>
              <a:t>Charles “The Hammer” Martel </a:t>
            </a:r>
            <a:r>
              <a:rPr lang="en-US" dirty="0" smtClean="0"/>
              <a:t>near the city of Tours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0" y="1752600"/>
            <a:ext cx="2976562" cy="3717000"/>
          </a:xfrm>
        </p:spPr>
      </p:pic>
    </p:spTree>
    <p:extLst>
      <p:ext uri="{BB962C8B-B14F-4D97-AF65-F5344CB8AC3E}">
        <p14:creationId xmlns:p14="http://schemas.microsoft.com/office/powerpoint/2010/main" val="1489365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Battle of Tours continued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The </a:t>
            </a:r>
            <a:r>
              <a:rPr lang="en-US" u="sng" dirty="0" smtClean="0"/>
              <a:t>Frankish knights were outnumbered</a:t>
            </a:r>
            <a:r>
              <a:rPr lang="en-US" dirty="0" smtClean="0"/>
              <a:t>, and unable to meet the Moorish (the name for Spanish Muslims) cavalry head on.</a:t>
            </a:r>
          </a:p>
          <a:p>
            <a:r>
              <a:rPr lang="en-US" u="sng" dirty="0" smtClean="0"/>
              <a:t>They</a:t>
            </a:r>
            <a:r>
              <a:rPr lang="en-US" dirty="0" smtClean="0"/>
              <a:t> instead dismounted and </a:t>
            </a:r>
            <a:r>
              <a:rPr lang="en-US" u="sng" dirty="0" smtClean="0"/>
              <a:t>formed a shield wall on a </a:t>
            </a:r>
            <a:r>
              <a:rPr lang="en-US" dirty="0" smtClean="0"/>
              <a:t>wooded </a:t>
            </a:r>
            <a:r>
              <a:rPr lang="en-US" u="sng" dirty="0" smtClean="0"/>
              <a:t>hillside</a:t>
            </a:r>
            <a:endParaRPr lang="en-US" u="sng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400" y="2133600"/>
            <a:ext cx="4051506" cy="3215481"/>
          </a:xfrm>
        </p:spPr>
      </p:pic>
    </p:spTree>
    <p:extLst>
      <p:ext uri="{BB962C8B-B14F-4D97-AF65-F5344CB8AC3E}">
        <p14:creationId xmlns:p14="http://schemas.microsoft.com/office/powerpoint/2010/main" val="3414846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Battle of Tours continued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The </a:t>
            </a:r>
            <a:r>
              <a:rPr lang="en-US" u="sng" dirty="0" smtClean="0"/>
              <a:t>Islamic cavalry was unable to break through </a:t>
            </a:r>
            <a:r>
              <a:rPr lang="en-US" dirty="0" smtClean="0"/>
              <a:t>the Frankish shield wall after several uphill charges</a:t>
            </a:r>
          </a:p>
          <a:p>
            <a:r>
              <a:rPr lang="en-US" dirty="0" smtClean="0"/>
              <a:t>Meanwhile, </a:t>
            </a:r>
            <a:r>
              <a:rPr lang="en-US" u="sng" dirty="0" smtClean="0"/>
              <a:t>the Franks sent a small group of knights around the rear of the Moorish army </a:t>
            </a:r>
            <a:r>
              <a:rPr lang="en-US" dirty="0" smtClean="0"/>
              <a:t>to attack their supply camp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828800"/>
            <a:ext cx="4252913" cy="3544094"/>
          </a:xfrm>
        </p:spPr>
      </p:pic>
    </p:spTree>
    <p:extLst>
      <p:ext uri="{BB962C8B-B14F-4D97-AF65-F5344CB8AC3E}">
        <p14:creationId xmlns:p14="http://schemas.microsoft.com/office/powerpoint/2010/main" val="3141379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Battle of Tours continued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The </a:t>
            </a:r>
            <a:r>
              <a:rPr lang="en-US" u="sng" dirty="0" smtClean="0"/>
              <a:t>Moorish army heard that their camp was being attacked, and began to retreat </a:t>
            </a:r>
            <a:r>
              <a:rPr lang="en-US" dirty="0" smtClean="0"/>
              <a:t>in hopes that they would be able to defend their war spoils that were stored in there.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5400" y="1600200"/>
            <a:ext cx="2847975" cy="3972176"/>
          </a:xfrm>
        </p:spPr>
      </p:pic>
    </p:spTree>
    <p:extLst>
      <p:ext uri="{BB962C8B-B14F-4D97-AF65-F5344CB8AC3E}">
        <p14:creationId xmlns:p14="http://schemas.microsoft.com/office/powerpoint/2010/main" val="1690252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" y="0"/>
            <a:ext cx="73152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Battle of Tours continued…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This retreat quickly turned into a chaotic mob</a:t>
            </a:r>
          </a:p>
          <a:p>
            <a:r>
              <a:rPr lang="en-US" dirty="0" smtClean="0"/>
              <a:t>The </a:t>
            </a:r>
            <a:r>
              <a:rPr lang="en-US" u="sng" dirty="0" smtClean="0"/>
              <a:t>Frankish knights charged </a:t>
            </a:r>
            <a:r>
              <a:rPr lang="en-US" dirty="0" smtClean="0"/>
              <a:t>down the hillside and routed the fleeing Moors</a:t>
            </a:r>
          </a:p>
          <a:p>
            <a:r>
              <a:rPr lang="en-US" u="sng" dirty="0" smtClean="0"/>
              <a:t>This marked the end of the Muslim advance into Europe</a:t>
            </a:r>
            <a:r>
              <a:rPr lang="en-US" dirty="0" smtClean="0"/>
              <a:t> and began the Reconquista in Spain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000" y="1905000"/>
            <a:ext cx="3880427" cy="3863181"/>
          </a:xfrm>
        </p:spPr>
      </p:pic>
    </p:spTree>
    <p:extLst>
      <p:ext uri="{BB962C8B-B14F-4D97-AF65-F5344CB8AC3E}">
        <p14:creationId xmlns:p14="http://schemas.microsoft.com/office/powerpoint/2010/main" val="2428384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Homework 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7696200" cy="4525963"/>
          </a:xfrm>
        </p:spPr>
        <p:txBody>
          <a:bodyPr/>
          <a:lstStyle/>
          <a:p>
            <a:r>
              <a:rPr lang="en-US" dirty="0" smtClean="0"/>
              <a:t>Medieval Times Article on Battle of Tours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838200"/>
            <a:ext cx="8915400" cy="5287963"/>
          </a:xfrm>
        </p:spPr>
        <p:txBody>
          <a:bodyPr/>
          <a:lstStyle/>
          <a:p>
            <a:r>
              <a:rPr lang="en-US" dirty="0" smtClean="0"/>
              <a:t>Copy the chart, use the Reading Study Guide on your desk to complete the chart.</a:t>
            </a:r>
          </a:p>
          <a:p>
            <a:pPr>
              <a:buNone/>
            </a:pP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457200" y="2133601"/>
          <a:ext cx="8305800" cy="403824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68600"/>
                <a:gridCol w="2768600"/>
                <a:gridCol w="2768600"/>
              </a:tblGrid>
              <a:tr h="716634"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Umayyad</a:t>
                      </a:r>
                      <a:r>
                        <a:rPr lang="en-US" sz="2800" baseline="0" dirty="0" smtClean="0"/>
                        <a:t> Expansion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Unifying the Empire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Umayyad Downfall</a:t>
                      </a:r>
                      <a:endParaRPr lang="en-US" sz="2800" dirty="0"/>
                    </a:p>
                  </a:txBody>
                  <a:tcPr/>
                </a:tc>
              </a:tr>
              <a:tr h="1546683"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Used treaties and military might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Discontent</a:t>
                      </a:r>
                      <a:r>
                        <a:rPr lang="en-US" sz="2800" baseline="0" dirty="0" smtClean="0"/>
                        <a:t> with rule grew</a:t>
                      </a:r>
                      <a:endParaRPr lang="en-US" sz="2800" dirty="0"/>
                    </a:p>
                  </a:txBody>
                  <a:tcPr/>
                </a:tc>
              </a:tr>
              <a:tr h="1546683">
                <a:tc>
                  <a:txBody>
                    <a:bodyPr/>
                    <a:lstStyle/>
                    <a:p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Introduced a common currency. 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85800" y="228600"/>
            <a:ext cx="7772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u="sng" dirty="0" smtClean="0"/>
              <a:t>Umayyad Chart</a:t>
            </a:r>
            <a:endParaRPr lang="en-US" sz="4000" b="1" u="sng" dirty="0"/>
          </a:p>
        </p:txBody>
      </p:sp>
    </p:spTree>
    <p:extLst>
      <p:ext uri="{BB962C8B-B14F-4D97-AF65-F5344CB8AC3E}">
        <p14:creationId xmlns:p14="http://schemas.microsoft.com/office/powerpoint/2010/main" val="3552017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838200"/>
            <a:ext cx="8915400" cy="5287963"/>
          </a:xfrm>
        </p:spPr>
        <p:txBody>
          <a:bodyPr/>
          <a:lstStyle/>
          <a:p>
            <a:r>
              <a:rPr lang="en-US" dirty="0" smtClean="0"/>
              <a:t>Read pages 113 to 116 of the orange McDougal book  and complete the graphic organizer below:</a:t>
            </a:r>
          </a:p>
          <a:p>
            <a:pPr>
              <a:buNone/>
            </a:pP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457200" y="2133601"/>
          <a:ext cx="8305800" cy="45571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68600"/>
                <a:gridCol w="2768600"/>
                <a:gridCol w="2768600"/>
              </a:tblGrid>
              <a:tr h="716634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Umayyad</a:t>
                      </a:r>
                      <a:r>
                        <a:rPr lang="en-US" sz="2400" baseline="0" dirty="0" smtClean="0"/>
                        <a:t> Expansion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Unifying the Empire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Umayyad Downfall</a:t>
                      </a:r>
                      <a:endParaRPr lang="en-US" sz="2400" dirty="0"/>
                    </a:p>
                  </a:txBody>
                  <a:tcPr/>
                </a:tc>
              </a:tr>
              <a:tr h="1546683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Used treaties and military might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Established a bureaucracy;</a:t>
                      </a:r>
                      <a:r>
                        <a:rPr lang="en-US" sz="2400" baseline="0" dirty="0" smtClean="0"/>
                        <a:t> instituted Arabic as the common government language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Discontent</a:t>
                      </a:r>
                      <a:r>
                        <a:rPr lang="en-US" sz="2400" baseline="0" dirty="0" smtClean="0"/>
                        <a:t> with rule grew</a:t>
                      </a:r>
                      <a:endParaRPr lang="en-US" sz="2400" dirty="0"/>
                    </a:p>
                  </a:txBody>
                  <a:tcPr/>
                </a:tc>
              </a:tr>
              <a:tr h="1546683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Extended</a:t>
                      </a:r>
                      <a:r>
                        <a:rPr lang="en-US" sz="2400" baseline="0" dirty="0" smtClean="0"/>
                        <a:t> empire to east and west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Introduced a common currency. 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Abbasids gained support and overthrew Umayyads.</a:t>
                      </a:r>
                      <a:r>
                        <a:rPr lang="en-US" sz="2400" baseline="0" dirty="0" smtClean="0"/>
                        <a:t> 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85800" y="228600"/>
            <a:ext cx="7772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u="sng" dirty="0" smtClean="0"/>
              <a:t>Umayyad Chart</a:t>
            </a:r>
            <a:endParaRPr lang="en-US" sz="4000" b="1" u="sng" dirty="0"/>
          </a:p>
        </p:txBody>
      </p:sp>
    </p:spTree>
    <p:extLst>
      <p:ext uri="{BB962C8B-B14F-4D97-AF65-F5344CB8AC3E}">
        <p14:creationId xmlns:p14="http://schemas.microsoft.com/office/powerpoint/2010/main" val="3552017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444</TotalTime>
  <Words>679</Words>
  <Application>Microsoft Office PowerPoint</Application>
  <PresentationFormat>On-screen Show (4:3)</PresentationFormat>
  <Paragraphs>80</Paragraphs>
  <Slides>19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 Theme</vt:lpstr>
      <vt:lpstr>The Spread of Islam</vt:lpstr>
      <vt:lpstr>Warm-up #7</vt:lpstr>
      <vt:lpstr>Warm-up #7</vt:lpstr>
      <vt:lpstr>Umayyad Expansion </vt:lpstr>
      <vt:lpstr>PowerPoint Presentation</vt:lpstr>
      <vt:lpstr>Egypt before Islam</vt:lpstr>
      <vt:lpstr>Arab conquest of Egypt</vt:lpstr>
      <vt:lpstr>The spread across North Africa</vt:lpstr>
      <vt:lpstr>Spain before Islam</vt:lpstr>
      <vt:lpstr>Córdoba</vt:lpstr>
      <vt:lpstr>Battle of Tours</vt:lpstr>
      <vt:lpstr>Battle of Tours continued</vt:lpstr>
      <vt:lpstr>Battle of Tours continued</vt:lpstr>
      <vt:lpstr>Battle of Tours continued</vt:lpstr>
      <vt:lpstr>PowerPoint Presentation</vt:lpstr>
      <vt:lpstr>Battle of Tours continued…</vt:lpstr>
      <vt:lpstr>Homework </vt:lpstr>
      <vt:lpstr>PowerPoint Presentation</vt:lpstr>
      <vt:lpstr>PowerPoint Presentation</vt:lpstr>
    </vt:vector>
  </TitlesOfParts>
  <Company>WVUSD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Spread of Islam</dc:title>
  <dc:creator>Israel Morrow</dc:creator>
  <cp:lastModifiedBy>Josephine Schaller</cp:lastModifiedBy>
  <cp:revision>25</cp:revision>
  <dcterms:created xsi:type="dcterms:W3CDTF">2012-10-05T04:17:17Z</dcterms:created>
  <dcterms:modified xsi:type="dcterms:W3CDTF">2012-10-05T17:11:28Z</dcterms:modified>
</cp:coreProperties>
</file>