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MX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34 h 2182"/>
                <a:gd name="T4" fmla="*/ 10140 w 4897"/>
                <a:gd name="T5" fmla="*/ 534 h 2182"/>
                <a:gd name="T6" fmla="*/ 10140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MX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994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94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B9CB3-95F7-436F-BE56-679EFA2564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2335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699B0-072F-429A-9E83-BA0A7519F9C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6526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2C479-285B-405E-9218-198B50E0BCF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5414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66C9C-17AF-45D3-BA83-53F6B3FA863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46951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F6589-6F11-4841-96B7-BA119795118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6640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4225-695E-452D-9179-D0440E1DBB1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5156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71CE6-7ABE-424B-9021-E93EDF2940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47388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760DE-8019-42A1-8089-6960FF62326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37439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40DDD-6371-4F74-B2C4-A2A3A082CD0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9624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4363A-583A-4BEA-BA9B-C41C66546E9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1230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495E1-8C21-478A-83F9-1713222DFA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4232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8 h 2182"/>
                <a:gd name="T4" fmla="*/ 10140 w 4897"/>
                <a:gd name="T5" fmla="*/ 18 h 2182"/>
                <a:gd name="T6" fmla="*/ 10140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MX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MX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5 h 2182"/>
                <a:gd name="T4" fmla="*/ 10140 w 4897"/>
                <a:gd name="T5" fmla="*/ 15 h 2182"/>
                <a:gd name="T6" fmla="*/ 10140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MX">
                <a:solidFill>
                  <a:srgbClr val="FFFFFF"/>
                </a:solidFill>
              </a:endParaRPr>
            </a:p>
          </p:txBody>
        </p:sp>
        <p:sp>
          <p:nvSpPr>
            <p:cNvPr id="3891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91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92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92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92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9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9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98C5AE-88CC-43AC-AD6F-8B5E1A9D3C49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892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2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1708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48456" y="457200"/>
            <a:ext cx="9252744" cy="6400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s-MX" sz="36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3600" dirty="0"/>
              <a:t>Título</a:t>
            </a:r>
            <a:endParaRPr lang="es-MX" sz="36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2400" dirty="0" smtClean="0"/>
              <a:t>  	 </a:t>
            </a:r>
            <a:r>
              <a:rPr lang="es-MX" sz="2400" dirty="0" smtClean="0"/>
              <a:t>		  </a:t>
            </a:r>
            <a:r>
              <a:rPr lang="es-MX" sz="2400" dirty="0" smtClean="0">
                <a:solidFill>
                  <a:srgbClr val="FF0000"/>
                </a:solidFill>
              </a:rPr>
              <a:t>Captura (movimiento </a:t>
            </a:r>
            <a:r>
              <a:rPr lang="es-MX" sz="2400" dirty="0" err="1" smtClean="0">
                <a:solidFill>
                  <a:srgbClr val="FF0000"/>
                </a:solidFill>
              </a:rPr>
              <a:t>lit.</a:t>
            </a:r>
            <a:r>
              <a:rPr lang="es-MX" sz="2400" dirty="0" smtClean="0">
                <a:solidFill>
                  <a:srgbClr val="FF0000"/>
                </a:solidFill>
              </a:rPr>
              <a:t> o periodo histórico)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2400" dirty="0" smtClean="0">
                <a:solidFill>
                  <a:srgbClr val="FFFF00"/>
                </a:solidFill>
              </a:rPr>
              <a:t>			  tema (responde a lo que se pregunta)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2400" dirty="0">
                <a:solidFill>
                  <a:srgbClr val="FFFF00"/>
                </a:solidFill>
              </a:rPr>
              <a:t> </a:t>
            </a:r>
            <a:r>
              <a:rPr lang="es-MX" sz="2400" dirty="0" smtClean="0">
                <a:solidFill>
                  <a:srgbClr val="FFFF00"/>
                </a:solidFill>
              </a:rPr>
              <a:t>                       </a:t>
            </a:r>
            <a:r>
              <a:rPr lang="es-MX" sz="2400" dirty="0" smtClean="0">
                <a:solidFill>
                  <a:srgbClr val="00B0F0"/>
                </a:solidFill>
              </a:rPr>
              <a:t>postura (una idea única relativa al tema)</a:t>
            </a:r>
            <a:endParaRPr lang="es-MX" sz="2800" dirty="0" smtClean="0">
              <a:solidFill>
                <a:srgbClr val="00B0F0"/>
              </a:solidFill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800" dirty="0" smtClean="0"/>
              <a:t>			</a:t>
            </a:r>
            <a:r>
              <a:rPr lang="en-US" sz="2800" dirty="0" smtClean="0"/>
              <a:t>     </a:t>
            </a:r>
            <a:r>
              <a:rPr lang="es-MX" sz="2000" b="1" dirty="0" smtClean="0">
                <a:solidFill>
                  <a:srgbClr val="FFC000"/>
                </a:solidFill>
              </a:rPr>
              <a:t>CD </a:t>
            </a:r>
            <a:r>
              <a:rPr lang="es-MX" sz="2000" dirty="0" smtClean="0"/>
              <a:t>conector </a:t>
            </a:r>
            <a:r>
              <a:rPr lang="es-MX" sz="2000" dirty="0"/>
              <a:t>(menciona una cita o parafrasea algo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s-MX" sz="2000" dirty="0"/>
              <a:t>         </a:t>
            </a:r>
            <a:r>
              <a:rPr lang="es-MX" sz="2000" dirty="0" smtClean="0"/>
              <a:t>                           “</a:t>
            </a:r>
            <a:r>
              <a:rPr lang="es-MX" sz="2000" dirty="0"/>
              <a:t>directo” de la obra u obras</a:t>
            </a:r>
            <a:endParaRPr lang="es-MX" sz="2000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s-MX" sz="2400" dirty="0" smtClean="0"/>
              <a:t>   		 </a:t>
            </a:r>
            <a:r>
              <a:rPr lang="es-MX" sz="2400" dirty="0" smtClean="0"/>
              <a:t>	  </a:t>
            </a:r>
            <a:r>
              <a:rPr lang="es-MX" sz="2400" dirty="0" smtClean="0"/>
              <a:t>   </a:t>
            </a:r>
            <a:r>
              <a:rPr lang="es-MX" sz="2400" b="1" dirty="0" smtClean="0">
                <a:solidFill>
                  <a:srgbClr val="CC00FF"/>
                </a:solidFill>
              </a:rPr>
              <a:t>2 </a:t>
            </a:r>
            <a:r>
              <a:rPr lang="es-MX" sz="2400" b="1" dirty="0" smtClean="0">
                <a:solidFill>
                  <a:srgbClr val="CC00FF"/>
                </a:solidFill>
              </a:rPr>
              <a:t>CM</a:t>
            </a:r>
            <a:r>
              <a:rPr lang="es-MX" sz="2400" dirty="0" smtClean="0">
                <a:solidFill>
                  <a:srgbClr val="CC00FF"/>
                </a:solidFill>
              </a:rPr>
              <a:t> </a:t>
            </a:r>
            <a:r>
              <a:rPr lang="es-MX" sz="2400" dirty="0" smtClean="0"/>
              <a:t>(interpreta el CD usando buen vocabulario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s-MX" sz="2400" dirty="0"/>
              <a:t> </a:t>
            </a:r>
            <a:r>
              <a:rPr lang="es-MX" sz="2400" dirty="0" smtClean="0"/>
              <a:t>                              y subjuntivos. Evita el “me gusta” y “me parece”</a:t>
            </a:r>
            <a:endParaRPr lang="es-MX" sz="2400" dirty="0" smtClean="0">
              <a:effectLst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effectLst/>
              </a:rPr>
              <a:t>                          </a:t>
            </a:r>
            <a:r>
              <a:rPr lang="es-MX" sz="2400" dirty="0">
                <a:effectLst/>
              </a:rPr>
              <a:t> </a:t>
            </a:r>
            <a:endParaRPr lang="es-MX" sz="2400" dirty="0" smtClean="0">
              <a:effectLst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s-MX" sz="2400" dirty="0">
                <a:effectLst/>
              </a:rPr>
              <a:t> </a:t>
            </a:r>
            <a:r>
              <a:rPr lang="es-MX" sz="2400" dirty="0" smtClean="0">
                <a:effectLst/>
              </a:rPr>
              <a:t>                           </a:t>
            </a:r>
            <a:r>
              <a:rPr lang="en-US" sz="2400" dirty="0" smtClean="0">
                <a:effectLst/>
              </a:rPr>
              <a:t>Lo </a:t>
            </a:r>
            <a:r>
              <a:rPr lang="en-US" sz="2400" dirty="0" err="1">
                <a:effectLst/>
              </a:rPr>
              <a:t>mismo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que</a:t>
            </a:r>
            <a:r>
              <a:rPr lang="en-US" sz="2400" dirty="0">
                <a:effectLst/>
              </a:rPr>
              <a:t> el </a:t>
            </a:r>
            <a:r>
              <a:rPr lang="en-US" sz="2400" dirty="0" err="1">
                <a:effectLst/>
              </a:rPr>
              <a:t>párrafo</a:t>
            </a:r>
            <a:r>
              <a:rPr lang="en-US" sz="2400" dirty="0">
                <a:effectLst/>
              </a:rPr>
              <a:t> 2</a:t>
            </a:r>
            <a:endParaRPr lang="es-MX" sz="2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2400" dirty="0" smtClean="0"/>
              <a:t>	</a:t>
            </a:r>
            <a:endParaRPr lang="es-MX" sz="2400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s-MX" sz="2400" dirty="0" smtClean="0">
                <a:solidFill>
                  <a:srgbClr val="00B0F0"/>
                </a:solidFill>
              </a:rPr>
              <a:t>			       Cierra </a:t>
            </a:r>
            <a:r>
              <a:rPr lang="es-MX" sz="2400" dirty="0">
                <a:solidFill>
                  <a:srgbClr val="00B0F0"/>
                </a:solidFill>
              </a:rPr>
              <a:t>postura. Demuestra tu postura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                            </a:t>
            </a:r>
            <a:r>
              <a:rPr lang="en-US" sz="2400" dirty="0" err="1" smtClean="0"/>
              <a:t>Cierra</a:t>
            </a:r>
            <a:r>
              <a:rPr lang="en-US" sz="2400" dirty="0" smtClean="0"/>
              <a:t> </a:t>
            </a:r>
            <a:r>
              <a:rPr lang="en-US" sz="2400" dirty="0" err="1" smtClean="0"/>
              <a:t>tema</a:t>
            </a:r>
            <a:r>
              <a:rPr lang="en-US" sz="2400" dirty="0" smtClean="0"/>
              <a:t>. </a:t>
            </a:r>
            <a:r>
              <a:rPr lang="en-US" sz="2400" dirty="0" err="1" smtClean="0"/>
              <a:t>Menciona</a:t>
            </a:r>
            <a:r>
              <a:rPr lang="en-US" sz="2400" dirty="0" smtClean="0"/>
              <a:t>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vez</a:t>
            </a:r>
            <a:r>
              <a:rPr lang="en-US" sz="2400" dirty="0" smtClean="0"/>
              <a:t> </a:t>
            </a:r>
            <a:r>
              <a:rPr lang="en-US" sz="2400" dirty="0" err="1" smtClean="0"/>
              <a:t>más</a:t>
            </a:r>
            <a:r>
              <a:rPr lang="en-US" sz="2400" dirty="0" smtClean="0"/>
              <a:t> el </a:t>
            </a:r>
            <a:r>
              <a:rPr lang="en-US" sz="2400" dirty="0" err="1" smtClean="0"/>
              <a:t>tema</a:t>
            </a:r>
            <a:endParaRPr lang="es-MX" sz="2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2800" dirty="0" smtClean="0"/>
              <a:t>	</a:t>
            </a:r>
            <a:r>
              <a:rPr lang="es-MX" sz="2800" dirty="0" smtClean="0"/>
              <a:t>                      </a:t>
            </a:r>
            <a:r>
              <a:rPr lang="es-MX" sz="2000" dirty="0" smtClean="0"/>
              <a:t>Menciona una vez más el momento histórico o literario</a:t>
            </a:r>
            <a:endParaRPr lang="es-MX" sz="2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s-MX" sz="2400" dirty="0" smtClean="0"/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 flipV="1">
            <a:off x="0" y="3254362"/>
            <a:ext cx="696912" cy="0"/>
          </a:xfrm>
          <a:prstGeom prst="line">
            <a:avLst/>
          </a:prstGeom>
          <a:noFill/>
          <a:ln w="85725" cmpd="tri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-46038" y="1752600"/>
            <a:ext cx="788987" cy="0"/>
          </a:xfrm>
          <a:prstGeom prst="line">
            <a:avLst/>
          </a:prstGeom>
          <a:noFill/>
          <a:ln w="85725" cmpd="tri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flipV="1">
            <a:off x="8330" y="4648200"/>
            <a:ext cx="734619" cy="0"/>
          </a:xfrm>
          <a:prstGeom prst="line">
            <a:avLst/>
          </a:prstGeom>
          <a:noFill/>
          <a:ln w="85725" cmpd="tri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-38100" y="5614712"/>
            <a:ext cx="685800" cy="0"/>
          </a:xfrm>
          <a:prstGeom prst="line">
            <a:avLst/>
          </a:prstGeom>
          <a:noFill/>
          <a:ln w="85725" cmpd="tri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1994" name="AutoShape 10"/>
          <p:cNvSpPr>
            <a:spLocks/>
          </p:cNvSpPr>
          <p:nvPr/>
        </p:nvSpPr>
        <p:spPr bwMode="auto">
          <a:xfrm>
            <a:off x="2402544" y="2590800"/>
            <a:ext cx="369455" cy="1295400"/>
          </a:xfrm>
          <a:prstGeom prst="leftBrace">
            <a:avLst>
              <a:gd name="adj1" fmla="val 18333"/>
              <a:gd name="adj2" fmla="val 50000"/>
            </a:avLst>
          </a:prstGeom>
          <a:noFill/>
          <a:ln w="444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1997" name="AutoShape 13"/>
          <p:cNvSpPr>
            <a:spLocks/>
          </p:cNvSpPr>
          <p:nvPr/>
        </p:nvSpPr>
        <p:spPr bwMode="auto">
          <a:xfrm>
            <a:off x="2467199" y="4229099"/>
            <a:ext cx="304800" cy="838200"/>
          </a:xfrm>
          <a:prstGeom prst="leftBrace">
            <a:avLst>
              <a:gd name="adj1" fmla="val 22917"/>
              <a:gd name="adj2" fmla="val 50000"/>
            </a:avLst>
          </a:prstGeom>
          <a:noFill/>
          <a:ln w="444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1998" name="Rectangle 1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8385175" cy="533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/>
              <a:t>			</a:t>
            </a:r>
            <a:r>
              <a:rPr lang="en-US" sz="3200" dirty="0" err="1" smtClean="0"/>
              <a:t>Formato</a:t>
            </a:r>
            <a:r>
              <a:rPr lang="en-US" sz="3200" dirty="0" smtClean="0"/>
              <a:t> de un </a:t>
            </a:r>
            <a:r>
              <a:rPr lang="en-US" sz="3200" dirty="0" err="1" smtClean="0"/>
              <a:t>ensayo</a:t>
            </a:r>
            <a:endParaRPr lang="en-US" sz="3200" dirty="0" smtClean="0"/>
          </a:p>
        </p:txBody>
      </p:sp>
      <p:sp>
        <p:nvSpPr>
          <p:cNvPr id="5132" name="TextBox 1"/>
          <p:cNvSpPr txBox="1">
            <a:spLocks noChangeArrowheads="1"/>
          </p:cNvSpPr>
          <p:nvPr/>
        </p:nvSpPr>
        <p:spPr bwMode="auto">
          <a:xfrm>
            <a:off x="201613" y="152400"/>
            <a:ext cx="2274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Nombre del alumno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Nombre del maestro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Clase y periodo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Fecha</a:t>
            </a:r>
            <a:endParaRPr lang="es-MX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5870" y="4417367"/>
            <a:ext cx="1781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párrafo 3 </a:t>
            </a:r>
            <a:endParaRPr 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6912" y="3011627"/>
            <a:ext cx="1781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párrafo 2 </a:t>
            </a:r>
            <a:endParaRPr 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3262" y="1521767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Párrafo</a:t>
            </a:r>
            <a:r>
              <a:rPr lang="en-US" sz="2400" b="1" dirty="0" smtClean="0"/>
              <a:t> 1</a:t>
            </a:r>
            <a:endParaRPr lang="es-MX" sz="24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351" y="5175768"/>
            <a:ext cx="328613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3262" y="5414657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Párrafo</a:t>
            </a:r>
            <a:r>
              <a:rPr lang="en-US" sz="2000" b="1" dirty="0" smtClean="0"/>
              <a:t> 4</a:t>
            </a:r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23183395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800" decel="100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800" decel="100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800" decel="100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800" decel="100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800" decel="100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89" grpId="0" animBg="1"/>
      <p:bldP spid="41990" grpId="0" animBg="1"/>
      <p:bldP spid="41992" grpId="0" animBg="1"/>
      <p:bldP spid="41994" grpId="0" animBg="1"/>
      <p:bldP spid="41997" grpId="0" animBg="1"/>
      <p:bldP spid="41998" grpId="0"/>
    </p:bldLst>
  </p:timing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20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Glass Layers</vt:lpstr>
      <vt:lpstr>   Formato de un ensayo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Elementos de la escritura de ensayos de muy alto nivel</dc:title>
  <dc:creator>Estrella Zumaeta</dc:creator>
  <cp:lastModifiedBy>Estrella Zumaeta</cp:lastModifiedBy>
  <cp:revision>4</cp:revision>
  <dcterms:created xsi:type="dcterms:W3CDTF">2013-05-16T13:47:19Z</dcterms:created>
  <dcterms:modified xsi:type="dcterms:W3CDTF">2013-05-16T17:34:24Z</dcterms:modified>
</cp:coreProperties>
</file>