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0" r:id="rId13"/>
    <p:sldId id="277" r:id="rId14"/>
    <p:sldId id="278" r:id="rId15"/>
    <p:sldId id="279" r:id="rId16"/>
    <p:sldId id="280" r:id="rId17"/>
    <p:sldId id="261" r:id="rId18"/>
    <p:sldId id="281" r:id="rId19"/>
    <p:sldId id="262" r:id="rId20"/>
    <p:sldId id="263" r:id="rId21"/>
    <p:sldId id="282" r:id="rId22"/>
    <p:sldId id="264" r:id="rId23"/>
    <p:sldId id="265" r:id="rId24"/>
    <p:sldId id="266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F18A2-5595-4447-A4DD-8DA909FD3D2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95A46-17C0-4C37-A6B1-4E90FC741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8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7822D-9687-4B85-8E64-1BFC1F92C641}" type="slidenum">
              <a:rPr lang="en-US"/>
              <a:pPr/>
              <a:t>13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E67C-4DE4-4E9C-9105-975E34E0B577}" type="slidenum">
              <a:rPr lang="en-US"/>
              <a:pPr/>
              <a:t>14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The respiratory system is responsible for the exchange of oxygen and carbon dioxide.</a:t>
            </a: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E67C-4DE4-4E9C-9105-975E34E0B577}" type="slidenum">
              <a:rPr lang="en-US"/>
              <a:pPr/>
              <a:t>15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The respiratory system is responsible for the exchange of oxygen and carbon dioxide.</a:t>
            </a: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7C70D-D954-4B8E-A3EB-E16FE6A28819}" type="slidenum">
              <a:rPr lang="en-US"/>
              <a:pPr/>
              <a:t>16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The respiratory system is responsible for the exchange of oxygen and carbon dioxide.</a:t>
            </a:r>
            <a:r>
              <a:rPr lang="en-US"/>
              <a:t> After reaching the lungs, the trachea branches into smaller and smaller tubes called bronchioles, which end in alveoli, or air sacs.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EBA48-040B-4CF6-AADC-9206D646EA4D}" type="slidenum">
              <a:rPr lang="en-US"/>
              <a:pPr/>
              <a:t>18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The respiratory system is responsible for the exchange of oxygen and carbon dioxide.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FB70C4D-254D-4CAB-AF09-8DC9F156B48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ED09D6-E9E6-42C5-98B4-24E51E7C2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0C4D-254D-4CAB-AF09-8DC9F156B48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09D6-E9E6-42C5-98B4-24E51E7C2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0C4D-254D-4CAB-AF09-8DC9F156B48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09D6-E9E6-42C5-98B4-24E51E7C2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0C4D-254D-4CAB-AF09-8DC9F156B48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09D6-E9E6-42C5-98B4-24E51E7C2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0C4D-254D-4CAB-AF09-8DC9F156B48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09D6-E9E6-42C5-98B4-24E51E7C2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0C4D-254D-4CAB-AF09-8DC9F156B48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09D6-E9E6-42C5-98B4-24E51E7C2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B70C4D-254D-4CAB-AF09-8DC9F156B48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ED09D6-E9E6-42C5-98B4-24E51E7C203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FB70C4D-254D-4CAB-AF09-8DC9F156B48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ED09D6-E9E6-42C5-98B4-24E51E7C2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0C4D-254D-4CAB-AF09-8DC9F156B48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09D6-E9E6-42C5-98B4-24E51E7C2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0C4D-254D-4CAB-AF09-8DC9F156B48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09D6-E9E6-42C5-98B4-24E51E7C2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0C4D-254D-4CAB-AF09-8DC9F156B48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09D6-E9E6-42C5-98B4-24E51E7C2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FB70C4D-254D-4CAB-AF09-8DC9F156B48B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ED09D6-E9E6-42C5-98B4-24E51E7C20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nerbody.com/anim/mouth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milam\AppData\Local\Microsoft\Windows\Temporary Internet Files\Content.IE5\TKGMXOHG\MC900438748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Gas Exchange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CORE 6.4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17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 anchor="t">
            <a:normAutofit fontScale="90000"/>
          </a:bodyPr>
          <a:lstStyle/>
          <a:p>
            <a:r>
              <a:rPr lang="en-US" sz="2400" dirty="0"/>
              <a:t>6.4.1 Distinguish between </a:t>
            </a:r>
            <a:r>
              <a:rPr lang="en-US" sz="2400" i="1" dirty="0"/>
              <a:t>ventilation, gas exchange </a:t>
            </a:r>
            <a:r>
              <a:rPr lang="en-US" sz="2400" dirty="0"/>
              <a:t>and </a:t>
            </a:r>
            <a:r>
              <a:rPr lang="en-US" sz="2400" i="1" dirty="0"/>
              <a:t>cell respiration</a:t>
            </a:r>
            <a:r>
              <a:rPr lang="en-US" sz="2400" i="1" dirty="0" smtClean="0"/>
              <a:t>.</a:t>
            </a:r>
            <a:br>
              <a:rPr lang="en-US" sz="2400" i="1" dirty="0" smtClean="0"/>
            </a:br>
            <a:r>
              <a:rPr lang="en-US" sz="2400" dirty="0" smtClean="0"/>
              <a:t>6.4.2 Explain the need for a ventilation system.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the lungs are protected in the thorax </a:t>
            </a:r>
            <a:r>
              <a:rPr lang="en-US" dirty="0" smtClean="0"/>
              <a:t>(chest</a:t>
            </a:r>
            <a:r>
              <a:rPr lang="en-US" dirty="0" smtClean="0"/>
              <a:t>), air must be brought in.</a:t>
            </a:r>
          </a:p>
          <a:p>
            <a:r>
              <a:rPr lang="en-US" dirty="0" smtClean="0"/>
              <a:t>This results in the need for a ventilation system:</a:t>
            </a:r>
          </a:p>
          <a:p>
            <a:pPr lvl="1"/>
            <a:r>
              <a:rPr lang="en-US" u="sng" dirty="0"/>
              <a:t> </a:t>
            </a:r>
            <a:r>
              <a:rPr lang="en-US" u="sng" dirty="0" smtClean="0"/>
              <a:t>																																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8621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r>
              <a:rPr lang="en-US" dirty="0" smtClean="0"/>
              <a:t>Human Respiratory System (and other vertebrates) is divided into two parts: </a:t>
            </a:r>
          </a:p>
          <a:p>
            <a:pPr lvl="1"/>
            <a:r>
              <a:rPr lang="en-US" dirty="0" smtClean="0"/>
              <a:t>The conducting portion – </a:t>
            </a:r>
            <a:r>
              <a:rPr lang="en-US" u="sng" dirty="0" smtClean="0"/>
              <a:t>																			</a:t>
            </a:r>
            <a:endParaRPr lang="en-US" dirty="0" smtClean="0"/>
          </a:p>
          <a:p>
            <a:pPr lvl="1"/>
            <a:r>
              <a:rPr lang="en-US" dirty="0" smtClean="0"/>
              <a:t>The gas exchange portion – </a:t>
            </a:r>
            <a:r>
              <a:rPr lang="en-US" u="sng" dirty="0" smtClean="0"/>
              <a:t>												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Passageway of air in respiratory system: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/>
          <a:lstStyle/>
          <a:p>
            <a:r>
              <a:rPr lang="en-US" dirty="0" smtClean="0"/>
              <a:t>Nostrils – </a:t>
            </a:r>
            <a:r>
              <a:rPr lang="en-US" u="sng" dirty="0" smtClean="0"/>
              <a:t>						</a:t>
            </a:r>
            <a:endParaRPr lang="en-US" dirty="0" smtClean="0"/>
          </a:p>
          <a:p>
            <a:r>
              <a:rPr lang="en-US" dirty="0" smtClean="0"/>
              <a:t>Nasal cavities </a:t>
            </a:r>
            <a:r>
              <a:rPr lang="en-US" dirty="0" smtClean="0"/>
              <a:t>– </a:t>
            </a:r>
            <a:r>
              <a:rPr lang="en-US" u="sng" dirty="0" smtClean="0"/>
              <a:t>													</a:t>
            </a:r>
            <a:endParaRPr lang="en-US" dirty="0" smtClean="0"/>
          </a:p>
          <a:p>
            <a:pPr lvl="1"/>
            <a:r>
              <a:rPr lang="en-US" dirty="0" smtClean="0"/>
              <a:t>Lined with </a:t>
            </a:r>
            <a:r>
              <a:rPr lang="en-US" u="sng" dirty="0" smtClean="0"/>
              <a:t>						</a:t>
            </a:r>
            <a:r>
              <a:rPr lang="en-US" dirty="0" smtClean="0"/>
              <a:t>that </a:t>
            </a:r>
            <a:r>
              <a:rPr lang="en-US" dirty="0" smtClean="0"/>
              <a:t>trap particles in mucus and move it to the throat  to be swallowed</a:t>
            </a:r>
            <a:endParaRPr lang="en-US" dirty="0"/>
          </a:p>
        </p:txBody>
      </p:sp>
      <p:pic>
        <p:nvPicPr>
          <p:cNvPr id="4" name="Picture 5" descr="s48100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0243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3886200" y="4507230"/>
            <a:ext cx="1143000" cy="217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2720" y="449356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Cilia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698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" y="2134553"/>
            <a:ext cx="3886200" cy="4530725"/>
          </a:xfrm>
        </p:spPr>
        <p:txBody>
          <a:bodyPr/>
          <a:lstStyle/>
          <a:p>
            <a:r>
              <a:rPr lang="en-US" dirty="0"/>
              <a:t>Pharynx </a:t>
            </a:r>
            <a:r>
              <a:rPr lang="en-US" dirty="0" smtClean="0"/>
              <a:t>– </a:t>
            </a:r>
            <a:r>
              <a:rPr lang="en-US" u="sng" dirty="0" smtClean="0"/>
              <a:t>																						</a:t>
            </a:r>
            <a:endParaRPr lang="en-US" dirty="0"/>
          </a:p>
        </p:txBody>
      </p:sp>
      <p:pic>
        <p:nvPicPr>
          <p:cNvPr id="45060" name="Picture 4" descr="sb4083a04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80" y="1570197"/>
            <a:ext cx="4387850" cy="548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488180" y="2132172"/>
            <a:ext cx="363537" cy="207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234180" y="2040097"/>
            <a:ext cx="8985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/>
              <a:t>Nose 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7783830" y="1813084"/>
            <a:ext cx="609600" cy="2365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7691755" y="1751172"/>
            <a:ext cx="153828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/>
              <a:t>Pharynx 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4942205" y="2246472"/>
            <a:ext cx="3238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V="1">
            <a:off x="6148705" y="1978184"/>
            <a:ext cx="1590675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8264207" y="1517809"/>
            <a:ext cx="74676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#3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753167" y="1898809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#1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4134167" y="2432209"/>
            <a:ext cx="998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 dirty="0"/>
              <a:t>Mouth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5048567" y="2432209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3676967" y="2356009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#2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835" y="658972"/>
            <a:ext cx="8229600" cy="1066800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6.4.4 Draw and label a diagram of the ventilation system, including trachea, lungs, bronchi, bronchioles and alveoli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39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b4083a04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387850" cy="548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3886200" cy="5330825"/>
          </a:xfrm>
          <a:noFill/>
        </p:spPr>
        <p:txBody>
          <a:bodyPr>
            <a:normAutofit/>
          </a:bodyPr>
          <a:lstStyle/>
          <a:p>
            <a:r>
              <a:rPr lang="en-US" dirty="0"/>
              <a:t>Epiglottis – </a:t>
            </a:r>
            <a:r>
              <a:rPr lang="en-US" u="sng" dirty="0" smtClean="0"/>
              <a:t>																		</a:t>
            </a:r>
            <a:endParaRPr lang="en-US" dirty="0"/>
          </a:p>
          <a:p>
            <a:r>
              <a:rPr lang="en-US" dirty="0" smtClean="0"/>
              <a:t>Larynx </a:t>
            </a:r>
            <a:r>
              <a:rPr lang="en-US" dirty="0" smtClean="0"/>
              <a:t>– </a:t>
            </a:r>
            <a:r>
              <a:rPr lang="en-US" u="sng" dirty="0" smtClean="0"/>
              <a:t>										</a:t>
            </a:r>
            <a:endParaRPr lang="en-US" dirty="0" smtClean="0"/>
          </a:p>
          <a:p>
            <a:pPr lvl="1"/>
            <a:r>
              <a:rPr lang="en-US" dirty="0" smtClean="0"/>
              <a:t>Contains vocal cords</a:t>
            </a:r>
          </a:p>
          <a:p>
            <a:pPr lvl="1"/>
            <a:r>
              <a:rPr lang="en-US" u="sng" dirty="0" smtClean="0"/>
              <a:t> 												</a:t>
            </a:r>
            <a:endParaRPr lang="en-US" u="sng" dirty="0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132262" y="1890713"/>
            <a:ext cx="1385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Epiglottis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4586288" y="1762125"/>
            <a:ext cx="477837" cy="20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5375275" y="1852613"/>
            <a:ext cx="1004888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304800" y="62484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hlinkClick r:id="rId4"/>
              </a:rPr>
              <a:t>Epiglottis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4038600" y="1524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#4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835900" y="1217613"/>
            <a:ext cx="434975" cy="188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805738" y="1119188"/>
            <a:ext cx="1103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Larynx 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6380163" y="1306513"/>
            <a:ext cx="1492250" cy="6675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090694" y="820738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#5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b4083a04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387850" cy="548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191000" cy="4530725"/>
          </a:xfrm>
          <a:noFill/>
        </p:spPr>
        <p:txBody>
          <a:bodyPr/>
          <a:lstStyle/>
          <a:p>
            <a:r>
              <a:rPr lang="en-US" dirty="0" smtClean="0"/>
              <a:t>Trachea </a:t>
            </a:r>
            <a:r>
              <a:rPr lang="en-US" dirty="0"/>
              <a:t>– also </a:t>
            </a:r>
            <a:r>
              <a:rPr lang="en-US" dirty="0" smtClean="0"/>
              <a:t>called </a:t>
            </a:r>
            <a:r>
              <a:rPr lang="en-US" u="sng" dirty="0" smtClean="0"/>
              <a:t>			</a:t>
            </a:r>
            <a:r>
              <a:rPr lang="en-US" dirty="0" smtClean="0"/>
              <a:t>; </a:t>
            </a:r>
            <a:r>
              <a:rPr lang="en-US" dirty="0"/>
              <a:t>tube </a:t>
            </a:r>
            <a:r>
              <a:rPr lang="en-US" dirty="0" smtClean="0"/>
              <a:t>that carries air down to lungs – reinforced </a:t>
            </a:r>
            <a:r>
              <a:rPr lang="en-US" dirty="0" smtClean="0"/>
              <a:t>with </a:t>
            </a:r>
            <a:r>
              <a:rPr lang="en-US" u="sng" dirty="0" smtClean="0"/>
              <a:t>							</a:t>
            </a:r>
            <a:endParaRPr lang="en-US" dirty="0" smtClean="0"/>
          </a:p>
          <a:p>
            <a:r>
              <a:rPr lang="en-US" dirty="0"/>
              <a:t>Bronchi – </a:t>
            </a:r>
            <a:r>
              <a:rPr lang="en-US" u="sng" dirty="0" smtClean="0"/>
              <a:t> 														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7939088" y="2103438"/>
            <a:ext cx="550862" cy="23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114800" y="2403473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Trachea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7908925" y="1782763"/>
            <a:ext cx="595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 flipV="1">
            <a:off x="5257801" y="2678905"/>
            <a:ext cx="1290638" cy="4214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4251325" y="2058987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#6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474902" y="1838325"/>
            <a:ext cx="1538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Lungs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647145" y="2533968"/>
            <a:ext cx="14898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Bronchus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7065327" y="2227580"/>
            <a:ext cx="612775" cy="1076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V="1">
            <a:off x="6855777" y="2851467"/>
            <a:ext cx="1239837" cy="1335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717789" y="2229167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#</a:t>
            </a:r>
            <a:r>
              <a:rPr lang="en-US" sz="20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457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b4083a04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289300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3846513" cy="4302125"/>
          </a:xfrm>
          <a:noFill/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en-US" dirty="0"/>
              <a:t>Bronchioles – </a:t>
            </a:r>
            <a:r>
              <a:rPr lang="en-US" dirty="0" smtClean="0"/>
              <a:t> </a:t>
            </a:r>
            <a:r>
              <a:rPr lang="en-US" u="sng" dirty="0" smtClean="0"/>
              <a:t> 									</a:t>
            </a:r>
            <a:endParaRPr lang="en-US" dirty="0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V="1">
            <a:off x="2452688" y="3363913"/>
            <a:ext cx="809625" cy="954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2530475" y="3389313"/>
            <a:ext cx="736600" cy="1085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200400" y="2895600"/>
            <a:ext cx="184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Bronchioles </a:t>
            </a:r>
          </a:p>
        </p:txBody>
      </p:sp>
      <p:pic>
        <p:nvPicPr>
          <p:cNvPr id="59408" name="Picture 16" descr="p957-gra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457200"/>
            <a:ext cx="3748087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8140700" y="958850"/>
            <a:ext cx="536575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8067675" y="1141413"/>
            <a:ext cx="1076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Alveoli 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4522788" y="2365375"/>
            <a:ext cx="957262" cy="23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4121150" y="2344738"/>
            <a:ext cx="1663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Bronchiole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>
            <a:off x="5719763" y="2117725"/>
            <a:ext cx="57785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Freeform 22"/>
          <p:cNvSpPr>
            <a:spLocks/>
          </p:cNvSpPr>
          <p:nvPr/>
        </p:nvSpPr>
        <p:spPr bwMode="auto">
          <a:xfrm>
            <a:off x="7640638" y="1457325"/>
            <a:ext cx="774700" cy="1319213"/>
          </a:xfrm>
          <a:custGeom>
            <a:avLst/>
            <a:gdLst>
              <a:gd name="T0" fmla="*/ 0 w 488"/>
              <a:gd name="T1" fmla="*/ 612 h 831"/>
              <a:gd name="T2" fmla="*/ 488 w 488"/>
              <a:gd name="T3" fmla="*/ 0 h 831"/>
              <a:gd name="T4" fmla="*/ 372 w 488"/>
              <a:gd name="T5" fmla="*/ 831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8" h="831">
                <a:moveTo>
                  <a:pt x="0" y="612"/>
                </a:moveTo>
                <a:lnTo>
                  <a:pt x="488" y="0"/>
                </a:lnTo>
                <a:lnTo>
                  <a:pt x="372" y="831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3124200" y="25908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#</a:t>
            </a:r>
            <a:r>
              <a:rPr lang="en-US" sz="2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8153400" y="7620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#</a:t>
            </a:r>
            <a:r>
              <a:rPr lang="en-US" sz="20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612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/>
          <a:lstStyle/>
          <a:p>
            <a:r>
              <a:rPr lang="en-US" dirty="0" smtClean="0"/>
              <a:t>Lungs – large, paired spongy organs</a:t>
            </a:r>
            <a:endParaRPr lang="en-US" dirty="0"/>
          </a:p>
          <a:p>
            <a:pPr lvl="1"/>
            <a:r>
              <a:rPr lang="en-US" dirty="0" smtClean="0"/>
              <a:t>Right lung is divided </a:t>
            </a:r>
            <a:r>
              <a:rPr lang="en-US" dirty="0" smtClean="0"/>
              <a:t>into </a:t>
            </a:r>
            <a:r>
              <a:rPr lang="en-US" u="sng" dirty="0" smtClean="0"/>
              <a:t>			</a:t>
            </a:r>
            <a:endParaRPr lang="en-US" dirty="0" smtClean="0"/>
          </a:p>
          <a:p>
            <a:pPr lvl="1"/>
            <a:r>
              <a:rPr lang="en-US" dirty="0" smtClean="0"/>
              <a:t>Left lung is divided </a:t>
            </a:r>
            <a:r>
              <a:rPr lang="en-US" dirty="0" smtClean="0"/>
              <a:t>into </a:t>
            </a:r>
            <a:r>
              <a:rPr lang="en-US" u="sng" dirty="0" smtClean="0"/>
              <a:t>			</a:t>
            </a:r>
            <a:endParaRPr lang="en-US" dirty="0" smtClean="0"/>
          </a:p>
          <a:p>
            <a:pPr lvl="1"/>
            <a:r>
              <a:rPr lang="en-US" dirty="0" smtClean="0"/>
              <a:t>Each is covered by </a:t>
            </a:r>
            <a:r>
              <a:rPr lang="en-US" dirty="0" smtClean="0"/>
              <a:t>a </a:t>
            </a:r>
            <a:r>
              <a:rPr lang="en-US" u="sng" dirty="0" smtClean="0"/>
              <a:t>				</a:t>
            </a:r>
            <a:r>
              <a:rPr lang="en-US" dirty="0" smtClean="0"/>
              <a:t> – </a:t>
            </a:r>
            <a:r>
              <a:rPr lang="en-US" dirty="0" smtClean="0"/>
              <a:t>forms a sac and lines the thoracic cavity</a:t>
            </a:r>
          </a:p>
          <a:p>
            <a:pPr lvl="1"/>
            <a:r>
              <a:rPr lang="en-US" dirty="0" smtClean="0"/>
              <a:t>Secretes </a:t>
            </a:r>
            <a:r>
              <a:rPr lang="en-US" dirty="0" smtClean="0"/>
              <a:t>a </a:t>
            </a:r>
            <a:r>
              <a:rPr lang="en-US" u="sng" dirty="0" smtClean="0"/>
              <a:t>													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69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" y="1676400"/>
            <a:ext cx="4650897" cy="5321301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/>
              <a:t>Alveoli </a:t>
            </a:r>
            <a:r>
              <a:rPr lang="en-US" dirty="0" smtClean="0"/>
              <a:t>–</a:t>
            </a:r>
            <a:r>
              <a:rPr lang="en-US" u="sng" dirty="0" smtClean="0"/>
              <a:t> 											</a:t>
            </a:r>
          </a:p>
          <a:p>
            <a:pPr lvl="1"/>
            <a:r>
              <a:rPr lang="en-US" dirty="0" smtClean="0"/>
              <a:t>Numerous </a:t>
            </a:r>
            <a:r>
              <a:rPr lang="en-US" dirty="0" smtClean="0"/>
              <a:t>small clusters </a:t>
            </a:r>
            <a:r>
              <a:rPr lang="en-US" dirty="0" smtClean="0"/>
              <a:t>for </a:t>
            </a:r>
            <a:r>
              <a:rPr lang="en-US" u="sng" dirty="0" smtClean="0"/>
              <a:t>				</a:t>
            </a:r>
            <a:endParaRPr lang="en-US" dirty="0" smtClean="0"/>
          </a:p>
          <a:p>
            <a:pPr lvl="1"/>
            <a:r>
              <a:rPr lang="en-US" dirty="0" smtClean="0"/>
              <a:t>Walls of alveoli are extremely thin </a:t>
            </a:r>
            <a:r>
              <a:rPr lang="en-US" u="sng" dirty="0" smtClean="0"/>
              <a:t>(			)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are </a:t>
            </a:r>
            <a:r>
              <a:rPr lang="en-US" u="sng" dirty="0" smtClean="0"/>
              <a:t>					</a:t>
            </a:r>
            <a:endParaRPr lang="en-US" dirty="0" smtClean="0"/>
          </a:p>
          <a:p>
            <a:pPr lvl="1"/>
            <a:r>
              <a:rPr lang="en-US" dirty="0" smtClean="0"/>
              <a:t>Gases diffuse freely through the wall of the alveolus and capillary </a:t>
            </a:r>
            <a:r>
              <a:rPr lang="en-US" u="sng" dirty="0"/>
              <a:t> </a:t>
            </a:r>
            <a:r>
              <a:rPr lang="en-US" u="sng" dirty="0" smtClean="0"/>
              <a:t>										</a:t>
            </a:r>
            <a:endParaRPr lang="en-US" dirty="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5145880" y="4681538"/>
            <a:ext cx="927100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544218" y="4445001"/>
            <a:ext cx="1538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Pulmonary vein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5758655" y="6091238"/>
            <a:ext cx="800100" cy="29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534024" y="5995988"/>
            <a:ext cx="1555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Capillaries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5164930" y="3128963"/>
            <a:ext cx="850900" cy="24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5285580" y="3382963"/>
            <a:ext cx="552450" cy="17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51" name="Picture 11" descr="p957-gra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19" y="1408113"/>
            <a:ext cx="3748088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4620417" y="2940051"/>
            <a:ext cx="153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Pulmonary artery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V="1">
            <a:off x="6096793" y="2940051"/>
            <a:ext cx="763587" cy="325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 flipH="1" flipV="1">
            <a:off x="5368130" y="4816476"/>
            <a:ext cx="312738" cy="658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4" name="Freeform 14"/>
          <p:cNvSpPr>
            <a:spLocks/>
          </p:cNvSpPr>
          <p:nvPr/>
        </p:nvSpPr>
        <p:spPr bwMode="auto">
          <a:xfrm>
            <a:off x="6595268" y="4560888"/>
            <a:ext cx="566737" cy="1435100"/>
          </a:xfrm>
          <a:custGeom>
            <a:avLst/>
            <a:gdLst>
              <a:gd name="T0" fmla="*/ 22 w 357"/>
              <a:gd name="T1" fmla="*/ 0 h 904"/>
              <a:gd name="T2" fmla="*/ 0 w 357"/>
              <a:gd name="T3" fmla="*/ 904 h 904"/>
              <a:gd name="T4" fmla="*/ 357 w 357"/>
              <a:gd name="T5" fmla="*/ 73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7" h="904">
                <a:moveTo>
                  <a:pt x="22" y="0"/>
                </a:moveTo>
                <a:lnTo>
                  <a:pt x="0" y="904"/>
                </a:lnTo>
                <a:lnTo>
                  <a:pt x="357" y="73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835" y="658972"/>
            <a:ext cx="8229600" cy="1066800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6.4.3 Describe the features of </a:t>
            </a:r>
            <a:r>
              <a:rPr lang="en-US" sz="2400" dirty="0" err="1" smtClean="0"/>
              <a:t>alveoi</a:t>
            </a:r>
            <a:r>
              <a:rPr lang="en-US" sz="2400" dirty="0" smtClean="0"/>
              <a:t> that adapt them to gas exchange.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50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2-23ab-MammalRespiratry-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357" y="914400"/>
            <a:ext cx="9157357" cy="556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9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6.4.1 Distinguish between </a:t>
            </a:r>
            <a:r>
              <a:rPr lang="en-US" sz="2400" i="1" dirty="0" smtClean="0"/>
              <a:t>ventilation, gas exchange </a:t>
            </a:r>
            <a:r>
              <a:rPr lang="en-US" sz="2400" dirty="0" smtClean="0"/>
              <a:t>and </a:t>
            </a:r>
            <a:r>
              <a:rPr lang="en-US" sz="2400" i="1" dirty="0" smtClean="0"/>
              <a:t>cell respiration.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</p:spPr>
        <p:txBody>
          <a:bodyPr>
            <a:normAutofit/>
          </a:bodyPr>
          <a:lstStyle/>
          <a:p>
            <a:r>
              <a:rPr lang="en-US" dirty="0" smtClean="0"/>
              <a:t>Cellular respiration </a:t>
            </a:r>
            <a:r>
              <a:rPr lang="en-US" dirty="0" smtClean="0"/>
              <a:t>is </a:t>
            </a:r>
            <a:r>
              <a:rPr lang="en-US" u="sng" dirty="0" smtClean="0"/>
              <a:t>																	</a:t>
            </a:r>
            <a:r>
              <a:rPr lang="en-US" dirty="0" smtClean="0"/>
              <a:t>.  </a:t>
            </a:r>
            <a:r>
              <a:rPr lang="en-US" dirty="0" smtClean="0"/>
              <a:t>It is a continuous process in all cells.</a:t>
            </a:r>
            <a:endParaRPr lang="en-US" dirty="0"/>
          </a:p>
          <a:p>
            <a:pPr marL="109728" indent="0" algn="ctr">
              <a:buNone/>
            </a:pPr>
            <a:r>
              <a:rPr lang="en-US" dirty="0" smtClean="0"/>
              <a:t>Aerobic: </a:t>
            </a:r>
          </a:p>
          <a:p>
            <a:pPr marL="109728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1841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5772"/>
            <a:ext cx="8229600" cy="4848764"/>
          </a:xfrm>
        </p:spPr>
        <p:txBody>
          <a:bodyPr/>
          <a:lstStyle/>
          <a:p>
            <a:r>
              <a:rPr lang="en-US" dirty="0" smtClean="0"/>
              <a:t>Breathing (ventilation) is the mechanical process of moving air from the environment into the lungs and expelling air from the </a:t>
            </a:r>
            <a:r>
              <a:rPr lang="en-US" dirty="0" smtClean="0"/>
              <a:t>lungs</a:t>
            </a:r>
          </a:p>
          <a:p>
            <a:pPr lvl="1"/>
            <a:r>
              <a:rPr lang="en-US" dirty="0" smtClean="0"/>
              <a:t>The thorax is an </a:t>
            </a:r>
            <a:r>
              <a:rPr lang="en-US" u="sng" dirty="0" smtClean="0"/>
              <a:t>																					</a:t>
            </a:r>
          </a:p>
          <a:p>
            <a:pPr lvl="1"/>
            <a:r>
              <a:rPr lang="en-US" dirty="0" smtClean="0"/>
              <a:t>Pressure changes allow for air to be forced into or out of the lungs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835" y="658972"/>
            <a:ext cx="8229600" cy="1066800"/>
          </a:xfrm>
          <a:prstGeom prst="rect">
            <a:avLst/>
          </a:prstGeom>
        </p:spPr>
        <p:txBody>
          <a:bodyPr vert="horz" anchor="t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6.4.5 Explain the mechanism of ventilation of the lungs in terms of volume and pressure changes caused by the internal and external intercostal muscles, the diaphragm and abdominal muscles.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69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5772"/>
            <a:ext cx="8229600" cy="4848764"/>
          </a:xfrm>
        </p:spPr>
        <p:txBody>
          <a:bodyPr/>
          <a:lstStyle/>
          <a:p>
            <a:pPr lvl="1"/>
            <a:r>
              <a:rPr lang="en-US" dirty="0" smtClean="0"/>
              <a:t>Inspiration </a:t>
            </a:r>
            <a:r>
              <a:rPr lang="en-US" dirty="0" smtClean="0"/>
              <a:t>(inhalation):</a:t>
            </a:r>
          </a:p>
          <a:p>
            <a:pPr lvl="2"/>
            <a:r>
              <a:rPr lang="en-US" i="1" dirty="0" smtClean="0"/>
              <a:t>Diaphragm </a:t>
            </a:r>
            <a:r>
              <a:rPr lang="en-US" dirty="0" smtClean="0"/>
              <a:t>(dome-shaped muscle forming floor of thoracic cavity) </a:t>
            </a:r>
            <a:r>
              <a:rPr lang="en-US" u="sng" dirty="0" smtClean="0"/>
              <a:t>					</a:t>
            </a:r>
            <a:endParaRPr lang="en-US" dirty="0" smtClean="0"/>
          </a:p>
          <a:p>
            <a:pPr lvl="2"/>
            <a:r>
              <a:rPr lang="en-US" u="sng" dirty="0" smtClean="0"/>
              <a:t> 									</a:t>
            </a:r>
            <a:r>
              <a:rPr lang="en-US" dirty="0" smtClean="0"/>
              <a:t>(internal intercostal muscles relax)</a:t>
            </a:r>
          </a:p>
          <a:p>
            <a:pPr lvl="2"/>
            <a:r>
              <a:rPr lang="en-US" dirty="0" smtClean="0"/>
              <a:t>This </a:t>
            </a:r>
            <a:r>
              <a:rPr lang="en-US" u="sng" dirty="0" smtClean="0"/>
              <a:t> 									</a:t>
            </a:r>
            <a:r>
              <a:rPr lang="en-US" dirty="0" smtClean="0"/>
              <a:t>which lowers air pressure inside (below atmospheric pressure)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Air from outside rushes into lungs to equalize air pressure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835" y="658972"/>
            <a:ext cx="8229600" cy="1066800"/>
          </a:xfrm>
          <a:prstGeom prst="rect">
            <a:avLst/>
          </a:prstGeom>
        </p:spPr>
        <p:txBody>
          <a:bodyPr vert="horz" anchor="t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6.4.5 Explain the mechanism of ventilation of the lungs in terms of volume and pressure changes caused by the internal and external intercostal muscles, the diaphragm and abdominal muscles.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86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93336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Expiration (exhalation)</a:t>
            </a:r>
          </a:p>
          <a:p>
            <a:pPr lvl="2"/>
            <a:r>
              <a:rPr lang="en-US" dirty="0" smtClean="0"/>
              <a:t>Diaphragm </a:t>
            </a:r>
            <a:r>
              <a:rPr lang="en-US" u="sng" dirty="0" smtClean="0"/>
              <a:t>										</a:t>
            </a:r>
            <a:endParaRPr lang="en-US" dirty="0"/>
          </a:p>
          <a:p>
            <a:pPr lvl="2"/>
            <a:r>
              <a:rPr lang="en-US" u="sng" dirty="0" smtClean="0"/>
              <a:t>   					</a:t>
            </a:r>
            <a:r>
              <a:rPr lang="en-US" dirty="0" smtClean="0"/>
              <a:t>causing ribs to drop back down (external intercostal muscles relax)</a:t>
            </a:r>
          </a:p>
          <a:p>
            <a:pPr lvl="2"/>
            <a:r>
              <a:rPr lang="en-US" dirty="0" smtClean="0"/>
              <a:t>This </a:t>
            </a:r>
            <a:r>
              <a:rPr lang="en-US" u="sng" dirty="0" smtClean="0"/>
              <a:t> 							</a:t>
            </a:r>
            <a:r>
              <a:rPr lang="en-US" dirty="0" smtClean="0"/>
              <a:t>which increases air pressure inside</a:t>
            </a:r>
          </a:p>
          <a:p>
            <a:pPr lvl="2"/>
            <a:r>
              <a:rPr lang="en-US" dirty="0" smtClean="0"/>
              <a:t>Air from inside lungs rushes out to equalize air pressure</a:t>
            </a:r>
          </a:p>
          <a:p>
            <a:pPr lvl="2"/>
            <a:r>
              <a:rPr lang="en-US" dirty="0" smtClean="0"/>
              <a:t>When you </a:t>
            </a:r>
            <a:r>
              <a:rPr lang="en-US" u="sng" dirty="0" smtClean="0"/>
              <a:t>												</a:t>
            </a:r>
            <a:r>
              <a:rPr lang="en-US" dirty="0" smtClean="0"/>
              <a:t>.  This squeezes your abdominal organs which puts pressure on the diaphragm.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6.4.5 Explain the mechanism of ventilation of the lungs in terms of volume and pressure changes caused by the internal and external intercostal muscles, the diaphragm and abdominal muscles.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6985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 anchor="t">
            <a:normAutofit/>
          </a:bodyPr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42-24-NegPressureBreath-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" y="895350"/>
            <a:ext cx="9091052" cy="575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85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/>
          <a:lstStyle/>
          <a:p>
            <a:pPr marL="812800" indent="-812800">
              <a:lnSpc>
                <a:spcPct val="90000"/>
              </a:lnSpc>
            </a:pPr>
            <a:r>
              <a:rPr lang="en-US" dirty="0" smtClean="0"/>
              <a:t>Control of Breathing Rate</a:t>
            </a:r>
          </a:p>
          <a:p>
            <a:pPr marL="1105408" lvl="1" indent="-812800">
              <a:lnSpc>
                <a:spcPct val="90000"/>
              </a:lnSpc>
            </a:pPr>
            <a:r>
              <a:rPr lang="en-US" dirty="0" smtClean="0"/>
              <a:t>Breathing </a:t>
            </a:r>
            <a:r>
              <a:rPr lang="en-US" dirty="0"/>
              <a:t>rate is controlled by </a:t>
            </a:r>
            <a:r>
              <a:rPr lang="en-US" u="sng" dirty="0" smtClean="0"/>
              <a:t>							</a:t>
            </a:r>
            <a:r>
              <a:rPr lang="en-US" dirty="0" smtClean="0"/>
              <a:t>– </a:t>
            </a:r>
            <a:r>
              <a:rPr lang="en-US" dirty="0"/>
              <a:t>located </a:t>
            </a:r>
            <a:r>
              <a:rPr lang="en-US" dirty="0" smtClean="0"/>
              <a:t>in </a:t>
            </a:r>
            <a:r>
              <a:rPr lang="en-US" u="sng" dirty="0" smtClean="0"/>
              <a:t>								</a:t>
            </a:r>
            <a:endParaRPr lang="en-US" dirty="0"/>
          </a:p>
          <a:p>
            <a:pPr marL="1105408" lvl="1" indent="-812800">
              <a:lnSpc>
                <a:spcPct val="90000"/>
              </a:lnSpc>
            </a:pPr>
            <a:r>
              <a:rPr lang="en-US" dirty="0"/>
              <a:t>muscles are stimulated to contract by </a:t>
            </a:r>
            <a:r>
              <a:rPr lang="en-US" dirty="0" smtClean="0"/>
              <a:t>impulses </a:t>
            </a:r>
            <a:r>
              <a:rPr lang="en-US" dirty="0"/>
              <a:t>from respiratory center</a:t>
            </a:r>
          </a:p>
          <a:p>
            <a:pPr marL="1105408" lvl="1" indent="-812800">
              <a:lnSpc>
                <a:spcPct val="90000"/>
              </a:lnSpc>
            </a:pPr>
            <a:r>
              <a:rPr lang="en-US" dirty="0"/>
              <a:t>nerve cells in respiratory center generate cyclic bursts of impulses that cause the alternating contraction and relaxation of respiratory muscles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85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/>
          <a:lstStyle/>
          <a:p>
            <a:pPr marL="902208" lvl="1" indent="-609600"/>
            <a:r>
              <a:rPr lang="en-US" dirty="0" smtClean="0"/>
              <a:t>Respiratory </a:t>
            </a:r>
            <a:r>
              <a:rPr lang="en-US" dirty="0"/>
              <a:t>center receives input from several sources and adjusts breathing rate and volume to meet body’s changing needs</a:t>
            </a:r>
          </a:p>
          <a:p>
            <a:pPr marL="902208" lvl="1" indent="-609600"/>
            <a:r>
              <a:rPr lang="en-US" u="sng" dirty="0" smtClean="0"/>
              <a:t> 																							</a:t>
            </a:r>
          </a:p>
          <a:p>
            <a:pPr marL="902208" lvl="1" indent="-609600"/>
            <a:r>
              <a:rPr lang="en-US" u="sng" dirty="0" smtClean="0"/>
              <a:t> 				</a:t>
            </a:r>
            <a:r>
              <a:rPr lang="en-US" dirty="0" smtClean="0"/>
              <a:t>in </a:t>
            </a:r>
            <a:r>
              <a:rPr lang="en-US" dirty="0"/>
              <a:t>medulla, and in walls of the aorta and carotid arteries </a:t>
            </a:r>
            <a:r>
              <a:rPr lang="en-US" dirty="0" smtClean="0"/>
              <a:t>are </a:t>
            </a:r>
            <a:r>
              <a:rPr lang="en-US" u="sng" dirty="0" smtClean="0"/>
              <a:t>				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8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 anchor="t">
            <a:normAutofit/>
          </a:bodyPr>
          <a:lstStyle/>
          <a:p>
            <a:r>
              <a:rPr lang="en-US" sz="2400" dirty="0"/>
              <a:t>6.4.1 Distinguish between </a:t>
            </a:r>
            <a:r>
              <a:rPr lang="en-US" sz="2400" i="1" dirty="0"/>
              <a:t>ventilation, gas exchange </a:t>
            </a:r>
            <a:r>
              <a:rPr lang="en-US" sz="2400" dirty="0"/>
              <a:t>and </a:t>
            </a:r>
            <a:r>
              <a:rPr lang="en-US" sz="2400" i="1" dirty="0"/>
              <a:t>cell respiration.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7136"/>
          </a:xfrm>
        </p:spPr>
        <p:txBody>
          <a:bodyPr/>
          <a:lstStyle/>
          <a:p>
            <a:r>
              <a:rPr lang="en-US" dirty="0" smtClean="0"/>
              <a:t>To support aerobic cellular respiration, cells take in oxygen from their environment and give out carbon dioxide, by a process </a:t>
            </a:r>
            <a:r>
              <a:rPr lang="en-US" dirty="0" smtClean="0"/>
              <a:t>called </a:t>
            </a:r>
            <a:r>
              <a:rPr lang="en-US" u="sng" dirty="0" smtClean="0"/>
              <a:t> 		       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Gas exchange ultimately relies </a:t>
            </a:r>
            <a:r>
              <a:rPr lang="en-US" dirty="0" smtClean="0"/>
              <a:t>on </a:t>
            </a:r>
            <a:r>
              <a:rPr lang="en-US" u="sng" dirty="0" smtClean="0"/>
              <a:t>		      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69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 anchor="t">
            <a:normAutofit/>
          </a:bodyPr>
          <a:lstStyle/>
          <a:p>
            <a:r>
              <a:rPr lang="en-US" sz="2400" dirty="0"/>
              <a:t>6.4.1 Distinguish between </a:t>
            </a:r>
            <a:r>
              <a:rPr lang="en-US" sz="2400" i="1" dirty="0"/>
              <a:t>ventilation, gas exchange </a:t>
            </a:r>
            <a:r>
              <a:rPr lang="en-US" sz="2400" dirty="0"/>
              <a:t>and </a:t>
            </a:r>
            <a:r>
              <a:rPr lang="en-US" sz="2400" i="1" dirty="0"/>
              <a:t>cell respiration.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dirty="0"/>
              <a:t>All animal respiratory systems share two features that facilitate diffusion: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dirty="0"/>
              <a:t>Respiratory system </a:t>
            </a:r>
            <a:r>
              <a:rPr lang="en-US" u="sng" dirty="0"/>
              <a:t>	</a:t>
            </a:r>
            <a:r>
              <a:rPr lang="en-US" u="sng" dirty="0" smtClean="0"/>
              <a:t>										 </a:t>
            </a:r>
            <a:endParaRPr lang="en-US" dirty="0"/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dirty="0"/>
              <a:t>Respiratory system must have </a:t>
            </a:r>
            <a:r>
              <a:rPr lang="en-US" u="sng" dirty="0" smtClean="0"/>
              <a:t>																	</a:t>
            </a:r>
            <a:endParaRPr lang="en-US" dirty="0"/>
          </a:p>
          <a:p>
            <a:pPr marL="533400" indent="-533400">
              <a:lnSpc>
                <a:spcPct val="90000"/>
              </a:lnSpc>
            </a:pPr>
            <a:r>
              <a:rPr lang="en-US" dirty="0"/>
              <a:t>Most animals have evolved specialized respiratory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 anchor="t">
            <a:normAutofit/>
          </a:bodyPr>
          <a:lstStyle/>
          <a:p>
            <a:r>
              <a:rPr lang="en-US" sz="2400" dirty="0"/>
              <a:t>6.4.1 Distinguish between </a:t>
            </a:r>
            <a:r>
              <a:rPr lang="en-US" sz="2400" i="1" dirty="0"/>
              <a:t>ventilation, gas exchange </a:t>
            </a:r>
            <a:r>
              <a:rPr lang="en-US" sz="2400" dirty="0"/>
              <a:t>and </a:t>
            </a:r>
            <a:r>
              <a:rPr lang="en-US" sz="2400" i="1" dirty="0"/>
              <a:t>cell respiration.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/>
          <a:lstStyle/>
          <a:p>
            <a:r>
              <a:rPr lang="en-US" dirty="0" smtClean="0"/>
              <a:t>In general, gas exchange in most respiratory systems occurs in the following stages: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Air or water, containing oxygen, is moved past a respiratory system by </a:t>
            </a:r>
            <a:r>
              <a:rPr lang="en-US" u="sng" dirty="0" smtClean="0"/>
              <a:t>				</a:t>
            </a:r>
            <a:r>
              <a:rPr lang="en-US" dirty="0" smtClean="0"/>
              <a:t> (</a:t>
            </a:r>
            <a:r>
              <a:rPr lang="en-US" dirty="0" smtClean="0"/>
              <a:t>fluids or gases move in bulk through relatively large spaces, from areas of higher pressure to areas of lower pressure) – </a:t>
            </a:r>
            <a:r>
              <a:rPr lang="en-US" u="sng" dirty="0" smtClean="0"/>
              <a:t>										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 anchor="t">
            <a:normAutofit/>
          </a:bodyPr>
          <a:lstStyle/>
          <a:p>
            <a:r>
              <a:rPr lang="en-US" sz="2400" dirty="0"/>
              <a:t>6.4.1 Distinguish between </a:t>
            </a:r>
            <a:r>
              <a:rPr lang="en-US" sz="2400" i="1" dirty="0"/>
              <a:t>ventilation, gas exchange </a:t>
            </a:r>
            <a:r>
              <a:rPr lang="en-US" sz="2400" dirty="0"/>
              <a:t>and </a:t>
            </a:r>
            <a:r>
              <a:rPr lang="en-US" sz="2400" i="1" dirty="0"/>
              <a:t>cell respiration.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4553"/>
            <a:ext cx="4777581" cy="4325112"/>
          </a:xfrm>
        </p:spPr>
        <p:txBody>
          <a:bodyPr/>
          <a:lstStyle/>
          <a:p>
            <a:pPr marL="925830" lvl="1" indent="-514350">
              <a:buFont typeface="+mj-lt"/>
              <a:buAutoNum type="arabicPeriod" startAt="2"/>
            </a:pPr>
            <a:r>
              <a:rPr lang="en-US" dirty="0" smtClean="0"/>
              <a:t>Oxygen and carbon dioxide are exchanged through the respiratory surface by diffusion; </a:t>
            </a:r>
            <a:r>
              <a:rPr lang="en-US" u="sng" dirty="0" smtClean="0"/>
              <a:t>													</a:t>
            </a:r>
            <a:endParaRPr lang="en-US" dirty="0"/>
          </a:p>
        </p:txBody>
      </p:sp>
      <p:pic>
        <p:nvPicPr>
          <p:cNvPr id="4" name="Picture 4" descr="G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81" y="1501775"/>
            <a:ext cx="3568700" cy="445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BLU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44" y="3203575"/>
            <a:ext cx="1452562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47619" y="6121400"/>
            <a:ext cx="2073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Capillary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6847681" y="5464175"/>
            <a:ext cx="6445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993856" y="2728913"/>
            <a:ext cx="1073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CO</a:t>
            </a:r>
            <a:r>
              <a:rPr lang="en-US" sz="2800" b="1" baseline="-25000" dirty="0"/>
              <a:t>2</a:t>
            </a:r>
          </a:p>
        </p:txBody>
      </p:sp>
      <p:pic>
        <p:nvPicPr>
          <p:cNvPr id="11" name="Picture 10" descr="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81" y="1883569"/>
            <a:ext cx="1768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993856" y="1634172"/>
            <a:ext cx="1901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O</a:t>
            </a:r>
            <a:r>
              <a:rPr lang="en-US" sz="2800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21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 anchor="t">
            <a:normAutofit/>
          </a:bodyPr>
          <a:lstStyle/>
          <a:p>
            <a:r>
              <a:rPr lang="en-US" sz="2400" dirty="0"/>
              <a:t>6.4.1 Distinguish between </a:t>
            </a:r>
            <a:r>
              <a:rPr lang="en-US" sz="2400" i="1" dirty="0"/>
              <a:t>ventilation, gas exchange </a:t>
            </a:r>
            <a:r>
              <a:rPr lang="en-US" sz="2400" dirty="0"/>
              <a:t>and </a:t>
            </a:r>
            <a:r>
              <a:rPr lang="en-US" sz="2400" i="1" dirty="0"/>
              <a:t>cell respiration.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362200"/>
            <a:ext cx="4267200" cy="4325112"/>
          </a:xfrm>
        </p:spPr>
        <p:txBody>
          <a:bodyPr/>
          <a:lstStyle/>
          <a:p>
            <a:pPr marL="925830" lvl="1" indent="-514350">
              <a:buFont typeface="+mj-lt"/>
              <a:buAutoNum type="arabicPeriod" startAt="3"/>
            </a:pPr>
            <a:r>
              <a:rPr lang="en-US" dirty="0" smtClean="0"/>
              <a:t>Gases are transported between respiratory system and tissues by </a:t>
            </a:r>
            <a:r>
              <a:rPr lang="en-US" u="sng" dirty="0" smtClean="0"/>
              <a:t>													</a:t>
            </a:r>
            <a:endParaRPr lang="en-US" dirty="0"/>
          </a:p>
        </p:txBody>
      </p:sp>
      <p:pic>
        <p:nvPicPr>
          <p:cNvPr id="4" name="Picture 4" descr="~AUT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/>
          <a:stretch>
            <a:fillRect/>
          </a:stretch>
        </p:blipFill>
        <p:spPr bwMode="auto">
          <a:xfrm>
            <a:off x="4038600" y="1203960"/>
            <a:ext cx="5283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 anchor="t">
            <a:normAutofit/>
          </a:bodyPr>
          <a:lstStyle/>
          <a:p>
            <a:r>
              <a:rPr lang="en-US" sz="2400" dirty="0"/>
              <a:t>6.4.1 Distinguish between </a:t>
            </a:r>
            <a:r>
              <a:rPr lang="en-US" sz="2400" i="1" dirty="0"/>
              <a:t>ventilation, gas exchange </a:t>
            </a:r>
            <a:r>
              <a:rPr lang="en-US" sz="2400" dirty="0"/>
              <a:t>and </a:t>
            </a:r>
            <a:r>
              <a:rPr lang="en-US" sz="2400" i="1" dirty="0"/>
              <a:t>cell respiration.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5830" lvl="1" indent="-514350">
              <a:buFont typeface="+mj-lt"/>
              <a:buAutoNum type="arabicPeriod" startAt="4"/>
            </a:pPr>
            <a:r>
              <a:rPr lang="en-US" dirty="0" smtClean="0"/>
              <a:t>Gases are exchanged </a:t>
            </a:r>
            <a:r>
              <a:rPr lang="en-US" u="sng" dirty="0" smtClean="0"/>
              <a:t>										</a:t>
            </a:r>
            <a:r>
              <a:rPr lang="en-US" dirty="0" smtClean="0"/>
              <a:t>(</a:t>
            </a:r>
            <a:r>
              <a:rPr lang="en-US" dirty="0" smtClean="0"/>
              <a:t>oxygen diffuses out into tissue and carbon dioxide diffuses into capillaries based on concentration gradients)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 anchor="t">
            <a:normAutofit/>
          </a:bodyPr>
          <a:lstStyle/>
          <a:p>
            <a:r>
              <a:rPr lang="en-US" sz="2400" dirty="0"/>
              <a:t>6.4.1 Distinguish between </a:t>
            </a:r>
            <a:r>
              <a:rPr lang="en-US" sz="2400" i="1" dirty="0"/>
              <a:t>ventilation, gas exchange </a:t>
            </a:r>
            <a:r>
              <a:rPr lang="en-US" sz="2400" dirty="0"/>
              <a:t>and </a:t>
            </a:r>
            <a:r>
              <a:rPr lang="en-US" sz="2400" i="1" dirty="0"/>
              <a:t>cell respiration.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terrestrial animals respire by means </a:t>
            </a:r>
            <a:r>
              <a:rPr lang="en-US" dirty="0" smtClean="0"/>
              <a:t>of </a:t>
            </a:r>
            <a:r>
              <a:rPr lang="en-US" u="sng" dirty="0" smtClean="0"/>
              <a:t>		</a:t>
            </a:r>
            <a:r>
              <a:rPr lang="en-US" dirty="0" smtClean="0"/>
              <a:t> – </a:t>
            </a:r>
            <a:r>
              <a:rPr lang="en-US" dirty="0" smtClean="0"/>
              <a:t>chambers containing moist, delicate respiratory surfaces that are protected in body</a:t>
            </a:r>
          </a:p>
          <a:p>
            <a:pPr lvl="1"/>
            <a:r>
              <a:rPr lang="en-US" u="sng" dirty="0" smtClean="0"/>
              <a:t> 						</a:t>
            </a:r>
            <a:r>
              <a:rPr lang="en-US" dirty="0" smtClean="0"/>
              <a:t>(</a:t>
            </a:r>
            <a:r>
              <a:rPr lang="en-US" dirty="0" smtClean="0"/>
              <a:t>bathed in body fluids) </a:t>
            </a:r>
            <a:r>
              <a:rPr lang="en-US" dirty="0" smtClean="0"/>
              <a:t>and </a:t>
            </a:r>
            <a:r>
              <a:rPr lang="en-US" u="sng" dirty="0" smtClean="0"/>
              <a:t>						</a:t>
            </a:r>
            <a:endParaRPr lang="en-US" dirty="0" smtClean="0"/>
          </a:p>
          <a:p>
            <a:pPr lvl="1"/>
            <a:r>
              <a:rPr lang="en-US" dirty="0" smtClean="0"/>
              <a:t>Highly </a:t>
            </a:r>
            <a:r>
              <a:rPr lang="en-US" u="sng" dirty="0" smtClean="0"/>
              <a:t>								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444</TotalTime>
  <Words>608</Words>
  <Application>Microsoft Office PowerPoint</Application>
  <PresentationFormat>On-screen Show (4:3)</PresentationFormat>
  <Paragraphs>117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</vt:lpstr>
      <vt:lpstr>Gas Exchange</vt:lpstr>
      <vt:lpstr>6.4.1 Distinguish between ventilation, gas exchange and cell respiration.</vt:lpstr>
      <vt:lpstr>6.4.1 Distinguish between ventilation, gas exchange and cell respiration.</vt:lpstr>
      <vt:lpstr>6.4.1 Distinguish between ventilation, gas exchange and cell respiration.</vt:lpstr>
      <vt:lpstr>6.4.1 Distinguish between ventilation, gas exchange and cell respiration.</vt:lpstr>
      <vt:lpstr>6.4.1 Distinguish between ventilation, gas exchange and cell respiration.</vt:lpstr>
      <vt:lpstr>6.4.1 Distinguish between ventilation, gas exchange and cell respiration.</vt:lpstr>
      <vt:lpstr>6.4.1 Distinguish between ventilation, gas exchange and cell respiration.</vt:lpstr>
      <vt:lpstr>6.4.1 Distinguish between ventilation, gas exchange and cell respiration.</vt:lpstr>
      <vt:lpstr>6.4.1 Distinguish between ventilation, gas exchange and cell respiration. 6.4.2 Explain the need for a ventilation system.</vt:lpstr>
      <vt:lpstr>PowerPoint Presentation</vt:lpstr>
      <vt:lpstr>Passageway of air in respiratory system:</vt:lpstr>
      <vt:lpstr>6.4.4 Draw and label a diagram of the ventilation system, including trachea, lungs, bronchi, bronchioles and alveoli</vt:lpstr>
      <vt:lpstr>PowerPoint Presentation</vt:lpstr>
      <vt:lpstr>PowerPoint Presentation</vt:lpstr>
      <vt:lpstr>PowerPoint Presentation</vt:lpstr>
      <vt:lpstr>PowerPoint Presentation</vt:lpstr>
      <vt:lpstr>6.4.3 Describe the features of alveoi that adapt them to gas exchange.</vt:lpstr>
      <vt:lpstr>PowerPoint Presentation</vt:lpstr>
      <vt:lpstr>PowerPoint Presentation</vt:lpstr>
      <vt:lpstr>PowerPoint Presentation</vt:lpstr>
      <vt:lpstr>6.4.5 Explain the mechanism of ventilation of the lungs in terms of volume and pressure changes caused by the internal and external intercostal muscles, the diaphragm and abdominal muscles.</vt:lpstr>
      <vt:lpstr>PowerPoint Presentation</vt:lpstr>
      <vt:lpstr>PowerPoint Presentation</vt:lpstr>
      <vt:lpstr>PowerPoint Presentation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Exchange</dc:title>
  <dc:creator>Windows User</dc:creator>
  <cp:lastModifiedBy>Windows User</cp:lastModifiedBy>
  <cp:revision>30</cp:revision>
  <dcterms:created xsi:type="dcterms:W3CDTF">2013-03-07T16:27:32Z</dcterms:created>
  <dcterms:modified xsi:type="dcterms:W3CDTF">2013-03-08T15:41:35Z</dcterms:modified>
</cp:coreProperties>
</file>