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2" r:id="rId3"/>
    <p:sldId id="260" r:id="rId4"/>
    <p:sldId id="261" r:id="rId5"/>
    <p:sldId id="257" r:id="rId6"/>
    <p:sldId id="263" r:id="rId7"/>
    <p:sldId id="265" r:id="rId8"/>
    <p:sldId id="266" r:id="rId9"/>
    <p:sldId id="258" r:id="rId10"/>
    <p:sldId id="259" r:id="rId11"/>
    <p:sldId id="264"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3" d="100"/>
          <a:sy n="73" d="100"/>
        </p:scale>
        <p:origin x="-1068"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A3A888B-A44B-4758-8705-84668BEFB428}" type="datetimeFigureOut">
              <a:rPr lang="en-US" smtClean="0"/>
              <a:t>3/7/2013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B52FE3-A727-4AEF-AC12-CD06476426E6}" type="slidenum">
              <a:rPr lang="en-US" smtClean="0"/>
              <a:t>‹#›</a:t>
            </a:fld>
            <a:endParaRPr lang="en-US"/>
          </a:p>
        </p:txBody>
      </p:sp>
    </p:spTree>
    <p:extLst>
      <p:ext uri="{BB962C8B-B14F-4D97-AF65-F5344CB8AC3E}">
        <p14:creationId xmlns:p14="http://schemas.microsoft.com/office/powerpoint/2010/main" val="40568455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A3A888B-A44B-4758-8705-84668BEFB428}" type="datetimeFigureOut">
              <a:rPr lang="en-US" smtClean="0"/>
              <a:t>3/7/2013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B52FE3-A727-4AEF-AC12-CD06476426E6}" type="slidenum">
              <a:rPr lang="en-US" smtClean="0"/>
              <a:t>‹#›</a:t>
            </a:fld>
            <a:endParaRPr lang="en-US"/>
          </a:p>
        </p:txBody>
      </p:sp>
    </p:spTree>
    <p:extLst>
      <p:ext uri="{BB962C8B-B14F-4D97-AF65-F5344CB8AC3E}">
        <p14:creationId xmlns:p14="http://schemas.microsoft.com/office/powerpoint/2010/main" val="39785679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A3A888B-A44B-4758-8705-84668BEFB428}" type="datetimeFigureOut">
              <a:rPr lang="en-US" smtClean="0"/>
              <a:t>3/7/2013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B52FE3-A727-4AEF-AC12-CD06476426E6}" type="slidenum">
              <a:rPr lang="en-US" smtClean="0"/>
              <a:t>‹#›</a:t>
            </a:fld>
            <a:endParaRPr lang="en-US"/>
          </a:p>
        </p:txBody>
      </p:sp>
    </p:spTree>
    <p:extLst>
      <p:ext uri="{BB962C8B-B14F-4D97-AF65-F5344CB8AC3E}">
        <p14:creationId xmlns:p14="http://schemas.microsoft.com/office/powerpoint/2010/main" val="28156297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A3A888B-A44B-4758-8705-84668BEFB428}" type="datetimeFigureOut">
              <a:rPr lang="en-US" smtClean="0"/>
              <a:t>3/7/2013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B52FE3-A727-4AEF-AC12-CD06476426E6}" type="slidenum">
              <a:rPr lang="en-US" smtClean="0"/>
              <a:t>‹#›</a:t>
            </a:fld>
            <a:endParaRPr lang="en-US"/>
          </a:p>
        </p:txBody>
      </p:sp>
    </p:spTree>
    <p:extLst>
      <p:ext uri="{BB962C8B-B14F-4D97-AF65-F5344CB8AC3E}">
        <p14:creationId xmlns:p14="http://schemas.microsoft.com/office/powerpoint/2010/main" val="11285706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A3A888B-A44B-4758-8705-84668BEFB428}" type="datetimeFigureOut">
              <a:rPr lang="en-US" smtClean="0"/>
              <a:t>3/7/2013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AB52FE3-A727-4AEF-AC12-CD06476426E6}" type="slidenum">
              <a:rPr lang="en-US" smtClean="0"/>
              <a:t>‹#›</a:t>
            </a:fld>
            <a:endParaRPr lang="en-US"/>
          </a:p>
        </p:txBody>
      </p:sp>
    </p:spTree>
    <p:extLst>
      <p:ext uri="{BB962C8B-B14F-4D97-AF65-F5344CB8AC3E}">
        <p14:creationId xmlns:p14="http://schemas.microsoft.com/office/powerpoint/2010/main" val="20817580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A3A888B-A44B-4758-8705-84668BEFB428}" type="datetimeFigureOut">
              <a:rPr lang="en-US" smtClean="0"/>
              <a:t>3/7/2013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AB52FE3-A727-4AEF-AC12-CD06476426E6}" type="slidenum">
              <a:rPr lang="en-US" smtClean="0"/>
              <a:t>‹#›</a:t>
            </a:fld>
            <a:endParaRPr lang="en-US"/>
          </a:p>
        </p:txBody>
      </p:sp>
    </p:spTree>
    <p:extLst>
      <p:ext uri="{BB962C8B-B14F-4D97-AF65-F5344CB8AC3E}">
        <p14:creationId xmlns:p14="http://schemas.microsoft.com/office/powerpoint/2010/main" val="38638343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3A888B-A44B-4758-8705-84668BEFB428}" type="datetimeFigureOut">
              <a:rPr lang="en-US" smtClean="0"/>
              <a:t>3/7/2013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AB52FE3-A727-4AEF-AC12-CD06476426E6}" type="slidenum">
              <a:rPr lang="en-US" smtClean="0"/>
              <a:t>‹#›</a:t>
            </a:fld>
            <a:endParaRPr lang="en-US"/>
          </a:p>
        </p:txBody>
      </p:sp>
    </p:spTree>
    <p:extLst>
      <p:ext uri="{BB962C8B-B14F-4D97-AF65-F5344CB8AC3E}">
        <p14:creationId xmlns:p14="http://schemas.microsoft.com/office/powerpoint/2010/main" val="42619019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A3A888B-A44B-4758-8705-84668BEFB428}" type="datetimeFigureOut">
              <a:rPr lang="en-US" smtClean="0"/>
              <a:t>3/7/2013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B52FE3-A727-4AEF-AC12-CD06476426E6}" type="slidenum">
              <a:rPr lang="en-US" smtClean="0"/>
              <a:t>‹#›</a:t>
            </a:fld>
            <a:endParaRPr lang="en-US"/>
          </a:p>
        </p:txBody>
      </p:sp>
    </p:spTree>
    <p:extLst>
      <p:ext uri="{BB962C8B-B14F-4D97-AF65-F5344CB8AC3E}">
        <p14:creationId xmlns:p14="http://schemas.microsoft.com/office/powerpoint/2010/main" val="26735816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A3A888B-A44B-4758-8705-84668BEFB428}" type="datetimeFigureOut">
              <a:rPr lang="en-US" smtClean="0"/>
              <a:t>3/7/2013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B52FE3-A727-4AEF-AC12-CD06476426E6}" type="slidenum">
              <a:rPr lang="en-US" smtClean="0"/>
              <a:t>‹#›</a:t>
            </a:fld>
            <a:endParaRPr lang="en-US"/>
          </a:p>
        </p:txBody>
      </p:sp>
    </p:spTree>
    <p:extLst>
      <p:ext uri="{BB962C8B-B14F-4D97-AF65-F5344CB8AC3E}">
        <p14:creationId xmlns:p14="http://schemas.microsoft.com/office/powerpoint/2010/main" val="16083975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A3A888B-A44B-4758-8705-84668BEFB428}" type="datetimeFigureOut">
              <a:rPr lang="en-US" smtClean="0"/>
              <a:t>3/7/2013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B52FE3-A727-4AEF-AC12-CD06476426E6}" type="slidenum">
              <a:rPr lang="en-US" smtClean="0"/>
              <a:t>‹#›</a:t>
            </a:fld>
            <a:endParaRPr lang="en-US"/>
          </a:p>
        </p:txBody>
      </p:sp>
    </p:spTree>
    <p:extLst>
      <p:ext uri="{BB962C8B-B14F-4D97-AF65-F5344CB8AC3E}">
        <p14:creationId xmlns:p14="http://schemas.microsoft.com/office/powerpoint/2010/main" val="2293267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A3A888B-A44B-4758-8705-84668BEFB428}" type="datetimeFigureOut">
              <a:rPr lang="en-US" smtClean="0"/>
              <a:t>3/7/2013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B52FE3-A727-4AEF-AC12-CD06476426E6}" type="slidenum">
              <a:rPr lang="en-US" smtClean="0"/>
              <a:t>‹#›</a:t>
            </a:fld>
            <a:endParaRPr lang="en-US"/>
          </a:p>
        </p:txBody>
      </p:sp>
    </p:spTree>
    <p:extLst>
      <p:ext uri="{BB962C8B-B14F-4D97-AF65-F5344CB8AC3E}">
        <p14:creationId xmlns:p14="http://schemas.microsoft.com/office/powerpoint/2010/main" val="3763675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3A888B-A44B-4758-8705-84668BEFB428}" type="datetimeFigureOut">
              <a:rPr lang="en-US" smtClean="0"/>
              <a:t>3/7/2013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B52FE3-A727-4AEF-AC12-CD06476426E6}" type="slidenum">
              <a:rPr lang="en-US" smtClean="0"/>
              <a:t>‹#›</a:t>
            </a:fld>
            <a:endParaRPr lang="en-US"/>
          </a:p>
        </p:txBody>
      </p:sp>
    </p:spTree>
    <p:extLst>
      <p:ext uri="{BB962C8B-B14F-4D97-AF65-F5344CB8AC3E}">
        <p14:creationId xmlns:p14="http://schemas.microsoft.com/office/powerpoint/2010/main" val="2814227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609600"/>
            <a:ext cx="8229600" cy="2209800"/>
          </a:xfrm>
        </p:spPr>
        <p:txBody>
          <a:bodyPr>
            <a:normAutofit fontScale="90000"/>
          </a:bodyPr>
          <a:lstStyle/>
          <a:p>
            <a:r>
              <a:rPr lang="en-US" b="1" u="sng" dirty="0" smtClean="0"/>
              <a:t>Warm-up #16</a:t>
            </a:r>
            <a:r>
              <a:rPr lang="en-US" dirty="0" smtClean="0"/>
              <a:t/>
            </a:r>
            <a:br>
              <a:rPr lang="en-US" dirty="0" smtClean="0"/>
            </a:br>
            <a:r>
              <a:rPr lang="en-US" dirty="0" smtClean="0"/>
              <a:t>Write a paragraph describing how the Renaissance changed Europe include at least five of the following words. </a:t>
            </a:r>
            <a:br>
              <a:rPr lang="en-US" dirty="0" smtClean="0"/>
            </a:br>
            <a:endParaRPr lang="en-US" dirty="0"/>
          </a:p>
        </p:txBody>
      </p:sp>
      <p:sp>
        <p:nvSpPr>
          <p:cNvPr id="5" name="Content Placeholder 4"/>
          <p:cNvSpPr>
            <a:spLocks noGrp="1"/>
          </p:cNvSpPr>
          <p:nvPr>
            <p:ph sz="half" idx="1"/>
          </p:nvPr>
        </p:nvSpPr>
        <p:spPr>
          <a:xfrm>
            <a:off x="685800" y="2895600"/>
            <a:ext cx="4114800" cy="5059363"/>
          </a:xfrm>
        </p:spPr>
        <p:txBody>
          <a:bodyPr>
            <a:normAutofit/>
          </a:bodyPr>
          <a:lstStyle/>
          <a:p>
            <a:r>
              <a:rPr lang="en-US" dirty="0" smtClean="0"/>
              <a:t>Humanism</a:t>
            </a:r>
          </a:p>
          <a:p>
            <a:r>
              <a:rPr lang="en-US" dirty="0" smtClean="0"/>
              <a:t>Vernacular </a:t>
            </a:r>
          </a:p>
          <a:p>
            <a:r>
              <a:rPr lang="en-US" dirty="0" smtClean="0"/>
              <a:t>Shakespeare</a:t>
            </a:r>
          </a:p>
          <a:p>
            <a:r>
              <a:rPr lang="en-US" dirty="0" smtClean="0"/>
              <a:t>Johann Gutenberg </a:t>
            </a:r>
          </a:p>
          <a:p>
            <a:r>
              <a:rPr lang="en-US" dirty="0" smtClean="0"/>
              <a:t>Leonardo </a:t>
            </a:r>
            <a:r>
              <a:rPr lang="en-US" dirty="0" smtClean="0"/>
              <a:t>da </a:t>
            </a:r>
            <a:r>
              <a:rPr lang="en-US" dirty="0" smtClean="0"/>
              <a:t>Vinci </a:t>
            </a:r>
          </a:p>
          <a:p>
            <a:endParaRPr lang="en-US" dirty="0" smtClean="0"/>
          </a:p>
          <a:p>
            <a:endParaRPr lang="en-US" dirty="0"/>
          </a:p>
        </p:txBody>
      </p:sp>
      <p:sp>
        <p:nvSpPr>
          <p:cNvPr id="6" name="Content Placeholder 5"/>
          <p:cNvSpPr>
            <a:spLocks noGrp="1"/>
          </p:cNvSpPr>
          <p:nvPr>
            <p:ph sz="half" idx="2"/>
          </p:nvPr>
        </p:nvSpPr>
        <p:spPr>
          <a:xfrm>
            <a:off x="4800600" y="2895600"/>
            <a:ext cx="4191000" cy="3230563"/>
          </a:xfrm>
        </p:spPr>
        <p:txBody>
          <a:bodyPr>
            <a:normAutofit/>
          </a:bodyPr>
          <a:lstStyle/>
          <a:p>
            <a:r>
              <a:rPr lang="en-US" dirty="0" smtClean="0"/>
              <a:t>Patron </a:t>
            </a:r>
          </a:p>
          <a:p>
            <a:r>
              <a:rPr lang="en-US" dirty="0" smtClean="0"/>
              <a:t>Realism </a:t>
            </a:r>
          </a:p>
          <a:p>
            <a:r>
              <a:rPr lang="en-US" dirty="0" smtClean="0"/>
              <a:t>Perspective </a:t>
            </a:r>
          </a:p>
          <a:p>
            <a:r>
              <a:rPr lang="en-US" dirty="0" smtClean="0"/>
              <a:t>Rome </a:t>
            </a:r>
          </a:p>
          <a:p>
            <a:r>
              <a:rPr lang="en-US" dirty="0" smtClean="0"/>
              <a:t>Anatomy </a:t>
            </a:r>
          </a:p>
          <a:p>
            <a:endParaRPr lang="en-US" dirty="0"/>
          </a:p>
        </p:txBody>
      </p:sp>
    </p:spTree>
    <p:extLst>
      <p:ext uri="{BB962C8B-B14F-4D97-AF65-F5344CB8AC3E}">
        <p14:creationId xmlns:p14="http://schemas.microsoft.com/office/powerpoint/2010/main" val="15766548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609600"/>
            <a:ext cx="8229600" cy="2209800"/>
          </a:xfrm>
        </p:spPr>
        <p:txBody>
          <a:bodyPr>
            <a:normAutofit fontScale="90000"/>
          </a:bodyPr>
          <a:lstStyle/>
          <a:p>
            <a:r>
              <a:rPr lang="en-US" b="1" u="sng" dirty="0" smtClean="0"/>
              <a:t>Warm-up #</a:t>
            </a:r>
            <a:r>
              <a:rPr lang="en-US" b="1" u="sng" dirty="0" smtClean="0"/>
              <a:t>16 (ADV)</a:t>
            </a:r>
            <a:r>
              <a:rPr lang="en-US" dirty="0" smtClean="0"/>
              <a:t/>
            </a:r>
            <a:br>
              <a:rPr lang="en-US" dirty="0" smtClean="0"/>
            </a:br>
            <a:r>
              <a:rPr lang="en-US" dirty="0" smtClean="0"/>
              <a:t>Write a paragraph describing how the Renaissance changed Europe include at least </a:t>
            </a:r>
            <a:r>
              <a:rPr lang="en-US" dirty="0" smtClean="0"/>
              <a:t>eight</a:t>
            </a:r>
            <a:r>
              <a:rPr lang="en-US" dirty="0" smtClean="0"/>
              <a:t> </a:t>
            </a:r>
            <a:r>
              <a:rPr lang="en-US" dirty="0" smtClean="0"/>
              <a:t>of the following words. </a:t>
            </a:r>
            <a:br>
              <a:rPr lang="en-US" dirty="0" smtClean="0"/>
            </a:br>
            <a:endParaRPr lang="en-US" dirty="0"/>
          </a:p>
        </p:txBody>
      </p:sp>
      <p:sp>
        <p:nvSpPr>
          <p:cNvPr id="5" name="Content Placeholder 4"/>
          <p:cNvSpPr>
            <a:spLocks noGrp="1"/>
          </p:cNvSpPr>
          <p:nvPr>
            <p:ph sz="half" idx="1"/>
          </p:nvPr>
        </p:nvSpPr>
        <p:spPr>
          <a:xfrm>
            <a:off x="685800" y="2895600"/>
            <a:ext cx="4114800" cy="5059363"/>
          </a:xfrm>
        </p:spPr>
        <p:txBody>
          <a:bodyPr>
            <a:normAutofit/>
          </a:bodyPr>
          <a:lstStyle/>
          <a:p>
            <a:r>
              <a:rPr lang="en-US" dirty="0" smtClean="0"/>
              <a:t>Humanism</a:t>
            </a:r>
          </a:p>
          <a:p>
            <a:r>
              <a:rPr lang="en-US" dirty="0" smtClean="0"/>
              <a:t>Vernacular </a:t>
            </a:r>
          </a:p>
          <a:p>
            <a:r>
              <a:rPr lang="en-US" dirty="0" smtClean="0"/>
              <a:t>Shakespeare</a:t>
            </a:r>
          </a:p>
          <a:p>
            <a:r>
              <a:rPr lang="en-US" dirty="0" smtClean="0"/>
              <a:t>Johann Gutenberg </a:t>
            </a:r>
          </a:p>
          <a:p>
            <a:r>
              <a:rPr lang="en-US" dirty="0" smtClean="0"/>
              <a:t>Leonardo </a:t>
            </a:r>
            <a:r>
              <a:rPr lang="en-US" dirty="0" smtClean="0"/>
              <a:t>da </a:t>
            </a:r>
            <a:r>
              <a:rPr lang="en-US" dirty="0" smtClean="0"/>
              <a:t>Vinci </a:t>
            </a:r>
          </a:p>
          <a:p>
            <a:endParaRPr lang="en-US" dirty="0" smtClean="0"/>
          </a:p>
          <a:p>
            <a:endParaRPr lang="en-US" dirty="0"/>
          </a:p>
        </p:txBody>
      </p:sp>
      <p:sp>
        <p:nvSpPr>
          <p:cNvPr id="6" name="Content Placeholder 5"/>
          <p:cNvSpPr>
            <a:spLocks noGrp="1"/>
          </p:cNvSpPr>
          <p:nvPr>
            <p:ph sz="half" idx="2"/>
          </p:nvPr>
        </p:nvSpPr>
        <p:spPr>
          <a:xfrm>
            <a:off x="4800600" y="2895600"/>
            <a:ext cx="4191000" cy="3230563"/>
          </a:xfrm>
        </p:spPr>
        <p:txBody>
          <a:bodyPr>
            <a:normAutofit/>
          </a:bodyPr>
          <a:lstStyle/>
          <a:p>
            <a:r>
              <a:rPr lang="en-US" dirty="0" smtClean="0"/>
              <a:t>Patron </a:t>
            </a:r>
          </a:p>
          <a:p>
            <a:r>
              <a:rPr lang="en-US" dirty="0" smtClean="0"/>
              <a:t>Realism </a:t>
            </a:r>
          </a:p>
          <a:p>
            <a:r>
              <a:rPr lang="en-US" dirty="0" smtClean="0"/>
              <a:t>Perspective </a:t>
            </a:r>
          </a:p>
          <a:p>
            <a:r>
              <a:rPr lang="en-US" dirty="0" smtClean="0"/>
              <a:t>Rome </a:t>
            </a:r>
          </a:p>
          <a:p>
            <a:r>
              <a:rPr lang="en-US" dirty="0" smtClean="0"/>
              <a:t>Anatomy </a:t>
            </a:r>
          </a:p>
          <a:p>
            <a:endParaRPr lang="en-US" dirty="0"/>
          </a:p>
        </p:txBody>
      </p:sp>
    </p:spTree>
    <p:extLst>
      <p:ext uri="{BB962C8B-B14F-4D97-AF65-F5344CB8AC3E}">
        <p14:creationId xmlns:p14="http://schemas.microsoft.com/office/powerpoint/2010/main" val="141454734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u="sng" dirty="0" smtClean="0"/>
              <a:t>Shakespeare Review questions</a:t>
            </a:r>
            <a:endParaRPr lang="en-US" u="sng" dirty="0"/>
          </a:p>
        </p:txBody>
      </p:sp>
      <p:sp>
        <p:nvSpPr>
          <p:cNvPr id="6" name="Content Placeholder 5"/>
          <p:cNvSpPr>
            <a:spLocks noGrp="1"/>
          </p:cNvSpPr>
          <p:nvPr>
            <p:ph idx="1"/>
          </p:nvPr>
        </p:nvSpPr>
        <p:spPr/>
        <p:txBody>
          <a:bodyPr>
            <a:normAutofit fontScale="92500" lnSpcReduction="20000"/>
          </a:bodyPr>
          <a:lstStyle/>
          <a:p>
            <a:r>
              <a:rPr lang="en-US" dirty="0" smtClean="0"/>
              <a:t>3a. What is one thing that Miguel de Cervantes and William Shakespeare had in common with Dante?</a:t>
            </a:r>
          </a:p>
          <a:p>
            <a:r>
              <a:rPr lang="en-US" i="1" dirty="0" smtClean="0"/>
              <a:t>All three authors wrote in vernacular, or the languages of their home countries, not Latin. </a:t>
            </a:r>
          </a:p>
          <a:p>
            <a:r>
              <a:rPr lang="en-US" dirty="0" smtClean="0"/>
              <a:t>3b. Why have Shakespeare's works remained popular around the would for centuries?</a:t>
            </a:r>
          </a:p>
          <a:p>
            <a:r>
              <a:rPr lang="en-US" i="1" dirty="0" smtClean="0"/>
              <a:t>Shakespeare’s works have remained popular for centuries because it expresses common emotions or experiences, it relatable, and the prose is beautiful. </a:t>
            </a:r>
            <a:endParaRPr lang="en-US" i="1" dirty="0"/>
          </a:p>
        </p:txBody>
      </p:sp>
    </p:spTree>
    <p:extLst>
      <p:ext uri="{BB962C8B-B14F-4D97-AF65-F5344CB8AC3E}">
        <p14:creationId xmlns:p14="http://schemas.microsoft.com/office/powerpoint/2010/main" val="3310537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Effect transition="in" filter="fade">
                                      <p:cBhvr>
                                        <p:cTn id="19" dur="1000"/>
                                        <p:tgtEl>
                                          <p:spTgt spid="6">
                                            <p:txEl>
                                              <p:pRg st="2" end="2"/>
                                            </p:txEl>
                                          </p:spTgt>
                                        </p:tgtEl>
                                      </p:cBhvr>
                                    </p:animEffect>
                                    <p:anim calcmode="lin" valueType="num">
                                      <p:cBhvr>
                                        <p:cTn id="20"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6">
                                            <p:txEl>
                                              <p:pRg st="3" end="3"/>
                                            </p:txEl>
                                          </p:spTgt>
                                        </p:tgtEl>
                                        <p:attrNameLst>
                                          <p:attrName>style.visibility</p:attrName>
                                        </p:attrNameLst>
                                      </p:cBhvr>
                                      <p:to>
                                        <p:strVal val="visible"/>
                                      </p:to>
                                    </p:set>
                                    <p:anim calcmode="lin" valueType="num">
                                      <p:cBhvr additive="base">
                                        <p:cTn id="26"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u="sng" dirty="0" smtClean="0"/>
              <a:t>Shakespeare Review questions</a:t>
            </a:r>
            <a:endParaRPr lang="en-US" u="sng" dirty="0"/>
          </a:p>
        </p:txBody>
      </p:sp>
      <p:sp>
        <p:nvSpPr>
          <p:cNvPr id="6" name="Content Placeholder 5"/>
          <p:cNvSpPr>
            <a:spLocks noGrp="1"/>
          </p:cNvSpPr>
          <p:nvPr>
            <p:ph idx="1"/>
          </p:nvPr>
        </p:nvSpPr>
        <p:spPr>
          <a:xfrm>
            <a:off x="457200" y="1371600"/>
            <a:ext cx="8305800" cy="4754563"/>
          </a:xfrm>
        </p:spPr>
        <p:txBody>
          <a:bodyPr>
            <a:normAutofit fontScale="92500" lnSpcReduction="10000"/>
          </a:bodyPr>
          <a:lstStyle/>
          <a:p>
            <a:r>
              <a:rPr lang="en-US" dirty="0" smtClean="0"/>
              <a:t>1. Renaissance humanists believed that people can achieve great </a:t>
            </a:r>
            <a:r>
              <a:rPr lang="en-US" dirty="0"/>
              <a:t> </a:t>
            </a:r>
            <a:r>
              <a:rPr lang="en-US" dirty="0" smtClean="0"/>
              <a:t>goals if they are willing to work hard. How do the characters of Romeo and Juliet reflect this humanist idea?</a:t>
            </a:r>
          </a:p>
          <a:p>
            <a:r>
              <a:rPr lang="en-US" dirty="0" smtClean="0"/>
              <a:t>2. Medieval writings often focused on religious topics. But the Renaissance humanists believed that people could write about many different subjects without discussing religion. Based on this passage, What new topic did some humanist writers explore? </a:t>
            </a:r>
            <a:endParaRPr lang="en-US" i="1" dirty="0"/>
          </a:p>
        </p:txBody>
      </p:sp>
    </p:spTree>
    <p:extLst>
      <p:ext uri="{BB962C8B-B14F-4D97-AF65-F5344CB8AC3E}">
        <p14:creationId xmlns:p14="http://schemas.microsoft.com/office/powerpoint/2010/main" val="1531946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US" sz="3200" b="1" dirty="0" smtClean="0"/>
              <a:t>Finish Shakespeare Adapted Balcony Scenes</a:t>
            </a:r>
            <a:endParaRPr lang="en-US" sz="3200" b="1" dirty="0"/>
          </a:p>
        </p:txBody>
      </p:sp>
      <p:sp>
        <p:nvSpPr>
          <p:cNvPr id="6" name="Content Placeholder 5"/>
          <p:cNvSpPr>
            <a:spLocks noGrp="1"/>
          </p:cNvSpPr>
          <p:nvPr>
            <p:ph idx="1"/>
          </p:nvPr>
        </p:nvSpPr>
        <p:spPr/>
        <p:txBody>
          <a:bodyPr/>
          <a:lstStyle/>
          <a:p>
            <a:r>
              <a:rPr lang="en-US" dirty="0" smtClean="0"/>
              <a:t>Now that you have written your adaptations you will practice and present to the class. </a:t>
            </a:r>
          </a:p>
          <a:p>
            <a:r>
              <a:rPr lang="en-US" dirty="0" smtClean="0"/>
              <a:t>Debrief:</a:t>
            </a:r>
          </a:p>
          <a:p>
            <a:pPr lvl="1"/>
            <a:r>
              <a:rPr lang="en-US" dirty="0" smtClean="0"/>
              <a:t>What are star-crossed lovers?</a:t>
            </a:r>
          </a:p>
          <a:p>
            <a:pPr lvl="1"/>
            <a:r>
              <a:rPr lang="en-US" dirty="0" smtClean="0"/>
              <a:t>Why is Romeo and Juliet still a very popular play?</a:t>
            </a:r>
          </a:p>
          <a:p>
            <a:pPr lvl="1"/>
            <a:r>
              <a:rPr lang="en-US" dirty="0" smtClean="0"/>
              <a:t>How is the speech different in the play verses how we speak today? Why?  </a:t>
            </a:r>
          </a:p>
          <a:p>
            <a:pPr lvl="1"/>
            <a:endParaRPr lang="en-US" dirty="0"/>
          </a:p>
        </p:txBody>
      </p:sp>
    </p:spTree>
    <p:extLst>
      <p:ext uri="{BB962C8B-B14F-4D97-AF65-F5344CB8AC3E}">
        <p14:creationId xmlns:p14="http://schemas.microsoft.com/office/powerpoint/2010/main" val="4249279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 calcmode="lin" valueType="num">
                                      <p:cBhvr additive="base">
                                        <p:cTn id="7"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anim calcmode="lin" valueType="num">
                                      <p:cBhvr additive="base">
                                        <p:cTn id="11"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anim calcmode="lin" valueType="num">
                                      <p:cBhvr additive="base">
                                        <p:cTn id="15"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6">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anim calcmode="lin" valueType="num">
                                      <p:cBhvr additive="base">
                                        <p:cTn id="19"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solidFill>
                  <a:schemeClr val="accent5">
                    <a:lumMod val="75000"/>
                  </a:schemeClr>
                </a:solidFill>
              </a:rPr>
              <a:t>Do Now</a:t>
            </a:r>
            <a:endParaRPr lang="en-US" b="1" u="sng" dirty="0">
              <a:solidFill>
                <a:schemeClr val="accent5">
                  <a:lumMod val="75000"/>
                </a:schemeClr>
              </a:solidFill>
            </a:endParaRPr>
          </a:p>
        </p:txBody>
      </p:sp>
      <p:sp>
        <p:nvSpPr>
          <p:cNvPr id="3" name="Content Placeholder 2"/>
          <p:cNvSpPr>
            <a:spLocks noGrp="1"/>
          </p:cNvSpPr>
          <p:nvPr>
            <p:ph idx="1"/>
          </p:nvPr>
        </p:nvSpPr>
        <p:spPr>
          <a:xfrm>
            <a:off x="457200" y="1295400"/>
            <a:ext cx="8229600" cy="4830763"/>
          </a:xfrm>
        </p:spPr>
        <p:txBody>
          <a:bodyPr/>
          <a:lstStyle/>
          <a:p>
            <a:r>
              <a:rPr lang="en-US" dirty="0" smtClean="0"/>
              <a:t>Begin your blue study guide while Ms. Schaller checks planners and homework. </a:t>
            </a:r>
          </a:p>
          <a:p>
            <a:r>
              <a:rPr lang="en-US" dirty="0" smtClean="0"/>
              <a:t>Directions:</a:t>
            </a:r>
          </a:p>
          <a:p>
            <a:pPr lvl="1"/>
            <a:r>
              <a:rPr lang="en-US" dirty="0" smtClean="0"/>
              <a:t>Restate your questions</a:t>
            </a:r>
          </a:p>
          <a:p>
            <a:pPr lvl="1"/>
            <a:r>
              <a:rPr lang="en-US" dirty="0" smtClean="0"/>
              <a:t>Use complete sentences</a:t>
            </a:r>
          </a:p>
          <a:p>
            <a:pPr lvl="1"/>
            <a:r>
              <a:rPr lang="en-US" dirty="0" smtClean="0"/>
              <a:t>Write your answers on page R 32…You can use multiple pages (front and back) if needed. </a:t>
            </a:r>
            <a:endParaRPr lang="en-US" dirty="0"/>
          </a:p>
        </p:txBody>
      </p:sp>
    </p:spTree>
    <p:extLst>
      <p:ext uri="{BB962C8B-B14F-4D97-AF65-F5344CB8AC3E}">
        <p14:creationId xmlns:p14="http://schemas.microsoft.com/office/powerpoint/2010/main" val="42542156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How to cite a website</a:t>
            </a:r>
            <a:endParaRPr lang="en-US" b="1" dirty="0"/>
          </a:p>
        </p:txBody>
      </p:sp>
      <p:sp>
        <p:nvSpPr>
          <p:cNvPr id="3" name="Content Placeholder 2"/>
          <p:cNvSpPr>
            <a:spLocks noGrp="1"/>
          </p:cNvSpPr>
          <p:nvPr>
            <p:ph idx="1"/>
          </p:nvPr>
        </p:nvSpPr>
        <p:spPr>
          <a:xfrm>
            <a:off x="381000" y="1295400"/>
            <a:ext cx="8305800" cy="4830763"/>
          </a:xfrm>
        </p:spPr>
        <p:txBody>
          <a:bodyPr>
            <a:normAutofit fontScale="92500" lnSpcReduction="10000"/>
          </a:bodyPr>
          <a:lstStyle/>
          <a:p>
            <a:pPr fontAlgn="base"/>
            <a:r>
              <a:rPr lang="en-US" b="1" dirty="0" err="1" smtClean="0"/>
              <a:t>Biblography</a:t>
            </a:r>
            <a:r>
              <a:rPr lang="en-US" b="1" dirty="0" smtClean="0"/>
              <a:t> General </a:t>
            </a:r>
            <a:r>
              <a:rPr lang="en-US" b="1" dirty="0"/>
              <a:t>guidelines:</a:t>
            </a:r>
            <a:endParaRPr lang="en-US" dirty="0"/>
          </a:p>
          <a:p>
            <a:pPr lvl="1" fontAlgn="base"/>
            <a:r>
              <a:rPr lang="en-US" dirty="0"/>
              <a:t>List entries alphabetically by author (if no author list title first)</a:t>
            </a:r>
          </a:p>
          <a:p>
            <a:pPr lvl="1" fontAlgn="base"/>
            <a:r>
              <a:rPr lang="en-US" dirty="0"/>
              <a:t>Separate entries with periods</a:t>
            </a:r>
          </a:p>
          <a:p>
            <a:pPr lvl="1" fontAlgn="base"/>
            <a:r>
              <a:rPr lang="en-US" dirty="0"/>
              <a:t>General format: </a:t>
            </a:r>
            <a:br>
              <a:rPr lang="en-US" dirty="0"/>
            </a:br>
            <a:r>
              <a:rPr lang="en-US" dirty="0"/>
              <a:t>Author, last name first. "Webpage title." </a:t>
            </a:r>
            <a:r>
              <a:rPr lang="en-US" i="1" dirty="0"/>
              <a:t>Website title</a:t>
            </a:r>
            <a:r>
              <a:rPr lang="en-US" dirty="0"/>
              <a:t>. Date published/updated. Organization/publisher. Date accessed. &lt; URL &gt;</a:t>
            </a:r>
          </a:p>
          <a:p>
            <a:pPr lvl="2" fontAlgn="base"/>
            <a:r>
              <a:rPr lang="en-US" b="1" dirty="0" smtClean="0"/>
              <a:t>Example:</a:t>
            </a:r>
            <a:endParaRPr lang="en-US" dirty="0"/>
          </a:p>
          <a:p>
            <a:pPr marL="914400" lvl="2" indent="0" fontAlgn="base">
              <a:buNone/>
            </a:pPr>
            <a:r>
              <a:rPr lang="en-US" dirty="0" err="1" smtClean="0"/>
              <a:t>Landsberger</a:t>
            </a:r>
            <a:r>
              <a:rPr lang="en-US" dirty="0"/>
              <a:t>, Joseph. “Citing Websites." </a:t>
            </a:r>
            <a:r>
              <a:rPr lang="en-US" i="1" dirty="0"/>
              <a:t>Study Guides and Strategies </a:t>
            </a:r>
            <a:r>
              <a:rPr lang="en-US" dirty="0"/>
              <a:t>. 12 May 2005. University of X. 13 May 2005. &lt; http://www.studygs.net/citation.htm &gt;.</a:t>
            </a:r>
          </a:p>
          <a:p>
            <a:endParaRPr lang="en-US" dirty="0"/>
          </a:p>
        </p:txBody>
      </p:sp>
    </p:spTree>
    <p:extLst>
      <p:ext uri="{BB962C8B-B14F-4D97-AF65-F5344CB8AC3E}">
        <p14:creationId xmlns:p14="http://schemas.microsoft.com/office/powerpoint/2010/main" val="26980556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How to cite a website</a:t>
            </a:r>
            <a:endParaRPr lang="en-US" b="1" dirty="0"/>
          </a:p>
        </p:txBody>
      </p:sp>
      <p:sp>
        <p:nvSpPr>
          <p:cNvPr id="3" name="Content Placeholder 2"/>
          <p:cNvSpPr>
            <a:spLocks noGrp="1"/>
          </p:cNvSpPr>
          <p:nvPr>
            <p:ph idx="1"/>
          </p:nvPr>
        </p:nvSpPr>
        <p:spPr>
          <a:xfrm>
            <a:off x="381000" y="1295400"/>
            <a:ext cx="8305800" cy="4830763"/>
          </a:xfrm>
        </p:spPr>
        <p:txBody>
          <a:bodyPr>
            <a:normAutofit/>
          </a:bodyPr>
          <a:lstStyle/>
          <a:p>
            <a:pPr fontAlgn="base"/>
            <a:r>
              <a:rPr lang="en-US" b="1" dirty="0" smtClean="0"/>
              <a:t>Don’t use blogs, ask.com, or </a:t>
            </a:r>
            <a:r>
              <a:rPr lang="en-US" b="1" dirty="0" err="1" smtClean="0"/>
              <a:t>wikipedia</a:t>
            </a:r>
            <a:r>
              <a:rPr lang="en-US" b="1" smtClean="0"/>
              <a:t>. </a:t>
            </a:r>
          </a:p>
          <a:p>
            <a:pPr fontAlgn="base"/>
            <a:r>
              <a:rPr lang="en-US" b="1" dirty="0" smtClean="0"/>
              <a:t>In text:</a:t>
            </a:r>
            <a:endParaRPr lang="en-US" dirty="0"/>
          </a:p>
          <a:p>
            <a:pPr lvl="1"/>
            <a:r>
              <a:rPr lang="en-US" dirty="0" smtClean="0"/>
              <a:t>Paraphrased information or quote (Last name, first name). </a:t>
            </a:r>
          </a:p>
          <a:p>
            <a:pPr lvl="1"/>
            <a:r>
              <a:rPr lang="en-US" dirty="0"/>
              <a:t>Paraphrased information or quote </a:t>
            </a:r>
            <a:r>
              <a:rPr lang="en-US" dirty="0" smtClean="0"/>
              <a:t>(website, if author’s name isn’t available). </a:t>
            </a:r>
            <a:endParaRPr lang="en-US" dirty="0"/>
          </a:p>
          <a:p>
            <a:pPr lvl="1"/>
            <a:endParaRPr lang="en-US" dirty="0"/>
          </a:p>
        </p:txBody>
      </p:sp>
    </p:spTree>
    <p:extLst>
      <p:ext uri="{BB962C8B-B14F-4D97-AF65-F5344CB8AC3E}">
        <p14:creationId xmlns:p14="http://schemas.microsoft.com/office/powerpoint/2010/main" val="107822118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b="1" dirty="0" smtClean="0"/>
              <a:t>Poster Review Gallery Walk</a:t>
            </a:r>
            <a:endParaRPr lang="en-US" b="1" dirty="0"/>
          </a:p>
        </p:txBody>
      </p:sp>
      <p:sp>
        <p:nvSpPr>
          <p:cNvPr id="3" name="Content Placeholder 2"/>
          <p:cNvSpPr>
            <a:spLocks noGrp="1"/>
          </p:cNvSpPr>
          <p:nvPr>
            <p:ph idx="1"/>
          </p:nvPr>
        </p:nvSpPr>
        <p:spPr>
          <a:xfrm>
            <a:off x="304800" y="1219200"/>
            <a:ext cx="8382000" cy="5410200"/>
          </a:xfrm>
        </p:spPr>
        <p:txBody>
          <a:bodyPr>
            <a:normAutofit fontScale="92500" lnSpcReduction="10000"/>
          </a:bodyPr>
          <a:lstStyle/>
          <a:p>
            <a:r>
              <a:rPr lang="en-US" dirty="0" smtClean="0"/>
              <a:t>Each group will be assigned a section of Chapter 11. </a:t>
            </a:r>
          </a:p>
          <a:p>
            <a:r>
              <a:rPr lang="en-US" dirty="0" smtClean="0"/>
              <a:t>You will make a poster to review your section including:</a:t>
            </a:r>
          </a:p>
          <a:p>
            <a:pPr lvl="1"/>
            <a:r>
              <a:rPr lang="en-US" dirty="0" smtClean="0"/>
              <a:t>The section #  and Title</a:t>
            </a:r>
          </a:p>
          <a:p>
            <a:pPr lvl="1"/>
            <a:r>
              <a:rPr lang="en-US" dirty="0" smtClean="0"/>
              <a:t>A sentence stating what you think the main idea of the section is. </a:t>
            </a:r>
          </a:p>
          <a:p>
            <a:pPr lvl="1"/>
            <a:r>
              <a:rPr lang="en-US" dirty="0" smtClean="0"/>
              <a:t>A picture showing your main idea. Use color! Outlining is optional. </a:t>
            </a:r>
          </a:p>
          <a:p>
            <a:pPr lvl="1"/>
            <a:r>
              <a:rPr lang="en-US" dirty="0" smtClean="0"/>
              <a:t>Answer to the three questions about your section of the book. Find these questions on pages 321 and 322. Make sure to restate the question. </a:t>
            </a:r>
          </a:p>
        </p:txBody>
      </p:sp>
    </p:spTree>
    <p:extLst>
      <p:ext uri="{BB962C8B-B14F-4D97-AF65-F5344CB8AC3E}">
        <p14:creationId xmlns:p14="http://schemas.microsoft.com/office/powerpoint/2010/main" val="236418377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610600" cy="792162"/>
          </a:xfrm>
        </p:spPr>
        <p:txBody>
          <a:bodyPr>
            <a:normAutofit/>
          </a:bodyPr>
          <a:lstStyle/>
          <a:p>
            <a:r>
              <a:rPr lang="en-US" b="1" dirty="0" smtClean="0"/>
              <a:t>Poster Review Gallery </a:t>
            </a:r>
            <a:r>
              <a:rPr lang="en-US" b="1" dirty="0" smtClean="0"/>
              <a:t>Walk   R 31</a:t>
            </a:r>
            <a:endParaRPr lang="en-US" b="1" dirty="0"/>
          </a:p>
        </p:txBody>
      </p:sp>
      <p:sp>
        <p:nvSpPr>
          <p:cNvPr id="3" name="Content Placeholder 2"/>
          <p:cNvSpPr>
            <a:spLocks noGrp="1"/>
          </p:cNvSpPr>
          <p:nvPr>
            <p:ph idx="1"/>
          </p:nvPr>
        </p:nvSpPr>
        <p:spPr>
          <a:xfrm>
            <a:off x="14514" y="990600"/>
            <a:ext cx="5929086" cy="5791200"/>
          </a:xfrm>
        </p:spPr>
        <p:txBody>
          <a:bodyPr>
            <a:normAutofit fontScale="92500"/>
          </a:bodyPr>
          <a:lstStyle/>
          <a:p>
            <a:r>
              <a:rPr lang="en-US" dirty="0" smtClean="0"/>
              <a:t>One member of each group will stay and explain the poster, main idea, and questions as the rest of the groups visit the other posters. </a:t>
            </a:r>
          </a:p>
          <a:p>
            <a:r>
              <a:rPr lang="en-US" dirty="0" smtClean="0"/>
              <a:t>At each station write down a short summary about what you think are the most important things to remember. Divide your notebook paper like this…</a:t>
            </a:r>
          </a:p>
          <a:p>
            <a:r>
              <a:rPr lang="en-US" b="1" u="sng" dirty="0" smtClean="0"/>
              <a:t>Final Question: </a:t>
            </a:r>
            <a:r>
              <a:rPr lang="en-US" b="1" dirty="0" smtClean="0"/>
              <a:t>How did the Renaissance change life in Europe? </a:t>
            </a:r>
          </a:p>
        </p:txBody>
      </p:sp>
      <p:graphicFrame>
        <p:nvGraphicFramePr>
          <p:cNvPr id="4" name="Table 3"/>
          <p:cNvGraphicFramePr>
            <a:graphicFrameLocks noGrp="1"/>
          </p:cNvGraphicFramePr>
          <p:nvPr>
            <p:extLst>
              <p:ext uri="{D42A27DB-BD31-4B8C-83A1-F6EECF244321}">
                <p14:modId xmlns:p14="http://schemas.microsoft.com/office/powerpoint/2010/main" val="3017146730"/>
              </p:ext>
            </p:extLst>
          </p:nvPr>
        </p:nvGraphicFramePr>
        <p:xfrm>
          <a:off x="5943600" y="1397000"/>
          <a:ext cx="3048000" cy="4775200"/>
        </p:xfrm>
        <a:graphic>
          <a:graphicData uri="http://schemas.openxmlformats.org/drawingml/2006/table">
            <a:tbl>
              <a:tblPr firstRow="1" bandRow="1">
                <a:tableStyleId>{5940675A-B579-460E-94D1-54222C63F5DA}</a:tableStyleId>
              </a:tblPr>
              <a:tblGrid>
                <a:gridCol w="1524000"/>
                <a:gridCol w="1524000"/>
              </a:tblGrid>
              <a:tr h="2387600">
                <a:tc>
                  <a:txBody>
                    <a:bodyPr/>
                    <a:lstStyle/>
                    <a:p>
                      <a:r>
                        <a:rPr lang="en-US" sz="2400" dirty="0" smtClean="0"/>
                        <a:t>Ch.</a:t>
                      </a:r>
                      <a:r>
                        <a:rPr lang="en-US" sz="2400" baseline="0" dirty="0" smtClean="0"/>
                        <a:t> 11.1</a:t>
                      </a:r>
                      <a:endParaRPr lang="en-US" sz="2400" dirty="0"/>
                    </a:p>
                  </a:txBody>
                  <a:tcPr/>
                </a:tc>
                <a:tc>
                  <a:txBody>
                    <a:bodyPr/>
                    <a:lstStyle/>
                    <a:p>
                      <a:r>
                        <a:rPr lang="en-US" sz="2400" dirty="0" err="1" smtClean="0"/>
                        <a:t>Ch</a:t>
                      </a:r>
                      <a:r>
                        <a:rPr lang="en-US" sz="2400" dirty="0" smtClean="0"/>
                        <a:t> 11.2</a:t>
                      </a:r>
                      <a:endParaRPr lang="en-US" sz="2400" dirty="0"/>
                    </a:p>
                  </a:txBody>
                  <a:tcPr/>
                </a:tc>
              </a:tr>
              <a:tr h="2387600">
                <a:tc>
                  <a:txBody>
                    <a:bodyPr/>
                    <a:lstStyle/>
                    <a:p>
                      <a:r>
                        <a:rPr lang="en-US" sz="2400" dirty="0" err="1" smtClean="0"/>
                        <a:t>Ch</a:t>
                      </a:r>
                      <a:r>
                        <a:rPr lang="en-US" sz="2400" dirty="0" smtClean="0"/>
                        <a:t> 11.3</a:t>
                      </a:r>
                      <a:endParaRPr lang="en-US" sz="2400" dirty="0"/>
                    </a:p>
                  </a:txBody>
                  <a:tcPr/>
                </a:tc>
                <a:tc>
                  <a:txBody>
                    <a:bodyPr/>
                    <a:lstStyle/>
                    <a:p>
                      <a:r>
                        <a:rPr lang="en-US" sz="2400" dirty="0" smtClean="0"/>
                        <a:t>Final</a:t>
                      </a:r>
                      <a:r>
                        <a:rPr lang="en-US" sz="2400" baseline="0" dirty="0" smtClean="0"/>
                        <a:t> Question: </a:t>
                      </a:r>
                      <a:endParaRPr lang="en-US" sz="2400" dirty="0"/>
                    </a:p>
                  </a:txBody>
                  <a:tcPr/>
                </a:tc>
              </a:tr>
            </a:tbl>
          </a:graphicData>
        </a:graphic>
      </p:graphicFrame>
    </p:spTree>
    <p:extLst>
      <p:ext uri="{BB962C8B-B14F-4D97-AF65-F5344CB8AC3E}">
        <p14:creationId xmlns:p14="http://schemas.microsoft.com/office/powerpoint/2010/main" val="309937792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i="1" u="sng" dirty="0" smtClean="0">
                <a:solidFill>
                  <a:schemeClr val="accent5">
                    <a:lumMod val="75000"/>
                  </a:schemeClr>
                </a:solidFill>
              </a:rPr>
              <a:t>Homework </a:t>
            </a:r>
            <a:endParaRPr lang="en-US" b="1" i="1" u="sng" dirty="0">
              <a:solidFill>
                <a:schemeClr val="accent5">
                  <a:lumMod val="75000"/>
                </a:schemeClr>
              </a:solidFill>
            </a:endParaRPr>
          </a:p>
        </p:txBody>
      </p:sp>
      <p:sp>
        <p:nvSpPr>
          <p:cNvPr id="3" name="Content Placeholder 2"/>
          <p:cNvSpPr>
            <a:spLocks noGrp="1"/>
          </p:cNvSpPr>
          <p:nvPr>
            <p:ph idx="1"/>
          </p:nvPr>
        </p:nvSpPr>
        <p:spPr/>
        <p:txBody>
          <a:bodyPr>
            <a:normAutofit/>
          </a:bodyPr>
          <a:lstStyle/>
          <a:p>
            <a:r>
              <a:rPr lang="en-US" sz="4400" dirty="0" smtClean="0">
                <a:solidFill>
                  <a:schemeClr val="accent4">
                    <a:lumMod val="75000"/>
                  </a:schemeClr>
                </a:solidFill>
              </a:rPr>
              <a:t>Begin Renaissance </a:t>
            </a:r>
            <a:r>
              <a:rPr lang="en-US" sz="4400" dirty="0">
                <a:solidFill>
                  <a:schemeClr val="accent4">
                    <a:lumMod val="75000"/>
                  </a:schemeClr>
                </a:solidFill>
              </a:rPr>
              <a:t>Unit </a:t>
            </a:r>
            <a:r>
              <a:rPr lang="en-US" sz="4400" dirty="0" smtClean="0">
                <a:solidFill>
                  <a:schemeClr val="accent4">
                    <a:lumMod val="75000"/>
                  </a:schemeClr>
                </a:solidFill>
              </a:rPr>
              <a:t>Study </a:t>
            </a:r>
            <a:r>
              <a:rPr lang="en-US" sz="4400" dirty="0">
                <a:solidFill>
                  <a:schemeClr val="accent4">
                    <a:lumMod val="75000"/>
                  </a:schemeClr>
                </a:solidFill>
              </a:rPr>
              <a:t>Guide </a:t>
            </a:r>
            <a:r>
              <a:rPr lang="en-US" sz="4400" dirty="0" smtClean="0">
                <a:solidFill>
                  <a:schemeClr val="accent4">
                    <a:lumMod val="75000"/>
                  </a:schemeClr>
                </a:solidFill>
              </a:rPr>
              <a:t>(should have at least half of it done by Monday)!</a:t>
            </a:r>
            <a:endParaRPr lang="en-US" sz="4400" dirty="0">
              <a:solidFill>
                <a:schemeClr val="accent4">
                  <a:lumMod val="75000"/>
                </a:schemeClr>
              </a:solidFill>
            </a:endParaRPr>
          </a:p>
        </p:txBody>
      </p:sp>
    </p:spTree>
    <p:extLst>
      <p:ext uri="{BB962C8B-B14F-4D97-AF65-F5344CB8AC3E}">
        <p14:creationId xmlns:p14="http://schemas.microsoft.com/office/powerpoint/2010/main" val="138253340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1417</TotalTime>
  <Words>545</Words>
  <Application>Microsoft Office PowerPoint</Application>
  <PresentationFormat>On-screen Show (4:3)</PresentationFormat>
  <Paragraphs>71</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Warm-up #16 Write a paragraph describing how the Renaissance changed Europe include at least five of the following words.  </vt:lpstr>
      <vt:lpstr>Warm-up #16 (ADV) Write a paragraph describing how the Renaissance changed Europe include at least eight of the following words.  </vt:lpstr>
      <vt:lpstr>Shakespeare Review questions</vt:lpstr>
      <vt:lpstr>Shakespeare Review questions</vt:lpstr>
      <vt:lpstr>Finish Shakespeare Adapted Balcony Scenes</vt:lpstr>
      <vt:lpstr>Do Now</vt:lpstr>
      <vt:lpstr>How to cite a website</vt:lpstr>
      <vt:lpstr>How to cite a website</vt:lpstr>
      <vt:lpstr>Poster Review Gallery Walk</vt:lpstr>
      <vt:lpstr>Poster Review Gallery Walk   R 31</vt:lpstr>
      <vt:lpstr>Homework </vt:lpstr>
    </vt:vector>
  </TitlesOfParts>
  <Company>WVUSD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Warm-up #16 Write a paragraph describing how the Renaissance changed Europe include at least five of the following words.  </dc:title>
  <dc:creator>Josephine Schaller</dc:creator>
  <cp:lastModifiedBy>Josephine Schaller</cp:lastModifiedBy>
  <cp:revision>8</cp:revision>
  <dcterms:created xsi:type="dcterms:W3CDTF">2013-03-06T17:46:54Z</dcterms:created>
  <dcterms:modified xsi:type="dcterms:W3CDTF">2013-03-08T16:49:05Z</dcterms:modified>
</cp:coreProperties>
</file>