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0" r:id="rId2"/>
    <p:sldId id="256" r:id="rId3"/>
    <p:sldId id="258" r:id="rId4"/>
    <p:sldId id="261" r:id="rId5"/>
    <p:sldId id="257" r:id="rId6"/>
    <p:sldId id="259"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5220" autoAdjust="0"/>
  </p:normalViewPr>
  <p:slideViewPr>
    <p:cSldViewPr>
      <p:cViewPr varScale="1">
        <p:scale>
          <a:sx n="107" d="100"/>
          <a:sy n="107" d="100"/>
        </p:scale>
        <p:origin x="-8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F62450-DF9F-40ED-9307-D292F0B0D519}" type="datetimeFigureOut">
              <a:rPr lang="en-US" smtClean="0"/>
              <a:t>5/5/2013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E20BEC-44C5-4A5A-8D1C-3C3446812FBA}" type="slidenum">
              <a:rPr lang="en-US" smtClean="0"/>
              <a:t>‹#›</a:t>
            </a:fld>
            <a:endParaRPr lang="en-US"/>
          </a:p>
        </p:txBody>
      </p:sp>
    </p:spTree>
    <p:extLst>
      <p:ext uri="{BB962C8B-B14F-4D97-AF65-F5344CB8AC3E}">
        <p14:creationId xmlns:p14="http://schemas.microsoft.com/office/powerpoint/2010/main" val="3349379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wga.hu/html/m/maso_bar/"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err="1" smtClean="0"/>
              <a:t>Angelos</a:t>
            </a:r>
            <a:r>
              <a:rPr lang="en-US" b="0" dirty="0" smtClean="0"/>
              <a:t> </a:t>
            </a:r>
            <a:r>
              <a:rPr lang="en-US" b="0" dirty="0" err="1" smtClean="0"/>
              <a:t>Akotantos</a:t>
            </a:r>
            <a:r>
              <a:rPr lang="en-US" b="0" dirty="0" smtClean="0"/>
              <a:t> </a:t>
            </a:r>
            <a:r>
              <a:rPr lang="en-US" dirty="0" smtClean="0"/>
              <a:t/>
            </a:r>
            <a:br>
              <a:rPr lang="en-US" dirty="0" smtClean="0"/>
            </a:br>
            <a:r>
              <a:rPr lang="en-US" i="1" dirty="0" smtClean="0"/>
              <a:t>The Virgin </a:t>
            </a:r>
            <a:r>
              <a:rPr lang="en-US" i="1" dirty="0" err="1" smtClean="0"/>
              <a:t>Cardiotissa</a:t>
            </a:r>
            <a:r>
              <a:rPr lang="en-US" dirty="0" smtClean="0"/>
              <a:t/>
            </a:r>
            <a:br>
              <a:rPr lang="en-US" dirty="0" smtClean="0"/>
            </a:br>
            <a:r>
              <a:rPr lang="en-US" dirty="0" smtClean="0"/>
              <a:t>1400-50</a:t>
            </a:r>
            <a:br>
              <a:rPr lang="en-US" dirty="0" smtClean="0"/>
            </a:br>
            <a:r>
              <a:rPr lang="en-US" dirty="0" smtClean="0"/>
              <a:t>tempera and leaf on panel</a:t>
            </a:r>
          </a:p>
          <a:p>
            <a:r>
              <a:rPr lang="en-US" dirty="0" smtClean="0"/>
              <a:t>Byzantine and Christian Museum, Athens</a:t>
            </a:r>
            <a:br>
              <a:rPr lang="en-US" dirty="0" smtClean="0"/>
            </a:br>
            <a:endParaRPr lang="en-US" b="0" dirty="0" smtClean="0"/>
          </a:p>
          <a:p>
            <a:r>
              <a:rPr lang="en-US" b="0" dirty="0" err="1" smtClean="0"/>
              <a:t>Maso</a:t>
            </a:r>
            <a:r>
              <a:rPr lang="en-US" b="0" dirty="0" smtClean="0"/>
              <a:t> di Bartolommeo</a:t>
            </a:r>
          </a:p>
          <a:p>
            <a:r>
              <a:rPr lang="en-US" i="1" dirty="0" smtClean="0"/>
              <a:t>Reliquary for the Holy Girdle of the Virgin</a:t>
            </a:r>
            <a:r>
              <a:rPr lang="en-US" dirty="0" smtClean="0"/>
              <a:t/>
            </a:r>
            <a:br>
              <a:rPr lang="en-US" dirty="0" smtClean="0"/>
            </a:br>
            <a:r>
              <a:rPr lang="en-US" dirty="0" smtClean="0"/>
              <a:t>c. 1446</a:t>
            </a:r>
            <a:br>
              <a:rPr lang="en-US" dirty="0" smtClean="0"/>
            </a:br>
            <a:r>
              <a:rPr lang="en-US" dirty="0" smtClean="0"/>
              <a:t>embossed copper, engraved and gilded, wood, panels of horn, ivory, and fabric, 16 x 21 x 15 cm</a:t>
            </a:r>
            <a:br>
              <a:rPr lang="en-US" dirty="0" smtClean="0"/>
            </a:br>
            <a:r>
              <a:rPr lang="en-US" dirty="0" err="1" smtClean="0"/>
              <a:t>Museo</a:t>
            </a:r>
            <a:r>
              <a:rPr lang="en-US" dirty="0" smtClean="0"/>
              <a:t> </a:t>
            </a:r>
            <a:r>
              <a:rPr lang="en-US" dirty="0" err="1" smtClean="0"/>
              <a:t>dell'Opera</a:t>
            </a:r>
            <a:r>
              <a:rPr lang="en-US" dirty="0" smtClean="0"/>
              <a:t> del </a:t>
            </a:r>
            <a:r>
              <a:rPr lang="en-US" dirty="0" err="1" smtClean="0"/>
              <a:t>Duomo</a:t>
            </a:r>
            <a:r>
              <a:rPr lang="en-US" dirty="0" smtClean="0"/>
              <a:t>, Prato</a:t>
            </a:r>
            <a:br>
              <a:rPr lang="en-US" dirty="0" smtClean="0"/>
            </a:br>
            <a:r>
              <a:rPr lang="en-US" i="1" dirty="0" smtClean="0">
                <a:hlinkClick r:id="rId3"/>
              </a:rPr>
              <a:t>Other works by the artist...</a:t>
            </a:r>
            <a:endParaRPr lang="en-US" dirty="0"/>
          </a:p>
        </p:txBody>
      </p:sp>
      <p:sp>
        <p:nvSpPr>
          <p:cNvPr id="4" name="Slide Number Placeholder 3"/>
          <p:cNvSpPr>
            <a:spLocks noGrp="1"/>
          </p:cNvSpPr>
          <p:nvPr>
            <p:ph type="sldNum" sz="quarter" idx="10"/>
          </p:nvPr>
        </p:nvSpPr>
        <p:spPr/>
        <p:txBody>
          <a:bodyPr/>
          <a:lstStyle/>
          <a:p>
            <a:fld id="{8AE20BEC-44C5-4A5A-8D1C-3C3446812FBA}" type="slidenum">
              <a:rPr lang="en-US" smtClean="0"/>
              <a:t>1</a:t>
            </a:fld>
            <a:endParaRPr lang="en-US"/>
          </a:p>
        </p:txBody>
      </p:sp>
    </p:spTree>
    <p:extLst>
      <p:ext uri="{BB962C8B-B14F-4D97-AF65-F5344CB8AC3E}">
        <p14:creationId xmlns:p14="http://schemas.microsoft.com/office/powerpoint/2010/main" val="819527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E20BEC-44C5-4A5A-8D1C-3C3446812FBA}" type="slidenum">
              <a:rPr lang="en-US" smtClean="0"/>
              <a:t>2</a:t>
            </a:fld>
            <a:endParaRPr lang="en-US"/>
          </a:p>
        </p:txBody>
      </p:sp>
    </p:spTree>
    <p:extLst>
      <p:ext uri="{BB962C8B-B14F-4D97-AF65-F5344CB8AC3E}">
        <p14:creationId xmlns:p14="http://schemas.microsoft.com/office/powerpoint/2010/main" val="4247192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E20BEC-44C5-4A5A-8D1C-3C3446812FBA}" type="slidenum">
              <a:rPr lang="en-US" smtClean="0"/>
              <a:t>3</a:t>
            </a:fld>
            <a:endParaRPr lang="en-US"/>
          </a:p>
        </p:txBody>
      </p:sp>
    </p:spTree>
    <p:extLst>
      <p:ext uri="{BB962C8B-B14F-4D97-AF65-F5344CB8AC3E}">
        <p14:creationId xmlns:p14="http://schemas.microsoft.com/office/powerpoint/2010/main" val="382480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E20BEC-44C5-4A5A-8D1C-3C3446812FBA}" type="slidenum">
              <a:rPr lang="en-US" smtClean="0"/>
              <a:t>4</a:t>
            </a:fld>
            <a:endParaRPr lang="en-US"/>
          </a:p>
        </p:txBody>
      </p:sp>
    </p:spTree>
    <p:extLst>
      <p:ext uri="{BB962C8B-B14F-4D97-AF65-F5344CB8AC3E}">
        <p14:creationId xmlns:p14="http://schemas.microsoft.com/office/powerpoint/2010/main" val="3824807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E20BEC-44C5-4A5A-8D1C-3C3446812FBA}" type="slidenum">
              <a:rPr lang="en-US" smtClean="0"/>
              <a:t>5</a:t>
            </a:fld>
            <a:endParaRPr lang="en-US"/>
          </a:p>
        </p:txBody>
      </p:sp>
    </p:spTree>
    <p:extLst>
      <p:ext uri="{BB962C8B-B14F-4D97-AF65-F5344CB8AC3E}">
        <p14:creationId xmlns:p14="http://schemas.microsoft.com/office/powerpoint/2010/main" val="3824807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E20BEC-44C5-4A5A-8D1C-3C3446812FBA}" type="slidenum">
              <a:rPr lang="en-US" smtClean="0"/>
              <a:t>6</a:t>
            </a:fld>
            <a:endParaRPr lang="en-US"/>
          </a:p>
        </p:txBody>
      </p:sp>
    </p:spTree>
    <p:extLst>
      <p:ext uri="{BB962C8B-B14F-4D97-AF65-F5344CB8AC3E}">
        <p14:creationId xmlns:p14="http://schemas.microsoft.com/office/powerpoint/2010/main" val="2843787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0E0D82-25C2-42D8-92A7-8C438C7310DA}" type="datetimeFigureOut">
              <a:rPr lang="en-US" smtClean="0"/>
              <a:t>5/5/2013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4291156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0E0D82-25C2-42D8-92A7-8C438C7310DA}" type="datetimeFigureOut">
              <a:rPr lang="en-US" smtClean="0"/>
              <a:t>5/5/2013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3137667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0E0D82-25C2-42D8-92A7-8C438C7310DA}" type="datetimeFigureOut">
              <a:rPr lang="en-US" smtClean="0"/>
              <a:t>5/5/2013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2352487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0E0D82-25C2-42D8-92A7-8C438C7310DA}" type="datetimeFigureOut">
              <a:rPr lang="en-US" smtClean="0"/>
              <a:t>5/5/2013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114673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0E0D82-25C2-42D8-92A7-8C438C7310DA}" type="datetimeFigureOut">
              <a:rPr lang="en-US" smtClean="0"/>
              <a:t>5/5/2013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1202961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0E0D82-25C2-42D8-92A7-8C438C7310DA}" type="datetimeFigureOut">
              <a:rPr lang="en-US" smtClean="0"/>
              <a:t>5/5/2013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2727374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0E0D82-25C2-42D8-92A7-8C438C7310DA}" type="datetimeFigureOut">
              <a:rPr lang="en-US" smtClean="0"/>
              <a:t>5/5/2013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1834497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0E0D82-25C2-42D8-92A7-8C438C7310DA}" type="datetimeFigureOut">
              <a:rPr lang="en-US" smtClean="0"/>
              <a:t>5/5/2013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1996272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0E0D82-25C2-42D8-92A7-8C438C7310DA}" type="datetimeFigureOut">
              <a:rPr lang="en-US" smtClean="0"/>
              <a:t>5/5/2013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536369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0E0D82-25C2-42D8-92A7-8C438C7310DA}" type="datetimeFigureOut">
              <a:rPr lang="en-US" smtClean="0"/>
              <a:t>5/5/2013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13669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0E0D82-25C2-42D8-92A7-8C438C7310DA}" type="datetimeFigureOut">
              <a:rPr lang="en-US" smtClean="0"/>
              <a:t>5/5/2013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C50EF-3EA1-467F-B69A-0329A2B217AA}" type="slidenum">
              <a:rPr lang="en-US" smtClean="0"/>
              <a:t>‹#›</a:t>
            </a:fld>
            <a:endParaRPr lang="en-US"/>
          </a:p>
        </p:txBody>
      </p:sp>
    </p:spTree>
    <p:extLst>
      <p:ext uri="{BB962C8B-B14F-4D97-AF65-F5344CB8AC3E}">
        <p14:creationId xmlns:p14="http://schemas.microsoft.com/office/powerpoint/2010/main" val="4056429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0E0D82-25C2-42D8-92A7-8C438C7310DA}" type="datetimeFigureOut">
              <a:rPr lang="en-US" smtClean="0"/>
              <a:t>5/5/2013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0C50EF-3EA1-467F-B69A-0329A2B217AA}" type="slidenum">
              <a:rPr lang="en-US" smtClean="0"/>
              <a:t>‹#›</a:t>
            </a:fld>
            <a:endParaRPr lang="en-US"/>
          </a:p>
        </p:txBody>
      </p:sp>
    </p:spTree>
    <p:extLst>
      <p:ext uri="{BB962C8B-B14F-4D97-AF65-F5344CB8AC3E}">
        <p14:creationId xmlns:p14="http://schemas.microsoft.com/office/powerpoint/2010/main" val="375198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389" y="0"/>
            <a:ext cx="8735704" cy="461665"/>
          </a:xfrm>
          <a:prstGeom prst="rect">
            <a:avLst/>
          </a:prstGeom>
          <a:noFill/>
        </p:spPr>
        <p:txBody>
          <a:bodyPr wrap="square" rtlCol="0">
            <a:spAutoFit/>
          </a:bodyPr>
          <a:lstStyle/>
          <a:p>
            <a:pPr algn="ctr"/>
            <a:r>
              <a:rPr lang="en-US" sz="2400" dirty="0" smtClean="0"/>
              <a:t>What is the difference between an icon and a reliquary?</a:t>
            </a:r>
            <a:endParaRPr lang="en-US" sz="2400" dirty="0"/>
          </a:p>
        </p:txBody>
      </p:sp>
      <p:pic>
        <p:nvPicPr>
          <p:cNvPr id="4098" name="Picture 2" descr="http://www.wga.hu/art/a/akotanto/cardiot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696" y="614065"/>
            <a:ext cx="3987422" cy="497724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wga.hu/art/m/maso_bar/reliqua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92220" y="614065"/>
            <a:ext cx="4700873" cy="376974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81000" y="5592744"/>
            <a:ext cx="3911220" cy="1200329"/>
          </a:xfrm>
          <a:prstGeom prst="rect">
            <a:avLst/>
          </a:prstGeom>
          <a:noFill/>
        </p:spPr>
        <p:txBody>
          <a:bodyPr wrap="square" rtlCol="0">
            <a:spAutoFit/>
          </a:bodyPr>
          <a:lstStyle/>
          <a:p>
            <a:r>
              <a:rPr lang="en-US" b="0" dirty="0" err="1" smtClean="0">
                <a:latin typeface="Arial" pitchFamily="34" charset="0"/>
                <a:cs typeface="Arial" pitchFamily="34" charset="0"/>
              </a:rPr>
              <a:t>Angelos</a:t>
            </a:r>
            <a:r>
              <a:rPr lang="en-US" b="0" dirty="0" smtClean="0">
                <a:latin typeface="Arial" pitchFamily="34" charset="0"/>
                <a:cs typeface="Arial" pitchFamily="34" charset="0"/>
              </a:rPr>
              <a:t> </a:t>
            </a:r>
            <a:r>
              <a:rPr lang="en-US" b="0" dirty="0" err="1" smtClean="0">
                <a:latin typeface="Arial" pitchFamily="34" charset="0"/>
                <a:cs typeface="Arial" pitchFamily="34" charset="0"/>
              </a:rPr>
              <a:t>Akotantos</a:t>
            </a:r>
            <a:r>
              <a:rPr lang="en-US" b="0" dirty="0" smtClean="0">
                <a:latin typeface="Arial" pitchFamily="34" charset="0"/>
                <a:cs typeface="Arial" pitchFamily="34" charset="0"/>
              </a:rPr>
              <a:t>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i="1" dirty="0" smtClean="0">
                <a:latin typeface="Arial" pitchFamily="34" charset="0"/>
                <a:cs typeface="Arial" pitchFamily="34" charset="0"/>
              </a:rPr>
              <a:t>The Virgin </a:t>
            </a:r>
            <a:r>
              <a:rPr lang="en-US" i="1" dirty="0" err="1" smtClean="0">
                <a:latin typeface="Arial" pitchFamily="34" charset="0"/>
                <a:cs typeface="Arial" pitchFamily="34" charset="0"/>
              </a:rPr>
              <a:t>Cardiotissa</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1400-50</a:t>
            </a:r>
            <a:br>
              <a:rPr lang="en-US" dirty="0" smtClean="0">
                <a:latin typeface="Arial" pitchFamily="34" charset="0"/>
                <a:cs typeface="Arial" pitchFamily="34" charset="0"/>
              </a:rPr>
            </a:br>
            <a:r>
              <a:rPr lang="en-US" dirty="0" smtClean="0">
                <a:latin typeface="Arial" pitchFamily="34" charset="0"/>
                <a:cs typeface="Arial" pitchFamily="34" charset="0"/>
              </a:rPr>
              <a:t>tempera and leaf on panel</a:t>
            </a:r>
          </a:p>
        </p:txBody>
      </p:sp>
      <p:sp>
        <p:nvSpPr>
          <p:cNvPr id="10" name="TextBox 9"/>
          <p:cNvSpPr txBox="1"/>
          <p:nvPr/>
        </p:nvSpPr>
        <p:spPr>
          <a:xfrm>
            <a:off x="4444169" y="4544815"/>
            <a:ext cx="4548923" cy="1754326"/>
          </a:xfrm>
          <a:prstGeom prst="rect">
            <a:avLst/>
          </a:prstGeom>
          <a:noFill/>
        </p:spPr>
        <p:txBody>
          <a:bodyPr wrap="square" rtlCol="0">
            <a:spAutoFit/>
          </a:bodyPr>
          <a:lstStyle/>
          <a:p>
            <a:r>
              <a:rPr lang="en-US" b="0" dirty="0" err="1" smtClean="0"/>
              <a:t>Maso</a:t>
            </a:r>
            <a:r>
              <a:rPr lang="en-US" b="0" dirty="0" smtClean="0"/>
              <a:t> di Bartolommeo</a:t>
            </a:r>
          </a:p>
          <a:p>
            <a:r>
              <a:rPr lang="en-US" i="1" dirty="0" smtClean="0"/>
              <a:t>Reliquary for the Holy Girdle of the Virgin</a:t>
            </a:r>
            <a:r>
              <a:rPr lang="en-US" dirty="0" smtClean="0"/>
              <a:t/>
            </a:r>
            <a:br>
              <a:rPr lang="en-US" dirty="0" smtClean="0"/>
            </a:br>
            <a:r>
              <a:rPr lang="en-US" dirty="0" smtClean="0"/>
              <a:t>c. 1446</a:t>
            </a:r>
          </a:p>
          <a:p>
            <a:r>
              <a:rPr lang="en-US" dirty="0" smtClean="0"/>
              <a:t>embossed copper, engraved and gilded, wood, panels of horn, ivory, and fabric</a:t>
            </a:r>
            <a:br>
              <a:rPr lang="en-US" dirty="0" smtClean="0"/>
            </a:br>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26502552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76200"/>
            <a:ext cx="7772400" cy="1470025"/>
          </a:xfrm>
        </p:spPr>
        <p:txBody>
          <a:bodyPr/>
          <a:lstStyle/>
          <a:p>
            <a:r>
              <a:rPr lang="en-GB" b="1" dirty="0" smtClean="0">
                <a:effectLst/>
              </a:rPr>
              <a:t>Holy Thorn Reliquary </a:t>
            </a:r>
            <a:br>
              <a:rPr lang="en-GB" b="1" dirty="0" smtClean="0">
                <a:effectLst/>
              </a:rPr>
            </a:br>
            <a:r>
              <a:rPr lang="en-GB" sz="2400" b="1" dirty="0" smtClean="0"/>
              <a:t>British Museum</a:t>
            </a:r>
            <a:endParaRPr lang="en-US" sz="2400" dirty="0"/>
          </a:p>
        </p:txBody>
      </p:sp>
      <p:sp>
        <p:nvSpPr>
          <p:cNvPr id="3" name="Subtitle 2"/>
          <p:cNvSpPr>
            <a:spLocks noGrp="1"/>
          </p:cNvSpPr>
          <p:nvPr>
            <p:ph type="subTitle" idx="1"/>
          </p:nvPr>
        </p:nvSpPr>
        <p:spPr>
          <a:xfrm>
            <a:off x="12510" y="5105400"/>
            <a:ext cx="8991600" cy="1752600"/>
          </a:xfrm>
        </p:spPr>
        <p:txBody>
          <a:bodyPr>
            <a:normAutofit/>
          </a:bodyPr>
          <a:lstStyle/>
          <a:p>
            <a:pPr algn="l"/>
            <a:r>
              <a:rPr lang="en-US" sz="1800" dirty="0" smtClean="0">
                <a:solidFill>
                  <a:srgbClr val="002060"/>
                </a:solidFill>
              </a:rPr>
              <a:t>History of the World in 100 Objects: #66</a:t>
            </a:r>
          </a:p>
          <a:p>
            <a:pPr algn="l"/>
            <a:r>
              <a:rPr lang="en-US" sz="1800" dirty="0" smtClean="0">
                <a:solidFill>
                  <a:srgbClr val="002060"/>
                </a:solidFill>
              </a:rPr>
              <a:t>http://www.bbc.co.uk/ahistoryoftheworld/objects/pZ-Jq-iaTOiazy-YLBF2fg</a:t>
            </a:r>
            <a:endParaRPr lang="en-US" sz="1800" dirty="0">
              <a:solidFill>
                <a:srgbClr val="002060"/>
              </a:solidFill>
            </a:endParaRPr>
          </a:p>
        </p:txBody>
      </p:sp>
    </p:spTree>
    <p:extLst>
      <p:ext uri="{BB962C8B-B14F-4D97-AF65-F5344CB8AC3E}">
        <p14:creationId xmlns:p14="http://schemas.microsoft.com/office/powerpoint/2010/main" val="39227393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britishmuseum.org/collectionimages/AN00613/AN00613457_001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472"/>
            <a:ext cx="4419600" cy="68265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876800" y="685800"/>
            <a:ext cx="3733800" cy="3970318"/>
          </a:xfrm>
          <a:prstGeom prst="rect">
            <a:avLst/>
          </a:prstGeom>
          <a:noFill/>
        </p:spPr>
        <p:txBody>
          <a:bodyPr wrap="square" rtlCol="0">
            <a:spAutoFit/>
          </a:bodyPr>
          <a:lstStyle/>
          <a:p>
            <a:r>
              <a:rPr lang="en-GB" dirty="0" smtClean="0">
                <a:effectLst/>
              </a:rPr>
              <a:t>The Crown of Thorns, worn by Jesus when he was mocked and crucified, was one of the great relics of medieval Christianity. It was acquired by Louis IX, king of France, in Constantinople in AD 1239 for the price of 135,000 </a:t>
            </a:r>
            <a:r>
              <a:rPr lang="en-GB" dirty="0" err="1" smtClean="0">
                <a:effectLst/>
              </a:rPr>
              <a:t>livres</a:t>
            </a:r>
            <a:r>
              <a:rPr lang="en-GB" dirty="0" smtClean="0">
                <a:effectLst/>
              </a:rPr>
              <a:t> - nearly half the annual expenditure of France. Jean, </a:t>
            </a:r>
            <a:r>
              <a:rPr lang="en-GB" dirty="0" err="1" smtClean="0">
                <a:effectLst/>
              </a:rPr>
              <a:t>duc</a:t>
            </a:r>
            <a:r>
              <a:rPr lang="en-GB" dirty="0" smtClean="0">
                <a:effectLst/>
              </a:rPr>
              <a:t> de Berry (1340-1416) commissioned this elaborate reliquary to house just one of the thorns, which is mounted on a large sapphire in the centre.</a:t>
            </a:r>
            <a:br>
              <a:rPr lang="en-GB" dirty="0" smtClean="0">
                <a:effectLst/>
              </a:rPr>
            </a:br>
            <a:endParaRPr lang="en-US" dirty="0"/>
          </a:p>
        </p:txBody>
      </p:sp>
    </p:spTree>
    <p:extLst>
      <p:ext uri="{BB962C8B-B14F-4D97-AF65-F5344CB8AC3E}">
        <p14:creationId xmlns:p14="http://schemas.microsoft.com/office/powerpoint/2010/main" val="20529843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britishmuseum.org/collectionimages/AN00613/AN00613457_001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325600"/>
            <a:ext cx="14287500" cy="2205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394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7800" y="76200"/>
            <a:ext cx="3733800" cy="5355312"/>
          </a:xfrm>
          <a:prstGeom prst="rect">
            <a:avLst/>
          </a:prstGeom>
          <a:noFill/>
        </p:spPr>
        <p:txBody>
          <a:bodyPr wrap="square" rtlCol="0">
            <a:spAutoFit/>
          </a:bodyPr>
          <a:lstStyle/>
          <a:p>
            <a:r>
              <a:rPr lang="en-GB" dirty="0" smtClean="0">
                <a:effectLst/>
              </a:rPr>
              <a:t>How were relics used in medieval Europe?</a:t>
            </a:r>
            <a:br>
              <a:rPr lang="en-GB" dirty="0" smtClean="0">
                <a:effectLst/>
              </a:rPr>
            </a:br>
            <a:r>
              <a:rPr lang="en-GB" dirty="0" smtClean="0">
                <a:effectLst/>
              </a:rPr>
              <a:t/>
            </a:r>
            <a:br>
              <a:rPr lang="en-GB" dirty="0" smtClean="0">
                <a:effectLst/>
              </a:rPr>
            </a:br>
            <a:r>
              <a:rPr lang="en-GB" dirty="0" smtClean="0">
                <a:effectLst/>
              </a:rPr>
              <a:t>Christian relics were usually part of the physical remains of a saint, though they could also be associated objects or clothing. Medieval worshippers would contemplate relics as a means of getting closer to a saint or Christ himself. Relics were also associated with miraculous powers of healing. Pilgrims would travel hundreds of miles to visit important relics in shrines, such as Jerusalem or Canterbury. Trade in holy relics was a huge business in Medieval Europe and kings would assemble large collections and even go to war to secure them</a:t>
            </a:r>
            <a:endParaRPr lang="en-US" dirty="0"/>
          </a:p>
        </p:txBody>
      </p:sp>
      <p:pic>
        <p:nvPicPr>
          <p:cNvPr id="1028" name="Picture 4" descr="http://www.britishmuseum.org/collectionimages/AN00562/AN00562304_001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5118100" cy="719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5176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learn.columbia.edu/treasuresofheaven/relics/jpegs/192.54.2-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869"/>
            <a:ext cx="4031423"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8374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143</Words>
  <Application>Microsoft Office PowerPoint</Application>
  <PresentationFormat>On-screen Show (4:3)</PresentationFormat>
  <Paragraphs>20</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Holy Thorn Reliquary  British Museum</vt:lpstr>
      <vt:lpstr>PowerPoint Presentation</vt:lpstr>
      <vt:lpstr>PowerPoint Presentation</vt:lpstr>
      <vt:lpstr>PowerPoint Presentation</vt:lpstr>
      <vt:lpstr>PowerPoint Presentation</vt:lpstr>
    </vt:vector>
  </TitlesOfParts>
  <Company>EUHSD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Bronwyn</dc:creator>
  <cp:lastModifiedBy>rbronwyn</cp:lastModifiedBy>
  <cp:revision>4</cp:revision>
  <dcterms:created xsi:type="dcterms:W3CDTF">2012-10-25T19:16:46Z</dcterms:created>
  <dcterms:modified xsi:type="dcterms:W3CDTF">2013-05-05T15:26:17Z</dcterms:modified>
</cp:coreProperties>
</file>