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59" r:id="rId3"/>
    <p:sldId id="266" r:id="rId4"/>
    <p:sldId id="309" r:id="rId5"/>
    <p:sldId id="265" r:id="rId6"/>
    <p:sldId id="312" r:id="rId7"/>
    <p:sldId id="313" r:id="rId8"/>
    <p:sldId id="303" r:id="rId9"/>
    <p:sldId id="317" r:id="rId10"/>
    <p:sldId id="267" r:id="rId11"/>
    <p:sldId id="318" r:id="rId12"/>
    <p:sldId id="339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16" r:id="rId23"/>
    <p:sldId id="334" r:id="rId24"/>
    <p:sldId id="341" r:id="rId25"/>
    <p:sldId id="268" r:id="rId26"/>
    <p:sldId id="342" r:id="rId27"/>
    <p:sldId id="340" r:id="rId28"/>
    <p:sldId id="329" r:id="rId29"/>
    <p:sldId id="335" r:id="rId30"/>
    <p:sldId id="343" r:id="rId31"/>
    <p:sldId id="346" r:id="rId32"/>
    <p:sldId id="269" r:id="rId33"/>
    <p:sldId id="344" r:id="rId34"/>
    <p:sldId id="345" r:id="rId35"/>
    <p:sldId id="276" r:id="rId36"/>
    <p:sldId id="347" r:id="rId37"/>
    <p:sldId id="330" r:id="rId38"/>
    <p:sldId id="348" r:id="rId39"/>
    <p:sldId id="315" r:id="rId40"/>
    <p:sldId id="328" r:id="rId41"/>
    <p:sldId id="331" r:id="rId42"/>
    <p:sldId id="332" r:id="rId43"/>
    <p:sldId id="333" r:id="rId44"/>
    <p:sldId id="34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66"/>
    <a:srgbClr val="FFFF99"/>
    <a:srgbClr val="99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04" autoAdjust="0"/>
  </p:normalViewPr>
  <p:slideViewPr>
    <p:cSldViewPr>
      <p:cViewPr varScale="1">
        <p:scale>
          <a:sx n="67" d="100"/>
          <a:sy n="67" d="100"/>
        </p:scale>
        <p:origin x="-60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07059-565B-442A-9879-B793D83E6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3B7F-CC64-4841-8C2D-55AEB6E72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5956-15B6-484C-824F-EDA04D376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A365-EDE1-440C-9D5D-FEEFFA269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8B8D-F83B-4F63-AE44-91DFB0783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D9CC-7672-4151-946E-FD5245225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092EE-B454-44D9-8720-FFB97D8F3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FE799-2480-4A25-8FD3-280537627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3539-D577-4100-A1A4-5398A5EED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D8F6-FD17-4506-ADBE-D81CC45AD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4543-626A-4F74-B59E-6990EB7EA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18E85D-1703-42C7-A9A8-33993C856C0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D:\Sodium.swf\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sfca.edu/fac-staff/Courses/BIOL104_USF/104_Fall03_ppt/Text%20Chapter%2002/OxgnMol.swf" TargetMode="External"/><Relationship Id="rId4" Type="http://schemas.openxmlformats.org/officeDocument/2006/relationships/hyperlink" Target="file:///D:\Chapter-2\ppp\Text%20Chapter%2002\OxgnMol.sw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dad_james_800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0"/>
            <a:ext cx="4265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198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Chemical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>
                <a:solidFill>
                  <a:srgbClr val="FFFF99"/>
                </a:solidFill>
                <a:latin typeface="Tahoma" pitchFamily="34" charset="0"/>
              </a:rPr>
              <a:t>Chemical bonds: an attempt to fill electron shells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086600" cy="4419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Ionic bonds –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Covalent bonds –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Metallic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Learning Check </a:t>
            </a: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ym typeface="Wingdings" pitchFamily="2" charset="2"/>
              </a:rPr>
              <a:t>                 </a:t>
            </a:r>
            <a:endParaRPr lang="en-US"/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/>
              <a:t>A.     X  would be the electron dot formula for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3000" b="1"/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chemeClr val="accent1"/>
                </a:solidFill>
              </a:rPr>
              <a:t>	1) Na			2) K			3) Al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/>
              <a:t>            </a:t>
            </a:r>
            <a:r>
              <a:rPr lang="en-US" sz="2000" b="1">
                <a:sym typeface="Wingdings" pitchFamily="2" charset="2"/>
              </a:rPr>
              <a:t> </a:t>
            </a:r>
            <a:endParaRPr lang="en-US" sz="2000" b="1"/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/>
              <a:t>B.      </a:t>
            </a:r>
            <a:r>
              <a:rPr lang="en-US" sz="2000" b="1">
                <a:sym typeface="Wingdings" pitchFamily="2" charset="2"/>
              </a:rPr>
              <a:t></a:t>
            </a:r>
            <a:r>
              <a:rPr lang="en-US" sz="3000" b="1">
                <a:sym typeface="Wingdings" pitchFamily="2" charset="2"/>
              </a:rPr>
              <a:t> X </a:t>
            </a:r>
            <a:r>
              <a:rPr lang="en-US" sz="2000" b="1">
                <a:sym typeface="Wingdings" pitchFamily="2" charset="2"/>
              </a:rPr>
              <a:t></a:t>
            </a:r>
            <a:r>
              <a:rPr lang="en-US" sz="3000" b="1">
                <a:sym typeface="Wingdings" pitchFamily="2" charset="2"/>
              </a:rPr>
              <a:t>   would be the electron dot formula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>
                <a:sym typeface="Wingdings" pitchFamily="2" charset="2"/>
              </a:rPr>
              <a:t>             </a:t>
            </a:r>
            <a:r>
              <a:rPr lang="en-US" sz="2000" b="1">
                <a:sym typeface="Wingdings" pitchFamily="2" charset="2"/>
              </a:rPr>
              <a:t></a:t>
            </a:r>
            <a:endParaRPr lang="en-US" sz="3000" b="1">
              <a:sym typeface="Wingdings" pitchFamily="2" charset="2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>
                <a:sym typeface="Wingdings" pitchFamily="2" charset="2"/>
              </a:rPr>
              <a:t>		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>
                <a:sym typeface="Wingdings" pitchFamily="2" charset="2"/>
              </a:rPr>
              <a:t>		</a:t>
            </a:r>
            <a:r>
              <a:rPr lang="en-US" sz="3000" b="1">
                <a:solidFill>
                  <a:schemeClr val="accent1"/>
                </a:solidFill>
                <a:sym typeface="Wingdings" pitchFamily="2" charset="2"/>
              </a:rPr>
              <a:t>1)  B			2) N			3) P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3000" b="1">
                <a:sym typeface="Wingdings" pitchFamily="2" charset="2"/>
              </a:rPr>
              <a:t>			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txBody>
          <a:bodyPr/>
          <a:lstStyle/>
          <a:p>
            <a:r>
              <a:rPr lang="en-US" i="1"/>
              <a:t/>
            </a:r>
            <a:br>
              <a:rPr lang="en-US" i="1"/>
            </a:br>
            <a:r>
              <a:rPr lang="en-US" sz="9600" b="1" u="sng">
                <a:solidFill>
                  <a:schemeClr val="tx1"/>
                </a:solidFill>
              </a:rPr>
              <a:t>IONIC BOND</a:t>
            </a:r>
            <a:r>
              <a:rPr lang="en-US" sz="9600" b="1">
                <a:solidFill>
                  <a:schemeClr val="tx1"/>
                </a:solidFill>
              </a:rPr>
              <a:t/>
            </a:r>
            <a:br>
              <a:rPr lang="en-US" sz="96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bond formed between </a:t>
            </a:r>
            <a:br>
              <a:rPr lang="en-US" sz="72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two ions by the </a:t>
            </a:r>
            <a:br>
              <a:rPr lang="en-US" sz="7200" b="1">
                <a:solidFill>
                  <a:schemeClr val="tx1"/>
                </a:solidFill>
              </a:rPr>
            </a:br>
            <a:r>
              <a:rPr lang="en-US" sz="7200" b="1" i="1">
                <a:solidFill>
                  <a:schemeClr val="tx1"/>
                </a:solidFill>
              </a:rPr>
              <a:t>transfer </a:t>
            </a:r>
            <a:r>
              <a:rPr lang="en-US" sz="7200" b="1">
                <a:solidFill>
                  <a:schemeClr val="tx1"/>
                </a:solidFill>
              </a:rPr>
              <a:t>of electrons</a:t>
            </a:r>
            <a:br>
              <a:rPr lang="en-US" sz="7200" b="1">
                <a:solidFill>
                  <a:schemeClr val="tx1"/>
                </a:solidFill>
              </a:rPr>
            </a:br>
            <a:endParaRPr lang="en-US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3800" b="1">
                <a:solidFill>
                  <a:schemeClr val="tx1"/>
                </a:solidFill>
              </a:rPr>
              <a:t/>
            </a:r>
            <a:br>
              <a:rPr lang="en-US" sz="38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Formation of Ions from Metals</a:t>
            </a:r>
            <a:br>
              <a:rPr lang="en-US" sz="4000" b="1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953000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itchFamily="2" charset="2"/>
              <a:buChar char="l"/>
            </a:pPr>
            <a:r>
              <a:rPr lang="en-US" sz="2800" b="1">
                <a:solidFill>
                  <a:schemeClr val="accent1"/>
                </a:solidFill>
              </a:rPr>
              <a:t>Ionic compounds</a:t>
            </a:r>
            <a:r>
              <a:rPr lang="en-US" sz="2800" b="1"/>
              <a:t> result when </a:t>
            </a:r>
            <a:r>
              <a:rPr lang="en-US" sz="2800" b="1">
                <a:solidFill>
                  <a:schemeClr val="accent1"/>
                </a:solidFill>
              </a:rPr>
              <a:t>metals</a:t>
            </a:r>
            <a:r>
              <a:rPr lang="en-US" sz="2800" b="1"/>
              <a:t> react with </a:t>
            </a:r>
            <a:r>
              <a:rPr lang="en-US" sz="2800" b="1">
                <a:solidFill>
                  <a:schemeClr val="accent1"/>
                </a:solidFill>
              </a:rPr>
              <a:t>nonmetals</a:t>
            </a:r>
            <a:r>
              <a:rPr lang="en-US" sz="2800" b="1"/>
              <a:t> </a:t>
            </a:r>
          </a:p>
          <a:p>
            <a:pPr>
              <a:lnSpc>
                <a:spcPct val="120000"/>
              </a:lnSpc>
              <a:buClr>
                <a:srgbClr val="66FF33"/>
              </a:buClr>
              <a:buFont typeface="Wingdings" pitchFamily="2" charset="2"/>
              <a:buChar char="l"/>
            </a:pPr>
            <a:r>
              <a:rPr lang="en-US" sz="2800" b="1"/>
              <a:t>Metals </a:t>
            </a:r>
            <a:r>
              <a:rPr lang="en-US" sz="2800" b="1" i="1">
                <a:solidFill>
                  <a:schemeClr val="accent1"/>
                </a:solidFill>
              </a:rPr>
              <a:t>lose</a:t>
            </a:r>
            <a:r>
              <a:rPr lang="en-US" sz="2800" b="1">
                <a:solidFill>
                  <a:schemeClr val="accent1"/>
                </a:solidFill>
              </a:rPr>
              <a:t> </a:t>
            </a:r>
            <a:r>
              <a:rPr lang="en-US" sz="2800" b="1"/>
              <a:t>electrons to match the </a:t>
            </a:r>
            <a:r>
              <a:rPr lang="en-US" sz="2800" b="1" i="1"/>
              <a:t>number of valence electrons </a:t>
            </a:r>
            <a:r>
              <a:rPr lang="en-US" sz="2800" b="1"/>
              <a:t>of their nearest noble gas</a:t>
            </a:r>
          </a:p>
          <a:p>
            <a:pPr>
              <a:lnSpc>
                <a:spcPct val="120000"/>
              </a:lnSpc>
              <a:buClr>
                <a:srgbClr val="66FF33"/>
              </a:buClr>
              <a:buFont typeface="Wingdings" pitchFamily="2" charset="2"/>
              <a:buChar char="l"/>
            </a:pPr>
            <a:r>
              <a:rPr lang="en-US" sz="2800" b="1" i="1">
                <a:solidFill>
                  <a:schemeClr val="accent1"/>
                </a:solidFill>
              </a:rPr>
              <a:t>Positive ions</a:t>
            </a:r>
            <a:r>
              <a:rPr lang="en-US" sz="2800" b="1" i="1"/>
              <a:t> </a:t>
            </a:r>
            <a:r>
              <a:rPr lang="en-US" sz="2800" b="1"/>
              <a:t>form</a:t>
            </a:r>
            <a:r>
              <a:rPr lang="en-US" sz="2800" b="1" i="1"/>
              <a:t> when </a:t>
            </a:r>
            <a:r>
              <a:rPr lang="en-US" sz="2800" b="1"/>
              <a:t>the number of electrons are </a:t>
            </a:r>
            <a:r>
              <a:rPr lang="en-US" sz="2800" b="1">
                <a:solidFill>
                  <a:schemeClr val="accent1"/>
                </a:solidFill>
              </a:rPr>
              <a:t>less</a:t>
            </a:r>
            <a:r>
              <a:rPr lang="en-US" sz="2800" b="1"/>
              <a:t> than the number of protons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/>
              <a:t>			Group 1 metals </a:t>
            </a:r>
            <a:r>
              <a:rPr lang="en-US" sz="2800" b="1">
                <a:sym typeface="Symbol" pitchFamily="18" charset="2"/>
              </a:rPr>
              <a:t></a:t>
            </a:r>
            <a:r>
              <a:rPr lang="en-US" sz="2800" b="1"/>
              <a:t>    </a:t>
            </a:r>
            <a:r>
              <a:rPr lang="en-US" sz="2800" b="1">
                <a:solidFill>
                  <a:schemeClr val="accent1"/>
                </a:solidFill>
              </a:rPr>
              <a:t>ion </a:t>
            </a:r>
            <a:r>
              <a:rPr lang="en-US" sz="2800" b="1" baseline="30000">
                <a:solidFill>
                  <a:schemeClr val="accent1"/>
                </a:solidFill>
              </a:rPr>
              <a:t>1+</a:t>
            </a:r>
            <a:endParaRPr lang="en-US" sz="2800" b="1" i="1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/>
              <a:t>			</a:t>
            </a:r>
            <a:r>
              <a:rPr lang="en-US" sz="2800" b="1"/>
              <a:t>Group 2 metals </a:t>
            </a:r>
            <a:r>
              <a:rPr lang="en-US" sz="2800" b="1">
                <a:sym typeface="Symbol" pitchFamily="18" charset="2"/>
              </a:rPr>
              <a:t></a:t>
            </a:r>
            <a:r>
              <a:rPr lang="en-US" sz="2800" b="1"/>
              <a:t>    </a:t>
            </a:r>
            <a:r>
              <a:rPr lang="en-US" sz="2800" b="1">
                <a:solidFill>
                  <a:schemeClr val="accent1"/>
                </a:solidFill>
              </a:rPr>
              <a:t>ion </a:t>
            </a:r>
            <a:r>
              <a:rPr lang="en-US" sz="2800" b="1" baseline="30000">
                <a:solidFill>
                  <a:schemeClr val="accent1"/>
                </a:solidFill>
              </a:rPr>
              <a:t>2+</a:t>
            </a:r>
            <a:endParaRPr lang="en-US" sz="2800" b="1">
              <a:solidFill>
                <a:schemeClr val="accent1"/>
              </a:solidFill>
            </a:endParaRPr>
          </a:p>
          <a:p>
            <a:r>
              <a:rPr lang="en-US" sz="2800" b="1"/>
              <a:t>		Group 13 metals </a:t>
            </a:r>
            <a:r>
              <a:rPr lang="en-US" sz="2800" b="1">
                <a:sym typeface="Symbol" pitchFamily="18" charset="2"/>
              </a:rPr>
              <a:t></a:t>
            </a:r>
            <a:r>
              <a:rPr lang="en-US" sz="2800" b="1"/>
              <a:t>    </a:t>
            </a:r>
            <a:r>
              <a:rPr lang="en-US" sz="2800" b="1">
                <a:solidFill>
                  <a:schemeClr val="accent1"/>
                </a:solidFill>
              </a:rPr>
              <a:t>ion </a:t>
            </a:r>
            <a:r>
              <a:rPr lang="en-US" sz="2800" b="1" baseline="30000">
                <a:solidFill>
                  <a:schemeClr val="accent1"/>
                </a:solidFill>
              </a:rPr>
              <a:t>3+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Formation of Sodium 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  </a:t>
            </a:r>
            <a:r>
              <a:rPr lang="en-US" sz="2800" b="1">
                <a:solidFill>
                  <a:schemeClr val="accent1"/>
                </a:solidFill>
              </a:rPr>
              <a:t>Sodium atom                            Sodium ion </a:t>
            </a:r>
          </a:p>
          <a:p>
            <a:pPr>
              <a:buFontTx/>
              <a:buNone/>
            </a:pPr>
            <a:r>
              <a:rPr lang="en-US" sz="3000" b="1"/>
              <a:t>    Na </a:t>
            </a:r>
            <a:r>
              <a:rPr lang="en-US" sz="3400" b="1" baseline="30000">
                <a:sym typeface="Symbol" pitchFamily="18" charset="2"/>
              </a:rPr>
              <a:t></a:t>
            </a:r>
            <a:r>
              <a:rPr lang="en-US" sz="3400" b="1" baseline="30000"/>
              <a:t> </a:t>
            </a:r>
            <a:r>
              <a:rPr lang="en-US" sz="3400" b="1"/>
              <a:t> </a:t>
            </a:r>
            <a:r>
              <a:rPr lang="en-US" sz="3000" b="1"/>
              <a:t>        –  e</a:t>
            </a:r>
            <a:r>
              <a:rPr lang="en-US" sz="3000" b="1" baseline="30000">
                <a:sym typeface="Symbol" pitchFamily="18" charset="2"/>
              </a:rPr>
              <a:t></a:t>
            </a:r>
            <a:r>
              <a:rPr lang="en-US" sz="3000" b="1"/>
              <a:t>       </a:t>
            </a:r>
            <a:r>
              <a:rPr lang="en-US" sz="3000" b="1">
                <a:sym typeface="Symbol" pitchFamily="18" charset="2"/>
              </a:rPr>
              <a:t></a:t>
            </a:r>
            <a:r>
              <a:rPr lang="en-US" sz="3000" b="1"/>
              <a:t>      Na </a:t>
            </a:r>
            <a:r>
              <a:rPr lang="en-US" sz="3400" b="1" baseline="30000"/>
              <a:t>+</a:t>
            </a:r>
            <a:endParaRPr lang="en-US" sz="3000" b="1"/>
          </a:p>
          <a:p>
            <a:pPr>
              <a:buFontTx/>
              <a:buNone/>
            </a:pPr>
            <a:endParaRPr lang="en-US" sz="3000" b="1"/>
          </a:p>
          <a:p>
            <a:pPr>
              <a:buFontTx/>
              <a:buNone/>
            </a:pPr>
            <a:r>
              <a:rPr lang="en-US" sz="3000" b="1"/>
              <a:t> 	</a:t>
            </a:r>
            <a:r>
              <a:rPr lang="en-US" sz="3000" b="1">
                <a:solidFill>
                  <a:schemeClr val="accent2"/>
                </a:solidFill>
              </a:rPr>
              <a:t>2-8-1</a:t>
            </a:r>
            <a:r>
              <a:rPr lang="en-US" sz="3000" b="1" baseline="30000">
                <a:solidFill>
                  <a:schemeClr val="accent2"/>
                </a:solidFill>
              </a:rPr>
              <a:t>    </a:t>
            </a:r>
            <a:r>
              <a:rPr lang="en-US" sz="3000" b="1">
                <a:solidFill>
                  <a:schemeClr val="accent2"/>
                </a:solidFill>
              </a:rPr>
              <a:t>              		     2-8  ( = Ne)</a:t>
            </a:r>
          </a:p>
          <a:p>
            <a:pPr>
              <a:buFontTx/>
              <a:buNone/>
            </a:pPr>
            <a:endParaRPr lang="en-US" sz="30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3000" b="1"/>
              <a:t>       11 p</a:t>
            </a:r>
            <a:r>
              <a:rPr lang="en-US" sz="3000" b="1" baseline="30000"/>
              <a:t>+</a:t>
            </a:r>
            <a:r>
              <a:rPr lang="en-US" sz="3000" b="1"/>
              <a:t>           		         	     11 p</a:t>
            </a:r>
            <a:r>
              <a:rPr lang="en-US" sz="3000" b="1" baseline="30000"/>
              <a:t>+</a:t>
            </a:r>
          </a:p>
          <a:p>
            <a:pPr>
              <a:buFontTx/>
              <a:buNone/>
            </a:pPr>
            <a:r>
              <a:rPr lang="en-US" sz="3000" b="1" baseline="30000"/>
              <a:t>      </a:t>
            </a:r>
            <a:r>
              <a:rPr lang="en-US" sz="3000" b="1" u="sng"/>
              <a:t>   11 e</a:t>
            </a:r>
            <a:r>
              <a:rPr lang="en-US" sz="3000" b="1" baseline="30000"/>
              <a:t>-</a:t>
            </a:r>
            <a:r>
              <a:rPr lang="en-US" sz="3000" b="1"/>
              <a:t>                                    </a:t>
            </a:r>
            <a:r>
              <a:rPr lang="en-US" sz="3000" b="1" u="sng"/>
              <a:t>  10 e</a:t>
            </a:r>
            <a:r>
              <a:rPr lang="en-US" sz="3000" b="1" baseline="30000"/>
              <a:t>-</a:t>
            </a:r>
            <a:endParaRPr lang="en-US" sz="3000" b="1" u="sng"/>
          </a:p>
          <a:p>
            <a:pPr>
              <a:buFontTx/>
              <a:buNone/>
            </a:pPr>
            <a:r>
              <a:rPr lang="en-US" sz="3000" b="1"/>
              <a:t>        </a:t>
            </a:r>
            <a:r>
              <a:rPr lang="en-US" sz="3000" b="1">
                <a:solidFill>
                  <a:schemeClr val="accent2"/>
                </a:solidFill>
              </a:rPr>
              <a:t> 0</a:t>
            </a:r>
            <a:r>
              <a:rPr lang="en-US" sz="3000" b="1"/>
              <a:t>                                            </a:t>
            </a:r>
            <a:r>
              <a:rPr lang="en-US" sz="3000" b="1">
                <a:solidFill>
                  <a:schemeClr val="accent2"/>
                </a:solidFill>
              </a:rPr>
              <a:t>1</a:t>
            </a:r>
            <a:r>
              <a:rPr lang="en-US" sz="3000" b="1" baseline="30000">
                <a:solidFill>
                  <a:schemeClr val="accent2"/>
                </a:solidFill>
              </a:rPr>
              <a:t>+</a:t>
            </a:r>
            <a:endParaRPr lang="en-US" sz="30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3000" b="1"/>
          </a:p>
          <a:p>
            <a:pPr>
              <a:buFontTx/>
              <a:buNone/>
            </a:pPr>
            <a:endParaRPr lang="en-US" sz="3000" b="1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Formation of Magnesium  Ion</a:t>
            </a:r>
            <a:endParaRPr lang="en-US" sz="3800" b="1">
              <a:solidFill>
                <a:schemeClr val="tx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  <a:sym typeface="Symbol" pitchFamily="18" charset="2"/>
              </a:rPr>
              <a:t>Magnesium atom	             Magnesium ion</a:t>
            </a:r>
            <a:endParaRPr lang="en-US" sz="3000" b="1" baseline="3000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000" b="1" baseline="30000">
                <a:sym typeface="Symbol" pitchFamily="18" charset="2"/>
              </a:rPr>
              <a:t>     </a:t>
            </a:r>
            <a:r>
              <a:rPr lang="en-US" sz="3000" b="1" baseline="-25000">
                <a:sym typeface="Symbol" pitchFamily="18" charset="2"/>
              </a:rPr>
              <a:t>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  Mg </a:t>
            </a:r>
            <a:r>
              <a:rPr lang="en-US" sz="3000" b="1" baseline="30000">
                <a:sym typeface="Symbol" pitchFamily="18" charset="2"/>
              </a:rPr>
              <a:t></a:t>
            </a:r>
            <a:r>
              <a:rPr lang="en-US" sz="3000" b="1" baseline="30000"/>
              <a:t> </a:t>
            </a:r>
            <a:r>
              <a:rPr lang="en-US" sz="3000" b="1"/>
              <a:t>                –   2e</a:t>
            </a:r>
            <a:r>
              <a:rPr lang="en-US" sz="3000" b="1" baseline="30000">
                <a:sym typeface="Symbol" pitchFamily="18" charset="2"/>
              </a:rPr>
              <a:t></a:t>
            </a:r>
            <a:r>
              <a:rPr lang="en-US" sz="3000" b="1"/>
              <a:t>    </a:t>
            </a:r>
            <a:r>
              <a:rPr lang="en-US" sz="3000" b="1">
                <a:sym typeface="Symbol" pitchFamily="18" charset="2"/>
              </a:rPr>
              <a:t></a:t>
            </a:r>
            <a:r>
              <a:rPr lang="en-US" sz="3000" b="1"/>
              <a:t>        Mg</a:t>
            </a:r>
            <a:r>
              <a:rPr lang="en-US" sz="3000" b="1" baseline="30000"/>
              <a:t>2+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      </a:t>
            </a:r>
          </a:p>
          <a:p>
            <a:pPr>
              <a:buFontTx/>
              <a:buNone/>
            </a:pPr>
            <a:r>
              <a:rPr lang="en-US" sz="3000" b="1"/>
              <a:t> </a:t>
            </a:r>
            <a:r>
              <a:rPr lang="en-US" sz="3000" b="1">
                <a:solidFill>
                  <a:schemeClr val="accent1"/>
                </a:solidFill>
              </a:rPr>
              <a:t>2-8-2</a:t>
            </a:r>
            <a:r>
              <a:rPr lang="en-US" sz="3000" b="1" baseline="30000">
                <a:solidFill>
                  <a:schemeClr val="accent1"/>
                </a:solidFill>
              </a:rPr>
              <a:t>      </a:t>
            </a:r>
            <a:r>
              <a:rPr lang="en-US" sz="3000" b="1">
                <a:solidFill>
                  <a:schemeClr val="accent1"/>
                </a:solidFill>
              </a:rPr>
              <a:t>                 			2-8   (=Ne)</a:t>
            </a:r>
          </a:p>
          <a:p>
            <a:pPr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3000" b="1"/>
              <a:t>       12 p</a:t>
            </a:r>
            <a:r>
              <a:rPr lang="en-US" sz="3000" b="1" baseline="30000"/>
              <a:t>+</a:t>
            </a:r>
            <a:r>
              <a:rPr lang="en-US" sz="3000" b="1"/>
              <a:t>           				12 p</a:t>
            </a:r>
            <a:r>
              <a:rPr lang="en-US" sz="3000" b="1" baseline="30000"/>
              <a:t>+</a:t>
            </a:r>
            <a:endParaRPr lang="en-US" sz="3000" b="1"/>
          </a:p>
          <a:p>
            <a:pPr>
              <a:buFontTx/>
              <a:buNone/>
            </a:pPr>
            <a:r>
              <a:rPr lang="en-US" sz="3000" b="1" u="sng"/>
              <a:t>       12 e</a:t>
            </a:r>
            <a:r>
              <a:rPr lang="en-US" sz="3000" b="1"/>
              <a:t>-                                     	</a:t>
            </a:r>
            <a:r>
              <a:rPr lang="en-US" sz="3000" b="1" u="sng"/>
              <a:t>10 e</a:t>
            </a:r>
            <a:r>
              <a:rPr lang="en-US" sz="3000" b="1" baseline="30000"/>
              <a:t>-</a:t>
            </a:r>
            <a:endParaRPr lang="en-US" sz="3000" b="1" u="sng"/>
          </a:p>
          <a:p>
            <a:pPr>
              <a:buFontTx/>
              <a:buNone/>
            </a:pPr>
            <a:r>
              <a:rPr lang="en-US" sz="3000" b="1">
                <a:solidFill>
                  <a:schemeClr val="accent2"/>
                </a:solidFill>
              </a:rPr>
              <a:t>         0                                                 2</a:t>
            </a:r>
            <a:r>
              <a:rPr lang="en-US" sz="3000" b="1" baseline="30000">
                <a:solidFill>
                  <a:schemeClr val="accent2"/>
                </a:solidFill>
              </a:rPr>
              <a:t>+</a:t>
            </a:r>
            <a:endParaRPr lang="en-US" sz="30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3000" b="1"/>
          </a:p>
          <a:p>
            <a:endParaRPr lang="en-US" b="1" u="sng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Some Typical Ions with Positive Charges (Cations)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6482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Group 1		Group 2		Group 13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H</a:t>
            </a:r>
            <a:r>
              <a:rPr lang="en-US" sz="3000" b="1" baseline="30000"/>
              <a:t>+</a:t>
            </a:r>
            <a:r>
              <a:rPr lang="en-US" sz="3000" b="1"/>
              <a:t>			Mg</a:t>
            </a:r>
            <a:r>
              <a:rPr lang="en-US" sz="3000" b="1" baseline="30000"/>
              <a:t>2+</a:t>
            </a:r>
            <a:r>
              <a:rPr lang="en-US" sz="3000" b="1"/>
              <a:t>			Al</a:t>
            </a:r>
            <a:r>
              <a:rPr lang="en-US" sz="3000" b="1" baseline="30000"/>
              <a:t>3+</a:t>
            </a:r>
            <a:endParaRPr lang="en-US" sz="3000" b="1"/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Li</a:t>
            </a:r>
            <a:r>
              <a:rPr lang="en-US" sz="3000" b="1" baseline="30000"/>
              <a:t>+</a:t>
            </a:r>
            <a:r>
              <a:rPr lang="en-US" sz="3000" b="1"/>
              <a:t>			Ca</a:t>
            </a:r>
            <a:r>
              <a:rPr lang="en-US" sz="3000" b="1" baseline="30000"/>
              <a:t>2+</a:t>
            </a:r>
            <a:r>
              <a:rPr lang="en-US" sz="3000" b="1"/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Na</a:t>
            </a:r>
            <a:r>
              <a:rPr lang="en-US" sz="3000" b="1" baseline="30000"/>
              <a:t>+</a:t>
            </a:r>
            <a:r>
              <a:rPr lang="en-US" sz="3000" b="1"/>
              <a:t>			Sr</a:t>
            </a:r>
            <a:r>
              <a:rPr lang="en-US" sz="3000" b="1" baseline="30000"/>
              <a:t>2+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K</a:t>
            </a:r>
            <a:r>
              <a:rPr lang="en-US" sz="3000" b="1" baseline="30000"/>
              <a:t>+</a:t>
            </a:r>
            <a:r>
              <a:rPr lang="en-US" sz="3000" b="1"/>
              <a:t>			Ba</a:t>
            </a:r>
            <a:r>
              <a:rPr lang="en-US" sz="3000" b="1" baseline="30000"/>
              <a:t>2+</a:t>
            </a:r>
            <a:endParaRPr lang="en-US" sz="3000" b="1"/>
          </a:p>
          <a:p>
            <a:pPr>
              <a:lnSpc>
                <a:spcPct val="120000"/>
              </a:lnSpc>
              <a:buFontTx/>
              <a:buNone/>
            </a:pPr>
            <a:endParaRPr lang="en-US" sz="30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Learning Check </a:t>
            </a: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A.   Number of valence electrons in aluminum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rgbClr val="66FF33"/>
                </a:solidFill>
              </a:rPr>
              <a:t>	</a:t>
            </a:r>
            <a:r>
              <a:rPr lang="en-US" sz="3000" b="1">
                <a:solidFill>
                  <a:schemeClr val="accent1"/>
                </a:solidFill>
              </a:rPr>
              <a:t>1)  1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r>
              <a:rPr lang="en-US" sz="3000" b="1">
                <a:solidFill>
                  <a:schemeClr val="accent1"/>
                </a:solidFill>
              </a:rPr>
              <a:t>	      	2)  2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r>
              <a:rPr lang="en-US" sz="3000" b="1">
                <a:solidFill>
                  <a:schemeClr val="accent1"/>
                </a:solidFill>
              </a:rPr>
              <a:t>		3)  3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B.    Change in electrons for octet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 lose 3e</a:t>
            </a:r>
            <a:r>
              <a:rPr lang="en-US" sz="3000" b="1" baseline="30000">
                <a:solidFill>
                  <a:schemeClr val="accent1"/>
                </a:solidFill>
              </a:rPr>
              <a:t>-         	</a:t>
            </a:r>
            <a:r>
              <a:rPr lang="en-US" sz="3000" b="1">
                <a:solidFill>
                  <a:schemeClr val="accent1"/>
                </a:solidFill>
              </a:rPr>
              <a:t>2)  gain 3 e</a:t>
            </a:r>
            <a:r>
              <a:rPr lang="en-US" sz="3000" b="1" baseline="30000">
                <a:solidFill>
                  <a:schemeClr val="accent1"/>
                </a:solidFill>
              </a:rPr>
              <a:t>-        	</a:t>
            </a:r>
            <a:r>
              <a:rPr lang="en-US" sz="3000" b="1">
                <a:solidFill>
                  <a:schemeClr val="accent1"/>
                </a:solidFill>
              </a:rPr>
              <a:t>3)  gain 5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C.	Ionic charge of aluminum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 3-		       	2)  5-		      	3)   3</a:t>
            </a:r>
            <a:r>
              <a:rPr lang="en-US" sz="3000" b="1" baseline="30000">
                <a:solidFill>
                  <a:schemeClr val="accent1"/>
                </a:solidFill>
              </a:rPr>
              <a:t>+</a:t>
            </a:r>
            <a:r>
              <a:rPr lang="en-US" sz="2800" b="1">
                <a:solidFill>
                  <a:srgbClr val="66FF33"/>
                </a:solidFill>
              </a:rPr>
              <a:t>  	</a:t>
            </a:r>
            <a:r>
              <a:rPr lang="en-US" sz="28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Solution  </a:t>
            </a: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A.   Number of valence electrons in aluminum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rgbClr val="66FF33"/>
                </a:solidFill>
              </a:rPr>
              <a:t>	</a:t>
            </a:r>
            <a:r>
              <a:rPr lang="en-US" sz="3000" b="1">
                <a:solidFill>
                  <a:schemeClr val="accent1"/>
                </a:solidFill>
              </a:rPr>
              <a:t>3) 	3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B.    Change in electrons for octet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	lose 3e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r>
              <a:rPr lang="en-US" sz="3000" b="1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C.	Ionic charge of aluminum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3)   3</a:t>
            </a:r>
            <a:r>
              <a:rPr lang="en-US" sz="3000" b="1" baseline="30000">
                <a:solidFill>
                  <a:schemeClr val="accent1"/>
                </a:solidFill>
              </a:rPr>
              <a:t>+</a:t>
            </a:r>
            <a:r>
              <a:rPr lang="en-US" sz="2800" b="1">
                <a:solidFill>
                  <a:schemeClr val="accent1"/>
                </a:solidFill>
              </a:rPr>
              <a:t>  		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Learning Check</a:t>
            </a: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/>
              <a:t>	Give the ionic charge for each of the following: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b="1"/>
              <a:t>	A.  12 p</a:t>
            </a:r>
            <a:r>
              <a:rPr lang="en-US" sz="3000" b="1" baseline="30000"/>
              <a:t>+ </a:t>
            </a:r>
            <a:r>
              <a:rPr lang="en-US" sz="3000" b="1"/>
              <a:t> and 10 e</a:t>
            </a:r>
            <a:r>
              <a:rPr lang="en-US" sz="3000" b="1" baseline="30000"/>
              <a:t>-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0		2) 2+		3) 2-</a:t>
            </a:r>
            <a:endParaRPr lang="en-US" sz="3000" b="1"/>
          </a:p>
          <a:p>
            <a:pPr>
              <a:lnSpc>
                <a:spcPct val="140000"/>
              </a:lnSpc>
              <a:buFontTx/>
              <a:buNone/>
            </a:pPr>
            <a:r>
              <a:rPr lang="en-US" sz="3000" b="1"/>
              <a:t>	B.  50p</a:t>
            </a:r>
            <a:r>
              <a:rPr lang="en-US" sz="3000" b="1" baseline="30000"/>
              <a:t>+</a:t>
            </a:r>
            <a:r>
              <a:rPr lang="en-US" sz="3000" b="1"/>
              <a:t>   and  46 e-</a:t>
            </a:r>
          </a:p>
          <a:p>
            <a:pPr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chemeClr val="accent1"/>
                </a:solidFill>
              </a:rPr>
              <a:t>	1) 2+		2) 4+		3)  4-</a:t>
            </a:r>
            <a:endParaRPr lang="en-US" sz="3000" b="1"/>
          </a:p>
          <a:p>
            <a:pPr>
              <a:lnSpc>
                <a:spcPct val="140000"/>
              </a:lnSpc>
              <a:buFontTx/>
              <a:buNone/>
            </a:pPr>
            <a:r>
              <a:rPr lang="en-US" sz="3000" b="1"/>
              <a:t>	C.  15 p</a:t>
            </a:r>
            <a:r>
              <a:rPr lang="en-US" sz="3000" b="1" baseline="30000"/>
              <a:t>+</a:t>
            </a:r>
            <a:r>
              <a:rPr lang="en-US" sz="3000" b="1"/>
              <a:t>   and 18e-</a:t>
            </a:r>
          </a:p>
          <a:p>
            <a:pPr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2) 3+     	2) 3-		3)  5-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0"/>
            <a:ext cx="7788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ahoma" pitchFamily="34" charset="0"/>
              </a:rPr>
              <a:t>Atom – the smallest unit of matter</a:t>
            </a:r>
            <a:r>
              <a:rPr lang="en-US">
                <a:solidFill>
                  <a:schemeClr val="accent2"/>
                </a:solidFill>
              </a:rPr>
              <a:t> “indivisible”</a:t>
            </a:r>
          </a:p>
          <a:p>
            <a:r>
              <a:rPr lang="en-US">
                <a:solidFill>
                  <a:srgbClr val="FFFF99"/>
                </a:solidFill>
              </a:rPr>
              <a:t>	</a:t>
            </a:r>
          </a:p>
          <a:p>
            <a:r>
              <a:rPr lang="en-US">
                <a:solidFill>
                  <a:srgbClr val="FFFF99"/>
                </a:solidFill>
              </a:rPr>
              <a:t>		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200400" y="2203450"/>
          <a:ext cx="4876800" cy="4530725"/>
        </p:xfrm>
        <a:graphic>
          <a:graphicData uri="http://schemas.openxmlformats.org/presentationml/2006/ole">
            <p:oleObj spid="_x0000_s5125" name="Bitmap Image" r:id="rId3" imgW="2952381" imgH="2742857" progId="Paint.Picture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60525" y="5019675"/>
            <a:ext cx="1249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Helium</a:t>
            </a:r>
          </a:p>
          <a:p>
            <a:r>
              <a:rPr lang="en-US">
                <a:solidFill>
                  <a:schemeClr val="accent1"/>
                </a:solidFill>
              </a:rPr>
              <a:t>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Ions from Nonmetal Ions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pitchFamily="2" charset="2"/>
              <a:buChar char="n"/>
            </a:pPr>
            <a:r>
              <a:rPr lang="en-US" sz="3000" b="1"/>
              <a:t>In ionic compounds, nonmetals in 15, 16, and 17 gain electrons from metals  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pitchFamily="2" charset="2"/>
              <a:buChar char="n"/>
            </a:pPr>
            <a:r>
              <a:rPr lang="en-US" sz="3000" b="1"/>
              <a:t>Nonmetal add electrons to achieve the octet arrangement 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pitchFamily="2" charset="2"/>
              <a:buChar char="n"/>
            </a:pPr>
            <a:r>
              <a:rPr lang="en-US" sz="3000" b="1"/>
              <a:t>Nonmetal ionic charge:   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pitchFamily="2" charset="2"/>
              <a:buNone/>
            </a:pPr>
            <a:r>
              <a:rPr lang="en-US" sz="3000" b="1"/>
              <a:t>	3-, 2-, or 1-</a:t>
            </a:r>
          </a:p>
          <a:p>
            <a:pPr>
              <a:lnSpc>
                <a:spcPct val="150000"/>
              </a:lnSpc>
            </a:pPr>
            <a:endParaRPr lang="en-US" sz="3000" b="1"/>
          </a:p>
          <a:p>
            <a:endParaRPr lang="en-US" sz="300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6400800" y="3733800"/>
          <a:ext cx="2144713" cy="2420938"/>
        </p:xfrm>
        <a:graphic>
          <a:graphicData uri="http://schemas.openxmlformats.org/presentationml/2006/ole">
            <p:oleObj spid="_x0000_s146436" name="Clip" r:id="rId3" imgW="997920" imgH="11253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Fluoride Ion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		</a:t>
            </a:r>
            <a:r>
              <a:rPr lang="en-US" sz="2800" b="1">
                <a:solidFill>
                  <a:schemeClr val="accent2"/>
                </a:solidFill>
              </a:rPr>
              <a:t>unpaired electron		octet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b="1"/>
              <a:t>     </a:t>
            </a:r>
            <a:r>
              <a:rPr lang="en-US" b="1" baseline="-25000">
                <a:sym typeface="Symbol" pitchFamily="18" charset="2"/>
              </a:rPr>
              <a:t></a:t>
            </a:r>
            <a:r>
              <a:rPr lang="en-US" b="1" baseline="-25000"/>
              <a:t> </a:t>
            </a:r>
            <a:r>
              <a:rPr lang="en-US" b="1" baseline="-25000">
                <a:sym typeface="Symbol" pitchFamily="18" charset="2"/>
              </a:rPr>
              <a:t></a:t>
            </a:r>
            <a:r>
              <a:rPr lang="en-US" b="1" baseline="-25000"/>
              <a:t>					                </a:t>
            </a:r>
            <a:r>
              <a:rPr lang="en-US" b="1" baseline="-25000">
                <a:sym typeface="Symbol" pitchFamily="18" charset="2"/>
              </a:rPr>
              <a:t></a:t>
            </a:r>
            <a:r>
              <a:rPr lang="en-US" b="1" baseline="-25000"/>
              <a:t> </a:t>
            </a:r>
            <a:r>
              <a:rPr lang="en-US" b="1" baseline="-25000">
                <a:sym typeface="Symbol" pitchFamily="18" charset="2"/>
              </a:rPr>
              <a:t></a:t>
            </a:r>
            <a:r>
              <a:rPr lang="en-US" b="1" baseline="-25000"/>
              <a:t>     </a:t>
            </a:r>
            <a:r>
              <a:rPr lang="en-US" sz="2800" b="1"/>
              <a:t>1 </a:t>
            </a:r>
            <a:r>
              <a:rPr lang="en-US" sz="2800" b="1">
                <a:sym typeface="Symbol" pitchFamily="18" charset="2"/>
              </a:rPr>
              <a:t>-</a:t>
            </a:r>
            <a:r>
              <a:rPr lang="en-US" sz="2800" b="1"/>
              <a:t> </a:t>
            </a:r>
            <a:endParaRPr lang="en-US" sz="3600" b="1" baseline="30000"/>
          </a:p>
          <a:p>
            <a:pPr>
              <a:lnSpc>
                <a:spcPct val="80000"/>
              </a:lnSpc>
              <a:buFontTx/>
              <a:buNone/>
            </a:pPr>
            <a:r>
              <a:rPr lang="en-US" b="1"/>
              <a:t>	</a:t>
            </a:r>
            <a:r>
              <a:rPr lang="en-US" sz="3600" b="1"/>
              <a:t>:</a:t>
            </a:r>
            <a:r>
              <a:rPr lang="en-US" b="1"/>
              <a:t> F </a:t>
            </a:r>
            <a:r>
              <a:rPr lang="en-US" b="1" baseline="30000">
                <a:sym typeface="Symbol" pitchFamily="18" charset="2"/>
              </a:rPr>
              <a:t></a:t>
            </a:r>
            <a:r>
              <a:rPr lang="en-US" b="1"/>
              <a:t>	      + e</a:t>
            </a:r>
            <a:r>
              <a:rPr lang="en-US" b="1" baseline="30000">
                <a:sym typeface="Symbol" pitchFamily="18" charset="2"/>
              </a:rPr>
              <a:t></a:t>
            </a:r>
            <a:r>
              <a:rPr lang="en-US" b="1"/>
              <a:t>	</a:t>
            </a:r>
            <a:r>
              <a:rPr lang="en-US" b="1">
                <a:sym typeface="Symbol" pitchFamily="18" charset="2"/>
              </a:rPr>
              <a:t>		</a:t>
            </a:r>
            <a:r>
              <a:rPr lang="en-US" sz="3600" b="1"/>
              <a:t>:</a:t>
            </a:r>
            <a:r>
              <a:rPr lang="en-US" b="1"/>
              <a:t>  F </a:t>
            </a:r>
            <a:r>
              <a:rPr lang="en-US" sz="3600" b="1"/>
              <a:t>:</a:t>
            </a:r>
            <a:endParaRPr lang="en-US" b="1"/>
          </a:p>
          <a:p>
            <a:pPr>
              <a:lnSpc>
                <a:spcPct val="80000"/>
              </a:lnSpc>
              <a:buFontTx/>
              <a:buNone/>
            </a:pPr>
            <a:r>
              <a:rPr lang="en-US" b="1"/>
              <a:t>     </a:t>
            </a:r>
            <a:r>
              <a:rPr lang="en-US" b="1" baseline="30000">
                <a:sym typeface="Symbol" pitchFamily="18" charset="2"/>
              </a:rPr>
              <a:t></a:t>
            </a:r>
            <a:r>
              <a:rPr lang="en-US" b="1" baseline="30000"/>
              <a:t> </a:t>
            </a:r>
            <a:r>
              <a:rPr lang="en-US" b="1" baseline="30000">
                <a:sym typeface="Symbol" pitchFamily="18" charset="2"/>
              </a:rPr>
              <a:t></a:t>
            </a:r>
            <a:r>
              <a:rPr lang="en-US" b="1" baseline="30000"/>
              <a:t>					                 </a:t>
            </a:r>
            <a:r>
              <a:rPr lang="en-US" b="1" baseline="30000">
                <a:sym typeface="Symbol" pitchFamily="18" charset="2"/>
              </a:rPr>
              <a:t></a:t>
            </a:r>
            <a:r>
              <a:rPr lang="en-US" b="1" baseline="30000"/>
              <a:t> </a:t>
            </a:r>
            <a:r>
              <a:rPr lang="en-US" b="1" baseline="30000">
                <a:sym typeface="Symbol" pitchFamily="18" charset="2"/>
              </a:rPr>
              <a:t></a:t>
            </a:r>
            <a:endParaRPr lang="en-US" b="1" baseline="30000"/>
          </a:p>
          <a:p>
            <a:pPr>
              <a:lnSpc>
                <a:spcPct val="40000"/>
              </a:lnSpc>
              <a:buFontTx/>
              <a:buNone/>
            </a:pPr>
            <a:endParaRPr lang="en-US" b="1" baseline="30000"/>
          </a:p>
          <a:p>
            <a:pPr>
              <a:lnSpc>
                <a:spcPct val="40000"/>
              </a:lnSpc>
              <a:buFontTx/>
              <a:buNone/>
            </a:pPr>
            <a:r>
              <a:rPr lang="en-US" b="1"/>
              <a:t>    </a:t>
            </a:r>
            <a:r>
              <a:rPr lang="en-US" sz="2800" b="1"/>
              <a:t>2-7                      			2-8</a:t>
            </a:r>
            <a:r>
              <a:rPr lang="en-US" sz="2800" b="1">
                <a:solidFill>
                  <a:schemeClr val="accent1"/>
                </a:solidFill>
              </a:rPr>
              <a:t> </a:t>
            </a:r>
            <a:r>
              <a:rPr lang="en-US" sz="2800" b="1"/>
              <a:t> (= Ne)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/>
              <a:t>           </a:t>
            </a:r>
          </a:p>
          <a:p>
            <a:pPr>
              <a:buFontTx/>
              <a:buNone/>
            </a:pPr>
            <a:r>
              <a:rPr lang="en-US" sz="2800" b="1"/>
              <a:t>	9 p+				   	  9 p</a:t>
            </a:r>
            <a:r>
              <a:rPr lang="en-US" sz="2800" b="1" baseline="30000"/>
              <a:t>+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</a:t>
            </a:r>
            <a:r>
              <a:rPr lang="en-US" sz="2800" b="1" u="sng"/>
              <a:t>9 e</a:t>
            </a:r>
            <a:r>
              <a:rPr lang="en-US" sz="2800" b="1"/>
              <a:t>-					 	</a:t>
            </a:r>
            <a:r>
              <a:rPr lang="en-US" sz="2800" b="1" u="sng"/>
              <a:t>10 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0					   	1 </a:t>
            </a:r>
            <a:r>
              <a:rPr lang="en-US" sz="2800" b="1">
                <a:sym typeface="Symbol" pitchFamily="18" charset="2"/>
              </a:rPr>
              <a:t>- </a:t>
            </a:r>
            <a:r>
              <a:rPr lang="en-US" sz="28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						    </a:t>
            </a:r>
            <a:r>
              <a:rPr lang="en-US" sz="2800" b="1">
                <a:solidFill>
                  <a:schemeClr val="accent1"/>
                </a:solidFill>
              </a:rPr>
              <a:t>ionic charge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 flipH="1">
            <a:off x="1676400" y="2286000"/>
            <a:ext cx="8382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Between atoms of metals and nonmetals with very different electronegativity</a:t>
            </a:r>
          </a:p>
          <a:p>
            <a:r>
              <a:rPr lang="en-US"/>
              <a:t>Bond formed by transfer of electrons</a:t>
            </a:r>
          </a:p>
          <a:p>
            <a:r>
              <a:rPr lang="en-US"/>
              <a:t>Produce charged ions all states.  Conductors and have high melting point.</a:t>
            </a:r>
          </a:p>
          <a:p>
            <a:r>
              <a:rPr lang="en-US"/>
              <a:t>Examples; NaCl, CaCl</a:t>
            </a:r>
            <a:r>
              <a:rPr lang="en-US" baseline="-25000"/>
              <a:t>2</a:t>
            </a:r>
            <a:r>
              <a:rPr lang="en-US"/>
              <a:t>, K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ionicblu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058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dogion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84238"/>
            <a:ext cx="8686800" cy="5211762"/>
          </a:xfrm>
          <a:prstGeom prst="rect">
            <a:avLst/>
          </a:prstGeom>
          <a:noFill/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Ionic Bonds: One Big Greedy Thief Dog!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81000" y="0"/>
          <a:ext cx="8305800" cy="4233863"/>
        </p:xfrm>
        <a:graphic>
          <a:graphicData uri="http://schemas.openxmlformats.org/presentationml/2006/ole">
            <p:oleObj spid="_x0000_s15366" name="Bitmap Image" r:id="rId3" imgW="5495238" imgH="2800741" progId="Paint.Picture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8397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99"/>
                </a:solidFill>
                <a:latin typeface="Tahoma" pitchFamily="34" charset="0"/>
              </a:rPr>
              <a:t>1). Ionic bond</a:t>
            </a:r>
            <a:r>
              <a:rPr lang="en-US"/>
              <a:t> – electron from Na is transferred to Cl, this causes a charge imbalance in each atom.  The Na becomes</a:t>
            </a:r>
            <a:r>
              <a:rPr lang="en-US">
                <a:solidFill>
                  <a:srgbClr val="FFFF99"/>
                </a:solidFill>
              </a:rPr>
              <a:t> (Na</a:t>
            </a:r>
            <a:r>
              <a:rPr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rgbClr val="FFFF99"/>
                </a:solidFill>
              </a:rPr>
              <a:t>) </a:t>
            </a:r>
            <a:r>
              <a:rPr lang="en-US"/>
              <a:t>and the Cl becomes</a:t>
            </a:r>
            <a:r>
              <a:rPr lang="en-US">
                <a:solidFill>
                  <a:srgbClr val="FFFF99"/>
                </a:solidFill>
              </a:rPr>
              <a:t> (Cl</a:t>
            </a:r>
            <a:r>
              <a:rPr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rgbClr val="FFFF99"/>
                </a:solidFill>
              </a:rPr>
              <a:t>), </a:t>
            </a:r>
            <a:r>
              <a:rPr lang="en-US"/>
              <a:t>charged particles or 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27" descr="npo00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6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3" name="Picture 1028" descr="npo00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79463"/>
            <a:ext cx="34290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r>
              <a:rPr lang="en-US" sz="5400" i="1"/>
              <a:t/>
            </a:r>
            <a:br>
              <a:rPr lang="en-US" sz="5400" i="1"/>
            </a:br>
            <a:r>
              <a:rPr lang="en-US" sz="7200" b="1" u="sng">
                <a:solidFill>
                  <a:schemeClr val="tx1"/>
                </a:solidFill>
              </a:rPr>
              <a:t>COVALENT BOND</a:t>
            </a:r>
            <a:r>
              <a:rPr lang="en-US" sz="9600" b="1">
                <a:solidFill>
                  <a:schemeClr val="tx1"/>
                </a:solidFill>
              </a:rPr>
              <a:t/>
            </a:r>
            <a:br>
              <a:rPr lang="en-US" sz="96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bond formed by the </a:t>
            </a:r>
            <a:r>
              <a:rPr lang="en-US" sz="7200" b="1" i="1">
                <a:solidFill>
                  <a:schemeClr val="tx1"/>
                </a:solidFill>
              </a:rPr>
              <a:t>sharing </a:t>
            </a:r>
            <a:r>
              <a:rPr lang="en-US" sz="7200" b="1">
                <a:solidFill>
                  <a:schemeClr val="tx1"/>
                </a:solidFill>
              </a:rPr>
              <a:t>of electrons</a:t>
            </a:r>
            <a:br>
              <a:rPr lang="en-US" sz="7200" b="1">
                <a:solidFill>
                  <a:schemeClr val="tx1"/>
                </a:solidFill>
              </a:rPr>
            </a:br>
            <a:r>
              <a:rPr lang="en-US" sz="6600" b="1">
                <a:solidFill>
                  <a:schemeClr val="tx1"/>
                </a:solidFill>
              </a:rPr>
              <a:t/>
            </a:r>
            <a:br>
              <a:rPr lang="en-US" sz="6600" b="1">
                <a:solidFill>
                  <a:schemeClr val="tx1"/>
                </a:solidFill>
              </a:rPr>
            </a:br>
            <a:endParaRPr lang="en-US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Bond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Between nonmetallic elements of similar electronegativity.</a:t>
            </a:r>
          </a:p>
          <a:p>
            <a:r>
              <a:rPr lang="en-US"/>
              <a:t>Formed by sharing electron pairs</a:t>
            </a:r>
          </a:p>
          <a:p>
            <a:r>
              <a:rPr lang="en-US"/>
              <a:t>Stable non-ionizing particles, they are not conductors at any state</a:t>
            </a:r>
          </a:p>
          <a:p>
            <a:r>
              <a:rPr lang="en-US"/>
              <a:t>Examples; O</a:t>
            </a:r>
            <a:r>
              <a:rPr lang="en-US" baseline="-25000"/>
              <a:t>2</a:t>
            </a:r>
            <a:r>
              <a:rPr lang="en-US"/>
              <a:t>, CO</a:t>
            </a:r>
            <a:r>
              <a:rPr lang="en-US" baseline="-25000"/>
              <a:t>2</a:t>
            </a:r>
            <a:r>
              <a:rPr lang="en-US"/>
              <a:t>,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O, SiC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covalentblu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91400" cy="5449888"/>
          </a:xfrm>
          <a:prstGeom prst="rect">
            <a:avLst/>
          </a:prstGeom>
          <a:noFill/>
        </p:spPr>
      </p:pic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3138488" y="3127375"/>
            <a:ext cx="28670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Covalent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99"/>
                </a:solidFill>
                <a:latin typeface="Tahoma" pitchFamily="34" charset="0"/>
              </a:rPr>
              <a:t>electron shells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876800"/>
          </a:xfrm>
        </p:spPr>
        <p:txBody>
          <a:bodyPr/>
          <a:lstStyle/>
          <a:p>
            <a:pPr marL="609600" indent="-609600">
              <a:buFontTx/>
              <a:buAutoNum type="alphaLcParenR"/>
            </a:pPr>
            <a:r>
              <a:rPr lang="en-US"/>
              <a:t>Atomic number = number of Electrons</a:t>
            </a:r>
          </a:p>
          <a:p>
            <a:pPr marL="609600" indent="-609600">
              <a:buFontTx/>
              <a:buAutoNum type="alphaLcParenR"/>
            </a:pPr>
            <a:endParaRPr lang="en-US"/>
          </a:p>
          <a:p>
            <a:pPr marL="609600" indent="-609600">
              <a:buFontTx/>
              <a:buAutoNum type="alphaLcParenR"/>
            </a:pPr>
            <a:r>
              <a:rPr lang="en-US"/>
              <a:t>Electrons vary in the amount of energy they possess, and they occur at certain energy levels or </a:t>
            </a:r>
            <a:r>
              <a:rPr lang="en-US">
                <a:solidFill>
                  <a:srgbClr val="66FF33"/>
                </a:solidFill>
              </a:rPr>
              <a:t>electron shells.</a:t>
            </a:r>
          </a:p>
          <a:p>
            <a:pPr marL="990600" lvl="1" indent="-533400"/>
            <a:endParaRPr lang="en-US"/>
          </a:p>
          <a:p>
            <a:pPr marL="609600" indent="-609600">
              <a:buFontTx/>
              <a:buAutoNum type="alphaLcParenR"/>
            </a:pPr>
            <a:r>
              <a:rPr lang="en-US"/>
              <a:t>Electron shells determine how an atom behaves when it encounters other atoms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74676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8000" b="1"/>
              <a:t>Bonds in all the polyatomic ions and diatomics are all covalent bonds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/>
              <a:t/>
            </a:r>
            <a:br>
              <a:rPr lang="en-US" i="1"/>
            </a:br>
            <a:r>
              <a:rPr lang="en-US" sz="8800" b="1">
                <a:solidFill>
                  <a:schemeClr val="tx1"/>
                </a:solidFill>
              </a:rPr>
              <a:t>when electrons are shared </a:t>
            </a:r>
            <a:r>
              <a:rPr lang="en-US" sz="8800" b="1" i="1">
                <a:solidFill>
                  <a:schemeClr val="tx1"/>
                </a:solidFill>
              </a:rPr>
              <a:t>equally</a:t>
            </a:r>
            <a:endParaRPr lang="en-US" sz="5400" b="1" i="1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7200" b="1"/>
              <a:t>NONPOLAR </a:t>
            </a:r>
            <a:br>
              <a:rPr lang="en-US" sz="7200" b="1"/>
            </a:br>
            <a:r>
              <a:rPr lang="en-US" sz="7200" b="1"/>
              <a:t>COVALENT BONDS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286000" y="44958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H</a:t>
            </a:r>
            <a:r>
              <a:rPr lang="en-US" sz="7200" b="1" baseline="-25000">
                <a:solidFill>
                  <a:schemeClr val="accent2"/>
                </a:solidFill>
              </a:rPr>
              <a:t>2</a:t>
            </a:r>
            <a:r>
              <a:rPr lang="en-US" sz="7200" b="1">
                <a:solidFill>
                  <a:schemeClr val="accent2"/>
                </a:solidFill>
              </a:rPr>
              <a:t> or Cl</a:t>
            </a:r>
            <a:r>
              <a:rPr lang="en-US" sz="72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-66675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99"/>
                </a:solidFill>
                <a:latin typeface="Tahoma" pitchFamily="34" charset="0"/>
              </a:rPr>
              <a:t>2. Covalent bonds- </a:t>
            </a:r>
            <a:r>
              <a:rPr lang="en-US" sz="2000"/>
              <a:t>Two atoms share one or more pairs of outer-shell electrons. 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216025" y="0"/>
            <a:ext cx="724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3107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hidden">
          <a:xfrm>
            <a:off x="727075" y="1819275"/>
            <a:ext cx="4237038" cy="3906838"/>
          </a:xfrm>
          <a:prstGeom prst="rect">
            <a:avLst/>
          </a:prstGeom>
          <a:noFill/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763713" y="1276350"/>
            <a:ext cx="1893887" cy="427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Oxygen Atom</a:t>
            </a: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hidden">
          <a:xfrm>
            <a:off x="4405313" y="1774825"/>
            <a:ext cx="4237037" cy="3906838"/>
          </a:xfrm>
          <a:prstGeom prst="rect">
            <a:avLst/>
          </a:prstGeom>
          <a:noFill/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399088" y="1276350"/>
            <a:ext cx="1893887" cy="427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Oxygen Atom</a:t>
            </a:r>
          </a:p>
        </p:txBody>
      </p:sp>
      <p:sp>
        <p:nvSpPr>
          <p:cNvPr id="131079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2455863" y="6253163"/>
            <a:ext cx="407828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EFE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5" action="ppaction://hlinkfile" tooltip="Click to animate"/>
              </a:rPr>
              <a:t>Oxygen  Molecule  (O</a:t>
            </a:r>
            <a:r>
              <a:rPr lang="en-US" sz="3600" b="1" baseline="-25000">
                <a:solidFill>
                  <a:srgbClr val="FEFE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5" action="ppaction://hlinkfile" tooltip="Click to animate"/>
              </a:rPr>
              <a:t>2</a:t>
            </a:r>
            <a:r>
              <a:rPr lang="en-US" sz="3600" b="1">
                <a:solidFill>
                  <a:srgbClr val="FEFE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5" action="ppaction://hlinkfile" tooltip="Click to animate"/>
              </a:rPr>
              <a:t>)</a:t>
            </a:r>
            <a:endParaRPr lang="en-US" sz="3600" b="1">
              <a:solidFill>
                <a:srgbClr val="FEFE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31080" name="AutoShape 8"/>
          <p:cNvSpPr>
            <a:spLocks/>
          </p:cNvSpPr>
          <p:nvPr/>
        </p:nvSpPr>
        <p:spPr bwMode="auto">
          <a:xfrm rot="-5400000">
            <a:off x="4154488" y="2352675"/>
            <a:ext cx="682625" cy="7381875"/>
          </a:xfrm>
          <a:prstGeom prst="leftBrace">
            <a:avLst>
              <a:gd name="adj1" fmla="val 90116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8645525" y="5260975"/>
            <a:ext cx="104775" cy="4667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0000"/>
              </a:spcBef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8" grpId="0" autoUpdateAnimBg="0"/>
      <p:bldP spid="131079" grpId="0" autoUpdateAnimBg="0"/>
      <p:bldP spid="1310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5400" i="1"/>
              <a:t/>
            </a:r>
            <a:br>
              <a:rPr lang="en-US" sz="5400" i="1"/>
            </a:br>
            <a:r>
              <a:rPr lang="en-US" sz="8800" b="1">
                <a:solidFill>
                  <a:schemeClr val="tx1"/>
                </a:solidFill>
              </a:rPr>
              <a:t>when electrons are shared but shared </a:t>
            </a:r>
            <a:r>
              <a:rPr lang="en-US" sz="8800" b="1" i="1">
                <a:solidFill>
                  <a:schemeClr val="tx1"/>
                </a:solidFill>
              </a:rPr>
              <a:t>unequally</a:t>
            </a:r>
            <a:endParaRPr lang="en-US" sz="5400" b="1" i="1">
              <a:solidFill>
                <a:schemeClr val="tx1"/>
              </a:solidFill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7200" b="1"/>
              <a:t>POLAR COVALENT BONDS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276600" y="52578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H</a:t>
            </a:r>
            <a:r>
              <a:rPr lang="en-US" sz="7200" b="1" baseline="-25000">
                <a:solidFill>
                  <a:schemeClr val="accent2"/>
                </a:solidFill>
              </a:rPr>
              <a:t>2</a:t>
            </a:r>
            <a:r>
              <a:rPr lang="en-US" sz="7200" b="1">
                <a:solidFill>
                  <a:schemeClr val="accent2"/>
                </a:solidFill>
              </a:rPr>
              <a:t>O</a:t>
            </a:r>
            <a:endParaRPr lang="en-US" sz="7200" b="1" baseline="30000">
              <a:solidFill>
                <a:schemeClr val="accent2"/>
              </a:solidFill>
            </a:endParaRP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0" y="-158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Polar Covalent Bonds: Unevenly matched, but willing to share.</a:t>
            </a:r>
          </a:p>
        </p:txBody>
      </p:sp>
      <p:pic>
        <p:nvPicPr>
          <p:cNvPr id="172035" name="Picture 3" descr="dogpolc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87475"/>
            <a:ext cx="8610600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27" descr="0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72075" cy="5408613"/>
          </a:xfrm>
          <a:prstGeom prst="rect">
            <a:avLst/>
          </a:prstGeom>
          <a:noFill/>
        </p:spPr>
      </p:pic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457200" y="5484813"/>
            <a:ext cx="838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 water is a </a:t>
            </a:r>
            <a:r>
              <a:rPr lang="en-US" i="1"/>
              <a:t>polar</a:t>
            </a:r>
            <a:r>
              <a:rPr lang="en-US"/>
              <a:t> </a:t>
            </a:r>
            <a:r>
              <a:rPr lang="en-US" i="1"/>
              <a:t>molecule</a:t>
            </a:r>
            <a:r>
              <a:rPr lang="en-US"/>
              <a:t> because oxygen is more electronegative than hydrogen, and therefore electrons are pulled closer to oxygen.</a:t>
            </a:r>
          </a:p>
        </p:txBody>
      </p:sp>
      <p:graphicFrame>
        <p:nvGraphicFramePr>
          <p:cNvPr id="24581" name="Object 1029"/>
          <p:cNvGraphicFramePr>
            <a:graphicFrameLocks noChangeAspect="1"/>
          </p:cNvGraphicFramePr>
          <p:nvPr/>
        </p:nvGraphicFramePr>
        <p:xfrm>
          <a:off x="5257800" y="1301750"/>
          <a:ext cx="3352800" cy="3267075"/>
        </p:xfrm>
        <a:graphic>
          <a:graphicData uri="http://schemas.openxmlformats.org/presentationml/2006/ole">
            <p:oleObj spid="_x0000_s24581" name="Bitmap Image" r:id="rId4" imgW="1133633" imgH="110476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9144000" cy="1143000"/>
          </a:xfrm>
        </p:spPr>
        <p:txBody>
          <a:bodyPr/>
          <a:lstStyle/>
          <a:p>
            <a:r>
              <a:rPr lang="en-US" sz="8000" b="1" u="sng">
                <a:solidFill>
                  <a:schemeClr val="tx1"/>
                </a:solidFill>
              </a:rPr>
              <a:t>METALLIC BOND</a:t>
            </a:r>
            <a:r>
              <a:rPr lang="en-US" sz="9600" b="1">
                <a:solidFill>
                  <a:schemeClr val="tx1"/>
                </a:solidFill>
              </a:rPr>
              <a:t/>
            </a:r>
            <a:br>
              <a:rPr lang="en-US" sz="96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bond found in </a:t>
            </a:r>
            <a:br>
              <a:rPr lang="en-US" sz="72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metals; holds metal </a:t>
            </a:r>
            <a:br>
              <a:rPr lang="en-US" sz="72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atoms together </a:t>
            </a:r>
            <a:br>
              <a:rPr lang="en-US" sz="7200" b="1">
                <a:solidFill>
                  <a:schemeClr val="tx1"/>
                </a:solidFill>
              </a:rPr>
            </a:br>
            <a:r>
              <a:rPr lang="en-US" sz="7200" b="1">
                <a:solidFill>
                  <a:schemeClr val="tx1"/>
                </a:solidFill>
              </a:rPr>
              <a:t>very strongly</a:t>
            </a:r>
            <a:endParaRPr lang="en-US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Bond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Formed between atoms of metallic elements</a:t>
            </a:r>
          </a:p>
          <a:p>
            <a:r>
              <a:rPr lang="en-US"/>
              <a:t>Electron cloud around atoms </a:t>
            </a:r>
          </a:p>
          <a:p>
            <a:r>
              <a:rPr lang="en-US"/>
              <a:t>Good conductors at all states, lustrous, very high melting points</a:t>
            </a:r>
          </a:p>
          <a:p>
            <a:r>
              <a:rPr lang="en-US"/>
              <a:t>Examples; Na, Fe, Al, Au, Co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Metallic Bonds: Mellow dogs with plenty of bones to go around.</a:t>
            </a:r>
          </a:p>
        </p:txBody>
      </p:sp>
      <p:pic>
        <p:nvPicPr>
          <p:cNvPr id="175107" name="Picture 3" descr="dogmet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31925"/>
            <a:ext cx="8534400" cy="512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Bond, A Sea of Electrons</a:t>
            </a:r>
          </a:p>
        </p:txBody>
      </p:sp>
      <p:pic>
        <p:nvPicPr>
          <p:cNvPr id="134148" name="Picture 4" descr="metallicblue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6550"/>
            <a:ext cx="6858000" cy="4657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99"/>
                </a:solidFill>
                <a:latin typeface="Tahoma" pitchFamily="34" charset="0"/>
              </a:rPr>
              <a:t>Electrons are placed in shells according to rules: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/>
              <a:t>The 1st shell can hold up to two electrons, and each shell thereafter can hold up to 8 electrons. </a:t>
            </a:r>
          </a:p>
          <a:p>
            <a:pPr marL="609600" indent="-609600"/>
            <a:endParaRPr lang="en-US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 Form Alloys</a:t>
            </a:r>
          </a:p>
        </p:txBody>
      </p:sp>
      <p:pic>
        <p:nvPicPr>
          <p:cNvPr id="148484" name="Picture 4" descr="alloy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4800600"/>
            <a:ext cx="6048375" cy="904875"/>
          </a:xfrm>
          <a:noFill/>
          <a:ln/>
        </p:spPr>
      </p:pic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70500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Metals do not combine with metals.  They form </a:t>
            </a:r>
          </a:p>
          <a:p>
            <a:r>
              <a:rPr lang="en-US"/>
              <a:t>Alloys which is a solution of a metal in a metal.</a:t>
            </a:r>
          </a:p>
          <a:p>
            <a:r>
              <a:rPr lang="en-US"/>
              <a:t>Examples are steel, brass, bronze and pewter.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Weights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Formula weight is the sum of the atomic masses.</a:t>
            </a:r>
          </a:p>
          <a:p>
            <a:r>
              <a:rPr lang="en-US"/>
              <a:t>Example- CO</a:t>
            </a:r>
            <a:r>
              <a:rPr lang="en-US" baseline="-25000"/>
              <a:t>2</a:t>
            </a:r>
          </a:p>
          <a:p>
            <a:r>
              <a:rPr lang="en-US"/>
              <a:t>Mass, C + O + O </a:t>
            </a:r>
          </a:p>
          <a:p>
            <a:pPr lvl="3">
              <a:buFontTx/>
              <a:buNone/>
            </a:pPr>
            <a:r>
              <a:rPr lang="en-US" sz="3200"/>
              <a:t>12.011 + 15.994 + 15.994</a:t>
            </a:r>
          </a:p>
          <a:p>
            <a:pPr lvl="3">
              <a:buFontTx/>
              <a:buNone/>
            </a:pPr>
            <a:r>
              <a:rPr lang="en-US" sz="3200"/>
              <a:t>43.999</a:t>
            </a:r>
          </a:p>
          <a:p>
            <a:pPr lvl="3">
              <a:buFontTx/>
              <a:buNone/>
            </a:pPr>
            <a:r>
              <a:rPr lang="en-US" baseline="-25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/>
              <a:t>Compute the mass of the following compounds round to nearest tenth &amp; state type of bond:</a:t>
            </a:r>
          </a:p>
          <a:p>
            <a:r>
              <a:rPr lang="en-US" sz="2800"/>
              <a:t>NaCl;   </a:t>
            </a:r>
          </a:p>
          <a:p>
            <a:r>
              <a:rPr lang="en-US" sz="2800">
                <a:solidFill>
                  <a:schemeClr val="tx2"/>
                </a:solidFill>
              </a:rPr>
              <a:t>23 + 35 = 58; Ionic Bond</a:t>
            </a:r>
          </a:p>
          <a:p>
            <a:r>
              <a:rPr lang="en-US" sz="2800"/>
              <a:t>C</a:t>
            </a:r>
            <a:r>
              <a:rPr lang="en-US" sz="2800" baseline="-25000"/>
              <a:t>2</a:t>
            </a:r>
            <a:r>
              <a:rPr lang="en-US" sz="2800"/>
              <a:t>H</a:t>
            </a:r>
            <a:r>
              <a:rPr lang="en-US" sz="2800" baseline="-25000"/>
              <a:t>6</a:t>
            </a:r>
            <a:r>
              <a:rPr lang="en-US" sz="2800"/>
              <a:t>; </a:t>
            </a:r>
          </a:p>
          <a:p>
            <a:r>
              <a:rPr lang="en-US" sz="2800">
                <a:solidFill>
                  <a:schemeClr val="tx2"/>
                </a:solidFill>
              </a:rPr>
              <a:t>24 + 6 = 30;  Covalent Bond</a:t>
            </a:r>
          </a:p>
          <a:p>
            <a:r>
              <a:rPr lang="en-US" sz="2800"/>
              <a:t>Na(CO</a:t>
            </a:r>
            <a:r>
              <a:rPr lang="en-US" sz="2800" baseline="-25000"/>
              <a:t>3</a:t>
            </a:r>
            <a:r>
              <a:rPr lang="en-US" sz="2800"/>
              <a:t>)</a:t>
            </a:r>
            <a:r>
              <a:rPr lang="en-US" sz="2800" baseline="-25000"/>
              <a:t>2</a:t>
            </a:r>
            <a:r>
              <a:rPr lang="en-US" sz="2800"/>
              <a:t>; </a:t>
            </a:r>
          </a:p>
          <a:p>
            <a:r>
              <a:rPr lang="en-US" sz="2800">
                <a:solidFill>
                  <a:schemeClr val="tx2"/>
                </a:solidFill>
              </a:rPr>
              <a:t>23 + 2(12 +  3x16) = 123; Ionic &amp; Covalent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6" name="Picture 8" descr="Sea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488" y="0"/>
            <a:ext cx="5370512" cy="6858000"/>
          </a:xfrm>
          <a:prstGeom prst="rect">
            <a:avLst/>
          </a:prstGeom>
          <a:noFill/>
        </p:spPr>
      </p:pic>
      <p:pic>
        <p:nvPicPr>
          <p:cNvPr id="155658" name="Picture 10" descr="Pierce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455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79925"/>
          </a:xfrm>
          <a:prstGeom prst="rect">
            <a:avLst/>
          </a:prstGeom>
          <a:noFill/>
        </p:spPr>
      </p:pic>
      <p:sp>
        <p:nvSpPr>
          <p:cNvPr id="111620" name="Text Box 1028"/>
          <p:cNvSpPr txBox="1">
            <a:spLocks noChangeArrowheads="1"/>
          </p:cNvSpPr>
          <p:nvPr/>
        </p:nvSpPr>
        <p:spPr bwMode="auto">
          <a:xfrm>
            <a:off x="228600" y="4648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Octet Rule = atoms tend to gain, lose or share electrons so as to have 8 electrons</a:t>
            </a:r>
          </a:p>
        </p:txBody>
      </p:sp>
      <p:sp>
        <p:nvSpPr>
          <p:cNvPr id="111621" name="Text Box 1029"/>
          <p:cNvSpPr txBox="1">
            <a:spLocks noChangeArrowheads="1"/>
          </p:cNvSpPr>
          <p:nvPr/>
        </p:nvSpPr>
        <p:spPr bwMode="auto">
          <a:xfrm>
            <a:off x="1219200" y="5484813"/>
            <a:ext cx="2743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/>
              <a:t>C would like to 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N would like to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O would like to</a:t>
            </a:r>
          </a:p>
        </p:txBody>
      </p:sp>
      <p:sp>
        <p:nvSpPr>
          <p:cNvPr id="111622" name="Text Box 1030"/>
          <p:cNvSpPr txBox="1">
            <a:spLocks noChangeArrowheads="1"/>
          </p:cNvSpPr>
          <p:nvPr/>
        </p:nvSpPr>
        <p:spPr bwMode="auto">
          <a:xfrm>
            <a:off x="4098925" y="5476875"/>
            <a:ext cx="2511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Gain 4 electrons</a:t>
            </a:r>
          </a:p>
        </p:txBody>
      </p:sp>
      <p:sp>
        <p:nvSpPr>
          <p:cNvPr id="111623" name="Text Box 1031"/>
          <p:cNvSpPr txBox="1">
            <a:spLocks noChangeArrowheads="1"/>
          </p:cNvSpPr>
          <p:nvPr/>
        </p:nvSpPr>
        <p:spPr bwMode="auto">
          <a:xfrm>
            <a:off x="4114800" y="5943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Gain 3 electrons</a:t>
            </a:r>
          </a:p>
        </p:txBody>
      </p:sp>
      <p:sp>
        <p:nvSpPr>
          <p:cNvPr id="111624" name="Text Box 1032"/>
          <p:cNvSpPr txBox="1">
            <a:spLocks noChangeArrowheads="1"/>
          </p:cNvSpPr>
          <p:nvPr/>
        </p:nvSpPr>
        <p:spPr bwMode="auto">
          <a:xfrm>
            <a:off x="4114800" y="63388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Gain 2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electrons important?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arenR"/>
            </a:pPr>
            <a:r>
              <a:rPr lang="en-US"/>
              <a:t>Elements have different electron configurations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/>
              <a:t>different electron configurations mean different levels of bonding</a:t>
            </a:r>
          </a:p>
          <a:p>
            <a:pPr marL="914400" lvl="1" indent="-457200">
              <a:buFontTx/>
              <a:buNone/>
            </a:pPr>
            <a:endParaRPr lang="en-US">
              <a:solidFill>
                <a:srgbClr val="66FF33"/>
              </a:solidFill>
            </a:endParaRPr>
          </a:p>
          <a:p>
            <a:pPr marL="533400" indent="-5334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5" name="Picture 7" descr="aaElementT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391400" cy="6764338"/>
          </a:xfrm>
          <a:prstGeom prst="rect">
            <a:avLst/>
          </a:prstGeom>
          <a:noFill/>
        </p:spPr>
      </p:pic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8137525" y="13620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H="1">
            <a:off x="7162800" y="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0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9144000" cy="5572125"/>
          </a:xfrm>
          <a:prstGeom prst="rect">
            <a:avLst/>
          </a:prstGeom>
          <a:noFill/>
        </p:spPr>
      </p:pic>
      <p:sp>
        <p:nvSpPr>
          <p:cNvPr id="132098" name="Line 2"/>
          <p:cNvSpPr>
            <a:spLocks noChangeShapeType="1"/>
          </p:cNvSpPr>
          <p:nvPr/>
        </p:nvSpPr>
        <p:spPr bwMode="auto">
          <a:xfrm>
            <a:off x="3581400" y="2362200"/>
            <a:ext cx="0" cy="167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3581400" y="4038600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4648200" y="5791200"/>
            <a:ext cx="3200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3581400" y="2362200"/>
            <a:ext cx="3276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6858000" y="2362200"/>
            <a:ext cx="0" cy="167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H="1">
            <a:off x="4343400" y="4038600"/>
            <a:ext cx="2514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304800" y="838200"/>
            <a:ext cx="12192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1524000" y="1447800"/>
            <a:ext cx="22098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3108325" y="1209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V="1">
            <a:off x="3048000" y="1676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7772400" y="762000"/>
            <a:ext cx="1143000" cy="5181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7162800" y="1143000"/>
            <a:ext cx="4572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285750"/>
            <a:ext cx="7770812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b="1"/>
              <a:t>Electron Dot Structures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62975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	</a:t>
            </a:r>
            <a:r>
              <a:rPr lang="en-US" sz="2600" b="1"/>
              <a:t>Symbols of atoms with dots to represent the valence-shell electrons 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sz="2600" b="1"/>
          </a:p>
          <a:p>
            <a:pPr>
              <a:buFontTx/>
              <a:buNone/>
            </a:pPr>
            <a:r>
              <a:rPr lang="en-US" sz="2600" b="1">
                <a:solidFill>
                  <a:schemeClr val="accent1"/>
                </a:solidFill>
              </a:rPr>
              <a:t>   1       2       13         14        15         16        17         18</a:t>
            </a:r>
          </a:p>
          <a:p>
            <a:pPr>
              <a:buFontTx/>
              <a:buNone/>
            </a:pPr>
            <a:r>
              <a:rPr lang="en-US" sz="2800" b="1"/>
              <a:t>H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/>
              <a:t>   							      He: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       </a:t>
            </a:r>
            <a:r>
              <a:rPr lang="en-US" sz="2800" b="1" baseline="-25000">
                <a:sym typeface="Symbol" pitchFamily="18" charset="2"/>
              </a:rPr>
              <a:t></a:t>
            </a:r>
            <a:r>
              <a:rPr lang="en-US" sz="2800" b="1"/>
              <a:t>        </a:t>
            </a:r>
            <a:r>
              <a:rPr lang="en-US" sz="2800" b="1" baseline="-25000">
                <a:sym typeface="Symbol" pitchFamily="18" charset="2"/>
              </a:rPr>
              <a:t></a:t>
            </a:r>
            <a:r>
              <a:rPr lang="en-US" sz="2800" b="1" baseline="-25000"/>
              <a:t>                 </a:t>
            </a:r>
            <a:r>
              <a:rPr lang="en-US" sz="2800" b="1" baseline="-25000">
                <a:sym typeface="Symbol" pitchFamily="18" charset="2"/>
              </a:rPr>
              <a:t></a:t>
            </a:r>
            <a:r>
              <a:rPr lang="en-US" sz="2800" b="1" baseline="-25000"/>
              <a:t>            </a:t>
            </a:r>
            <a:r>
              <a:rPr lang="en-US" sz="2800" b="1" baseline="-25000">
                <a:sym typeface="Symbol" pitchFamily="18" charset="2"/>
              </a:rPr>
              <a:t> </a:t>
            </a:r>
            <a:r>
              <a:rPr lang="en-US" sz="2800" b="1" baseline="-25000"/>
              <a:t>              </a:t>
            </a:r>
            <a:r>
              <a:rPr lang="en-US" sz="2800" b="1" baseline="-25000">
                <a:sym typeface="Symbol" pitchFamily="18" charset="2"/>
              </a:rPr>
              <a:t> </a:t>
            </a:r>
            <a:r>
              <a:rPr lang="en-US" sz="2800" b="1" baseline="-25000"/>
              <a:t>            </a:t>
            </a:r>
            <a:r>
              <a:rPr lang="en-US" sz="2800" b="1" baseline="-25000">
                <a:sym typeface="Symbol" pitchFamily="18" charset="2"/>
              </a:rPr>
              <a:t> </a:t>
            </a:r>
            <a:r>
              <a:rPr lang="en-US" sz="2800" b="1" baseline="-25000"/>
              <a:t>             </a:t>
            </a:r>
            <a:r>
              <a:rPr lang="en-US" sz="2800" b="1" baseline="-25000">
                <a:sym typeface="Symbol" pitchFamily="18" charset="2"/>
              </a:rPr>
              <a:t> 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Li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 </a:t>
            </a:r>
            <a:r>
              <a:rPr lang="en-US" sz="2800" b="1"/>
              <a:t>Be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</a:t>
            </a:r>
            <a:r>
              <a:rPr lang="en-US" sz="2800" b="1"/>
              <a:t>  </a:t>
            </a:r>
            <a:r>
              <a:rPr lang="en-US" sz="2800" b="1" baseline="30000">
                <a:sym typeface="Symbol" pitchFamily="18" charset="2"/>
              </a:rPr>
              <a:t> </a:t>
            </a:r>
            <a:r>
              <a:rPr lang="en-US" sz="2800" b="1"/>
              <a:t>B 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  </a:t>
            </a:r>
            <a:r>
              <a:rPr lang="en-US" sz="2800" b="1" baseline="30000">
                <a:sym typeface="Symbol" pitchFamily="18" charset="2"/>
              </a:rPr>
              <a:t>  </a:t>
            </a:r>
            <a:r>
              <a:rPr lang="en-US" sz="2800" b="1"/>
              <a:t>C 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</a:t>
            </a:r>
            <a:r>
              <a:rPr lang="en-US" sz="2800" b="1" baseline="30000">
                <a:sym typeface="Symbol" pitchFamily="18" charset="2"/>
              </a:rPr>
              <a:t>  </a:t>
            </a:r>
            <a:r>
              <a:rPr lang="en-US" sz="2800" b="1"/>
              <a:t>N 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  </a:t>
            </a:r>
            <a:r>
              <a:rPr lang="en-US" sz="2800" b="1" baseline="30000">
                <a:sym typeface="Symbol" pitchFamily="18" charset="2"/>
              </a:rPr>
              <a:t> </a:t>
            </a:r>
            <a:r>
              <a:rPr lang="en-US" sz="2800" b="1" baseline="30000"/>
              <a:t> </a:t>
            </a:r>
            <a:r>
              <a:rPr lang="en-US" sz="2800" b="1"/>
              <a:t>O 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</a:t>
            </a:r>
            <a:r>
              <a:rPr lang="en-US" sz="3600" b="1"/>
              <a:t>:</a:t>
            </a:r>
            <a:r>
              <a:rPr lang="en-US" sz="2800" b="1"/>
              <a:t> F 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 </a:t>
            </a:r>
            <a:r>
              <a:rPr lang="en-US" sz="3600" b="1"/>
              <a:t>:</a:t>
            </a:r>
            <a:r>
              <a:rPr lang="en-US" sz="2800" b="1"/>
              <a:t>Ne </a:t>
            </a:r>
            <a:r>
              <a:rPr lang="en-US" sz="3600" b="1"/>
              <a:t>:</a:t>
            </a:r>
          </a:p>
          <a:p>
            <a:pPr>
              <a:buFontTx/>
              <a:buNone/>
            </a:pPr>
            <a:r>
              <a:rPr lang="en-US" sz="2800" b="1" baseline="30000"/>
              <a:t>                                                </a:t>
            </a:r>
            <a:r>
              <a:rPr lang="en-US" sz="2800" b="1" baseline="30000">
                <a:sym typeface="Symbol" pitchFamily="18" charset="2"/>
              </a:rPr>
              <a:t></a:t>
            </a:r>
            <a:r>
              <a:rPr lang="en-US" sz="2800" b="1" baseline="30000"/>
              <a:t>              </a:t>
            </a:r>
            <a:r>
              <a:rPr lang="en-US" sz="2800" b="1" baseline="30000">
                <a:sym typeface="Symbol" pitchFamily="18" charset="2"/>
              </a:rPr>
              <a:t> </a:t>
            </a:r>
            <a:r>
              <a:rPr lang="en-US" sz="2800" b="1" baseline="30000"/>
              <a:t>                </a:t>
            </a:r>
            <a:r>
              <a:rPr lang="en-US" sz="2800" b="1" baseline="30000">
                <a:sym typeface="Symbol" pitchFamily="18" charset="2"/>
              </a:rPr>
              <a:t> </a:t>
            </a:r>
            <a:r>
              <a:rPr lang="en-US" sz="2800" b="1" baseline="30000"/>
              <a:t>            </a:t>
            </a:r>
            <a:r>
              <a:rPr lang="en-US" sz="2800" b="1" baseline="30000">
                <a:sym typeface="Symbol" pitchFamily="18" charset="2"/>
              </a:rPr>
              <a:t>           </a:t>
            </a:r>
            <a:r>
              <a:rPr lang="en-US" sz="2800" b="1" baseline="30000"/>
              <a:t>   </a:t>
            </a:r>
            <a:r>
              <a:rPr lang="en-US" sz="2800" b="1" baseline="30000">
                <a:sym typeface="Symbol" pitchFamily="18" charset="2"/>
              </a:rPr>
              <a:t> </a:t>
            </a:r>
            <a:endParaRPr lang="en-US" sz="2800" b="1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800" b="1"/>
              <a:t>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-25000">
                <a:solidFill>
                  <a:schemeClr val="accent2"/>
                </a:solidFill>
              </a:rPr>
              <a:t>       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-25000">
                <a:solidFill>
                  <a:schemeClr val="accent2"/>
                </a:solidFill>
              </a:rPr>
              <a:t>      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-25000">
                <a:solidFill>
                  <a:schemeClr val="accent2"/>
                </a:solidFill>
              </a:rPr>
              <a:t>  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 </a:t>
            </a:r>
            <a:r>
              <a:rPr lang="en-US" sz="2800" b="1" baseline="-25000">
                <a:solidFill>
                  <a:schemeClr val="accent2"/>
                </a:solidFill>
              </a:rPr>
              <a:t>    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 </a:t>
            </a:r>
            <a:r>
              <a:rPr lang="en-US" sz="2800" b="1" baseline="-25000">
                <a:solidFill>
                  <a:schemeClr val="accent2"/>
                </a:solidFill>
              </a:rPr>
              <a:t> 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 </a:t>
            </a:r>
            <a:r>
              <a:rPr lang="en-US" sz="2800" b="1" baseline="-25000">
                <a:solidFill>
                  <a:schemeClr val="accent2"/>
                </a:solidFill>
              </a:rPr>
              <a:t>              </a:t>
            </a:r>
            <a:r>
              <a:rPr lang="en-US" sz="2800" b="1" baseline="-25000">
                <a:solidFill>
                  <a:schemeClr val="accent2"/>
                </a:solidFill>
                <a:sym typeface="Symbol" pitchFamily="18" charset="2"/>
              </a:rPr>
              <a:t> 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Na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  Mg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chemeClr val="accent2"/>
                </a:solidFill>
              </a:rPr>
              <a:t>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chemeClr val="accent2"/>
                </a:solidFill>
              </a:rPr>
              <a:t> Al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Si</a:t>
            </a:r>
            <a:r>
              <a:rPr lang="en-US" sz="2800" b="1" baseline="30000">
                <a:solidFill>
                  <a:schemeClr val="accent2"/>
                </a:solidFill>
              </a:rPr>
              <a:t>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chemeClr val="accent2"/>
                </a:solidFill>
              </a:rPr>
              <a:t>P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    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chemeClr val="accent2"/>
                </a:solidFill>
              </a:rPr>
              <a:t>S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      </a:t>
            </a:r>
            <a:r>
              <a:rPr lang="en-US" sz="4000" b="1">
                <a:solidFill>
                  <a:schemeClr val="accent2"/>
                </a:solidFill>
              </a:rPr>
              <a:t>:</a:t>
            </a:r>
            <a:r>
              <a:rPr lang="en-US" sz="2800" b="1">
                <a:solidFill>
                  <a:schemeClr val="accent2"/>
                </a:solidFill>
              </a:rPr>
              <a:t>Cl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 </a:t>
            </a:r>
            <a:r>
              <a:rPr lang="en-US" sz="2800" b="1">
                <a:solidFill>
                  <a:schemeClr val="accent2"/>
                </a:solidFill>
              </a:rPr>
              <a:t>   </a:t>
            </a:r>
            <a:r>
              <a:rPr lang="en-US" sz="4000" b="1">
                <a:solidFill>
                  <a:schemeClr val="accent2"/>
                </a:solidFill>
              </a:rPr>
              <a:t>:</a:t>
            </a:r>
            <a:r>
              <a:rPr lang="en-US" sz="2800" b="1">
                <a:solidFill>
                  <a:schemeClr val="accent2"/>
                </a:solidFill>
              </a:rPr>
              <a:t>Ar </a:t>
            </a:r>
            <a:r>
              <a:rPr lang="en-US" sz="4000" b="1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                            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     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US" sz="2800" b="1" baseline="30000">
                <a:solidFill>
                  <a:schemeClr val="accent2"/>
                </a:solidFill>
              </a:rPr>
              <a:t>         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 </a:t>
            </a:r>
            <a:r>
              <a:rPr lang="en-US" sz="2800" b="1" baseline="30000">
                <a:solidFill>
                  <a:schemeClr val="accent2"/>
                </a:solidFill>
              </a:rPr>
              <a:t>     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 </a:t>
            </a:r>
            <a:r>
              <a:rPr lang="en-US" sz="2800" b="1" baseline="30000">
                <a:solidFill>
                  <a:schemeClr val="accent2"/>
                </a:solidFill>
              </a:rPr>
              <a:t>              </a:t>
            </a:r>
            <a:r>
              <a:rPr lang="en-US" sz="2800" b="1" baseline="30000">
                <a:solidFill>
                  <a:schemeClr val="accent2"/>
                </a:solidFill>
                <a:sym typeface="Symbol" pitchFamily="18" charset="2"/>
              </a:rPr>
              <a:t> </a:t>
            </a:r>
            <a:endParaRPr lang="en-US" sz="2800" b="1" baseline="3000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681</Words>
  <Application>Microsoft Office PowerPoint</Application>
  <PresentationFormat>On-screen Show (4:3)</PresentationFormat>
  <Paragraphs>187</Paragraphs>
  <Slides>44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Times New Roman</vt:lpstr>
      <vt:lpstr>Tahoma</vt:lpstr>
      <vt:lpstr>Wingdings</vt:lpstr>
      <vt:lpstr>Symbol</vt:lpstr>
      <vt:lpstr>Arial Narrow</vt:lpstr>
      <vt:lpstr>Default Design</vt:lpstr>
      <vt:lpstr>Bitmap Image</vt:lpstr>
      <vt:lpstr>Microsoft Clip Gallery</vt:lpstr>
      <vt:lpstr>Slide 1</vt:lpstr>
      <vt:lpstr>Slide 2</vt:lpstr>
      <vt:lpstr>electron shells</vt:lpstr>
      <vt:lpstr>Electrons are placed in shells according to rules:</vt:lpstr>
      <vt:lpstr>Slide 5</vt:lpstr>
      <vt:lpstr>Why are electrons important?</vt:lpstr>
      <vt:lpstr>Slide 7</vt:lpstr>
      <vt:lpstr>Slide 8</vt:lpstr>
      <vt:lpstr>Electron Dot Structures</vt:lpstr>
      <vt:lpstr>Chemical bonds: an attempt to fill electron shells</vt:lpstr>
      <vt:lpstr>Learning Check </vt:lpstr>
      <vt:lpstr> IONIC BOND bond formed between  two ions by the  transfer of electrons </vt:lpstr>
      <vt:lpstr> Formation of Ions from Metals </vt:lpstr>
      <vt:lpstr>Formation of Sodium Ion</vt:lpstr>
      <vt:lpstr>Formation of Magnesium  Ion</vt:lpstr>
      <vt:lpstr>Some Typical Ions with Positive Charges (Cations)</vt:lpstr>
      <vt:lpstr>Learning Check </vt:lpstr>
      <vt:lpstr>Solution  </vt:lpstr>
      <vt:lpstr>Learning Check</vt:lpstr>
      <vt:lpstr>Ions from Nonmetal Ions</vt:lpstr>
      <vt:lpstr>Fluoride Ion</vt:lpstr>
      <vt:lpstr>Ionic Bond</vt:lpstr>
      <vt:lpstr>Slide 23</vt:lpstr>
      <vt:lpstr>Slide 24</vt:lpstr>
      <vt:lpstr>Slide 25</vt:lpstr>
      <vt:lpstr>Slide 26</vt:lpstr>
      <vt:lpstr> COVALENT BOND bond formed by the sharing of electrons  </vt:lpstr>
      <vt:lpstr>Covalent Bond</vt:lpstr>
      <vt:lpstr>Slide 29</vt:lpstr>
      <vt:lpstr>Slide 30</vt:lpstr>
      <vt:lpstr> when electrons are shared equally</vt:lpstr>
      <vt:lpstr>Slide 32</vt:lpstr>
      <vt:lpstr> when electrons are shared but shared unequally</vt:lpstr>
      <vt:lpstr>Slide 34</vt:lpstr>
      <vt:lpstr>Slide 35</vt:lpstr>
      <vt:lpstr>METALLIC BOND bond found in  metals; holds metal  atoms together  very strongly</vt:lpstr>
      <vt:lpstr>Metallic Bond</vt:lpstr>
      <vt:lpstr>Slide 38</vt:lpstr>
      <vt:lpstr>Ionic Bond, A Sea of Electrons</vt:lpstr>
      <vt:lpstr>Metals Form Alloys</vt:lpstr>
      <vt:lpstr>Formula Weights</vt:lpstr>
      <vt:lpstr>Practice</vt:lpstr>
      <vt:lpstr>Slide 43</vt:lpstr>
      <vt:lpstr>Slide 44</vt:lpstr>
    </vt:vector>
  </TitlesOfParts>
  <Company>UGA/SREL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</dc:creator>
  <cp:lastModifiedBy>Ang</cp:lastModifiedBy>
  <cp:revision>38</cp:revision>
  <dcterms:created xsi:type="dcterms:W3CDTF">2001-05-07T18:28:19Z</dcterms:created>
  <dcterms:modified xsi:type="dcterms:W3CDTF">2012-11-05T01:41:19Z</dcterms:modified>
</cp:coreProperties>
</file>