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CC00"/>
    <a:srgbClr val="660066"/>
    <a:srgbClr val="008000"/>
    <a:srgbClr val="00CC00"/>
    <a:srgbClr val="FF0000"/>
    <a:srgbClr val="3333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4670" autoAdjust="0"/>
  </p:normalViewPr>
  <p:slideViewPr>
    <p:cSldViewPr>
      <p:cViewPr varScale="1">
        <p:scale>
          <a:sx n="69" d="100"/>
          <a:sy n="69" d="100"/>
        </p:scale>
        <p:origin x="-540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53BF81A-D8D4-43E1-B056-C843F86AF23F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935E003-2F94-41EA-985E-FBC7D5BCE098}" type="slidenum">
              <a:rPr lang="en-US"/>
              <a:pPr/>
              <a:t>1</a:t>
            </a:fld>
            <a:endParaRPr lang="en-US"/>
          </a:p>
        </p:txBody>
      </p:sp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D39126F-B1BB-4EFA-A42C-2010509BA830}" type="slidenum">
              <a:rPr lang="en-US"/>
              <a:pPr/>
              <a:t>2</a:t>
            </a:fld>
            <a:endParaRPr lang="en-US"/>
          </a:p>
        </p:txBody>
      </p:sp>
      <p:sp>
        <p:nvSpPr>
          <p:cNvPr id="7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0EDFC66-0EBD-4CA1-874F-859BFC2E7241}" type="slidenum">
              <a:rPr lang="en-US"/>
              <a:pPr/>
              <a:t>3</a:t>
            </a:fld>
            <a:endParaRPr lang="en-US"/>
          </a:p>
        </p:txBody>
      </p:sp>
      <p:sp>
        <p:nvSpPr>
          <p:cNvPr id="8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5136F77-F3BD-46CE-917B-A802F1EF4701}" type="slidenum">
              <a:rPr lang="en-US"/>
              <a:pPr/>
              <a:t>4</a:t>
            </a:fld>
            <a:endParaRPr lang="en-US"/>
          </a:p>
        </p:txBody>
      </p:sp>
      <p:sp>
        <p:nvSpPr>
          <p:cNvPr id="10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6448B1B-1357-4D87-8FCD-7C9AC760D827}" type="slidenum">
              <a:rPr lang="en-US"/>
              <a:pPr/>
              <a:t>5</a:t>
            </a:fld>
            <a:endParaRPr lang="en-US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808DAE0-AFF7-4FD0-ABB5-D9912E13CC3B}" type="slidenum">
              <a:rPr lang="en-US"/>
              <a:pPr/>
              <a:t>6</a:t>
            </a:fld>
            <a:endParaRPr lang="en-US"/>
          </a:p>
        </p:txBody>
      </p:sp>
      <p:sp>
        <p:nvSpPr>
          <p:cNvPr id="14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164739C-DBE6-4BBC-83F4-529C2BB10F49}" type="slidenum">
              <a:rPr lang="en-US"/>
              <a:pPr/>
              <a:t>7</a:t>
            </a:fld>
            <a:endParaRPr lang="en-US"/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506CDA8-CA93-4DF9-A00B-578BCC174372}" type="slidenum">
              <a:rPr lang="en-US"/>
              <a:pPr/>
              <a:t>8</a:t>
            </a:fld>
            <a:endParaRPr lang="en-US"/>
          </a:p>
        </p:txBody>
      </p:sp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1FAB037-1A99-40C0-938D-4265029CAC25}" type="slidenum">
              <a:rPr lang="en-US"/>
              <a:pPr/>
              <a:t>9</a:t>
            </a:fld>
            <a:endParaRPr lang="en-US"/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0D4982C-2CC8-4AF0-910D-5AB1EBEE072C}" type="slidenum">
              <a:rPr lang="en-US"/>
              <a:pPr/>
              <a:t>10</a:t>
            </a:fld>
            <a:endParaRPr lang="en-US"/>
          </a:p>
        </p:txBody>
      </p:sp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448673B-B23D-4A84-8FC4-B3CE5B3C1410}" type="slidenum">
              <a:rPr lang="en-US"/>
              <a:pPr/>
              <a:t>11</a:t>
            </a:fld>
            <a:endParaRPr lang="en-US"/>
          </a:p>
        </p:txBody>
      </p:sp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A9298B0-BD6C-4B85-A2A5-5F6D848E454A}" type="slidenum">
              <a:rPr lang="en-US"/>
              <a:pPr/>
              <a:t>12</a:t>
            </a:fld>
            <a:endParaRPr lang="en-US"/>
          </a:p>
        </p:txBody>
      </p:sp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E74B1E3-DC33-4F81-9193-386DE2FDC1C9}" type="slidenum">
              <a:rPr lang="en-US"/>
              <a:pPr/>
              <a:t>13</a:t>
            </a:fld>
            <a:endParaRPr lang="en-US"/>
          </a:p>
        </p:txBody>
      </p:sp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EB31EB3-29FB-47FA-B3AB-5CC509289912}" type="slidenum">
              <a:rPr lang="en-US"/>
              <a:pPr/>
              <a:t>14</a:t>
            </a:fld>
            <a:endParaRPr lang="en-US"/>
          </a:p>
        </p:txBody>
      </p:sp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7CD450-A6D7-4C28-A03E-8C187D01B82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A3ABF2-6295-4ED9-83BC-CE134EF48CE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A1A05B-882B-4B1D-96FF-DBB7F601920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329B7F-838B-4792-9CC8-DD6F74A89E3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DEA6C9-65F5-4EEC-9C4E-B235A585CCF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38EE6D-92A4-445E-9698-0A0F52FE476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AE05E6-BEAB-4C0C-8BEB-DDD686AE623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0D047D-AF13-4752-9306-FFD82E66A12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72AE4C-CA19-4799-8CB9-A8774DED5B1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789336-D84E-408C-9CA5-5D26713128D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FAD965-9DBE-4B15-9A20-CCF9BE1FF91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2BC59EE1-0B44-41D1-A809-E7C95C392693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6.jpeg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r>
              <a:rPr lang="en-US" b="1">
                <a:latin typeface="Arial" charset="0"/>
              </a:rPr>
              <a:t>Chapter 19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i="1">
                <a:latin typeface="Arial" charset="0"/>
              </a:rPr>
              <a:t>Early Latin America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57200"/>
            <a:ext cx="9144000" cy="3670300"/>
          </a:xfrm>
          <a:prstGeom prst="rect">
            <a:avLst/>
          </a:prstGeom>
          <a:noFill/>
          <a:ln w="25400">
            <a:solidFill>
              <a:srgbClr val="CB2E27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7239000" cy="1143000"/>
          </a:xfrm>
        </p:spPr>
        <p:txBody>
          <a:bodyPr/>
          <a:lstStyle/>
          <a:p>
            <a:r>
              <a:rPr lang="en-US" sz="3600" b="1">
                <a:latin typeface="Arial" charset="0"/>
              </a:rPr>
              <a:t>I. Spaniards and Portuguese: From Reconquest to Conquest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143000"/>
            <a:ext cx="3962400" cy="5486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1600" b="1">
                <a:solidFill>
                  <a:srgbClr val="3333CC"/>
                </a:solidFill>
                <a:latin typeface="Arial" charset="0"/>
              </a:rPr>
              <a:t>Iberia</a:t>
            </a:r>
          </a:p>
          <a:p>
            <a:pPr lvl="1">
              <a:lnSpc>
                <a:spcPct val="90000"/>
              </a:lnSpc>
            </a:pPr>
            <a:r>
              <a:rPr lang="en-US" sz="1600" b="1">
                <a:latin typeface="Arial" charset="0"/>
              </a:rPr>
              <a:t>Zone of cultural contact</a:t>
            </a:r>
          </a:p>
          <a:p>
            <a:pPr lvl="1">
              <a:lnSpc>
                <a:spcPct val="90000"/>
              </a:lnSpc>
            </a:pPr>
            <a:r>
              <a:rPr lang="en-US" sz="1600" b="1">
                <a:latin typeface="Arial" charset="0"/>
              </a:rPr>
              <a:t>Arab Muslims invade in 8th century</a:t>
            </a:r>
          </a:p>
          <a:p>
            <a:pPr lvl="2">
              <a:lnSpc>
                <a:spcPct val="90000"/>
              </a:lnSpc>
            </a:pPr>
            <a:r>
              <a:rPr lang="en-US" sz="1600" b="1">
                <a:latin typeface="Arial" charset="0"/>
              </a:rPr>
              <a:t>Long multicultural period</a:t>
            </a:r>
          </a:p>
          <a:p>
            <a:pPr lvl="1">
              <a:lnSpc>
                <a:spcPct val="90000"/>
              </a:lnSpc>
            </a:pPr>
            <a:r>
              <a:rPr lang="en-US" sz="1600" b="1">
                <a:latin typeface="Arial" charset="0"/>
              </a:rPr>
              <a:t>Reconquest</a:t>
            </a:r>
          </a:p>
          <a:p>
            <a:pPr lvl="2">
              <a:lnSpc>
                <a:spcPct val="90000"/>
              </a:lnSpc>
            </a:pPr>
            <a:r>
              <a:rPr lang="en-US" sz="1600" b="1">
                <a:latin typeface="Arial" charset="0"/>
              </a:rPr>
              <a:t>Small Christian states to unification</a:t>
            </a:r>
          </a:p>
          <a:p>
            <a:pPr lvl="2">
              <a:lnSpc>
                <a:spcPct val="90000"/>
              </a:lnSpc>
            </a:pPr>
            <a:r>
              <a:rPr lang="en-US" sz="1600" b="1">
                <a:latin typeface="Arial" charset="0"/>
              </a:rPr>
              <a:t>1492, completed</a:t>
            </a:r>
          </a:p>
          <a:p>
            <a:pPr lvl="3">
              <a:lnSpc>
                <a:spcPct val="90000"/>
              </a:lnSpc>
            </a:pPr>
            <a:r>
              <a:rPr lang="en-US" sz="1600" b="1">
                <a:latin typeface="Arial" charset="0"/>
              </a:rPr>
              <a:t>Jews expelled</a:t>
            </a:r>
            <a:br>
              <a:rPr lang="en-US" sz="1600" b="1">
                <a:latin typeface="Arial" charset="0"/>
              </a:rPr>
            </a:br>
            <a:endParaRPr lang="en-US" sz="1600" b="1">
              <a:latin typeface="Arial" charset="0"/>
            </a:endParaRPr>
          </a:p>
          <a:p>
            <a:pPr>
              <a:lnSpc>
                <a:spcPct val="90000"/>
              </a:lnSpc>
            </a:pPr>
            <a:r>
              <a:rPr lang="en-US" sz="1600" b="1">
                <a:latin typeface="Arial" charset="0"/>
              </a:rPr>
              <a:t>A. </a:t>
            </a:r>
            <a:r>
              <a:rPr lang="en-US" sz="1600" b="1">
                <a:solidFill>
                  <a:srgbClr val="FF0000"/>
                </a:solidFill>
                <a:latin typeface="Arial" charset="0"/>
              </a:rPr>
              <a:t>Iberian Society and Tradition</a:t>
            </a:r>
            <a:r>
              <a:rPr lang="en-US" sz="1600" b="1">
                <a:latin typeface="Arial" charset="0"/>
              </a:rPr>
              <a:t/>
            </a:r>
            <a:br>
              <a:rPr lang="en-US" sz="1600" b="1">
                <a:latin typeface="Arial" charset="0"/>
              </a:rPr>
            </a:br>
            <a:r>
              <a:rPr lang="en-US" sz="1600" b="1">
                <a:latin typeface="Arial" charset="0"/>
              </a:rPr>
              <a:t>	Features</a:t>
            </a:r>
          </a:p>
          <a:p>
            <a:pPr lvl="1">
              <a:lnSpc>
                <a:spcPct val="90000"/>
              </a:lnSpc>
            </a:pPr>
            <a:r>
              <a:rPr lang="en-US" sz="1600" b="1">
                <a:latin typeface="Arial" charset="0"/>
              </a:rPr>
              <a:t>Strongly urbanized</a:t>
            </a:r>
          </a:p>
          <a:p>
            <a:pPr lvl="1">
              <a:lnSpc>
                <a:spcPct val="90000"/>
              </a:lnSpc>
            </a:pPr>
            <a:r>
              <a:rPr lang="en-US" sz="1600" b="1">
                <a:latin typeface="Arial" charset="0"/>
              </a:rPr>
              <a:t>Iberian commoners seek to raise their status</a:t>
            </a:r>
          </a:p>
          <a:p>
            <a:pPr lvl="1">
              <a:lnSpc>
                <a:spcPct val="90000"/>
              </a:lnSpc>
            </a:pPr>
            <a:r>
              <a:rPr lang="en-US" sz="1600" b="1" i="1">
                <a:solidFill>
                  <a:srgbClr val="008000"/>
                </a:solidFill>
                <a:latin typeface="Arial" charset="0"/>
              </a:rPr>
              <a:t>Encomiendas</a:t>
            </a:r>
            <a:r>
              <a:rPr lang="en-US" sz="1600" b="1">
                <a:solidFill>
                  <a:srgbClr val="008000"/>
                </a:solidFill>
                <a:latin typeface="Arial" charset="0"/>
              </a:rPr>
              <a:t> </a:t>
            </a:r>
            <a:r>
              <a:rPr lang="en-US" sz="1600" b="1">
                <a:latin typeface="Arial" charset="0"/>
              </a:rPr>
              <a:t>(large estates)</a:t>
            </a:r>
          </a:p>
          <a:p>
            <a:pPr lvl="2">
              <a:lnSpc>
                <a:spcPct val="90000"/>
              </a:lnSpc>
            </a:pPr>
            <a:r>
              <a:rPr lang="en-US" sz="1600" b="1">
                <a:latin typeface="Arial" charset="0"/>
              </a:rPr>
              <a:t>Patriarchal culture</a:t>
            </a:r>
          </a:p>
          <a:p>
            <a:pPr lvl="1">
              <a:lnSpc>
                <a:spcPct val="90000"/>
              </a:lnSpc>
            </a:pPr>
            <a:r>
              <a:rPr lang="en-US" sz="1600" b="1">
                <a:latin typeface="Arial" charset="0"/>
              </a:rPr>
              <a:t>Slavery</a:t>
            </a:r>
          </a:p>
          <a:p>
            <a:pPr lvl="1">
              <a:lnSpc>
                <a:spcPct val="90000"/>
              </a:lnSpc>
            </a:pPr>
            <a:r>
              <a:rPr lang="en-US" sz="1600" b="1">
                <a:latin typeface="Arial" charset="0"/>
              </a:rPr>
              <a:t>Centralized governments</a:t>
            </a:r>
          </a:p>
          <a:p>
            <a:pPr lvl="1">
              <a:lnSpc>
                <a:spcPct val="90000"/>
              </a:lnSpc>
            </a:pPr>
            <a:r>
              <a:rPr lang="en-US" sz="1600" b="1">
                <a:latin typeface="Arial" charset="0"/>
              </a:rPr>
              <a:t>Close ties to church</a:t>
            </a:r>
          </a:p>
          <a:p>
            <a:pPr>
              <a:lnSpc>
                <a:spcPct val="90000"/>
              </a:lnSpc>
            </a:pPr>
            <a:endParaRPr lang="en-US" sz="1600">
              <a:latin typeface="Arial" charset="0"/>
            </a:endParaRPr>
          </a:p>
        </p:txBody>
      </p:sp>
      <p:pic>
        <p:nvPicPr>
          <p:cNvPr id="4101" name="Picture 5" descr="511101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14800" y="3716338"/>
            <a:ext cx="5029200" cy="3141662"/>
          </a:xfrm>
          <a:prstGeom prst="rect">
            <a:avLst/>
          </a:prstGeom>
          <a:noFill/>
        </p:spPr>
      </p:pic>
      <p:pic>
        <p:nvPicPr>
          <p:cNvPr id="4102" name="Picture 6" descr="The_Reconquist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33800" y="1447800"/>
            <a:ext cx="5410200" cy="15478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6248400" cy="1143000"/>
          </a:xfrm>
        </p:spPr>
        <p:txBody>
          <a:bodyPr/>
          <a:lstStyle/>
          <a:p>
            <a:r>
              <a:rPr lang="en-US" sz="2800" b="1">
                <a:latin typeface="Arial" charset="0"/>
              </a:rPr>
              <a:t>I. Spaniards and Portuguese: From Reconquest to Conquest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295400"/>
            <a:ext cx="4191000" cy="5562600"/>
          </a:xfrm>
        </p:spPr>
        <p:txBody>
          <a:bodyPr/>
          <a:lstStyle/>
          <a:p>
            <a:r>
              <a:rPr lang="en-US" sz="1400" b="1">
                <a:latin typeface="Arial" charset="0"/>
              </a:rPr>
              <a:t>B. The Chronology of Conquest</a:t>
            </a:r>
          </a:p>
          <a:p>
            <a:pPr lvl="1"/>
            <a:r>
              <a:rPr lang="en-US" sz="1400" b="1">
                <a:solidFill>
                  <a:srgbClr val="008000"/>
                </a:solidFill>
                <a:latin typeface="Arial" charset="0"/>
              </a:rPr>
              <a:t>First stage, 1492-1570</a:t>
            </a:r>
          </a:p>
          <a:p>
            <a:pPr lvl="2"/>
            <a:r>
              <a:rPr lang="en-US" sz="1400" b="1">
                <a:latin typeface="Arial" charset="0"/>
              </a:rPr>
              <a:t>Foundations</a:t>
            </a:r>
          </a:p>
          <a:p>
            <a:pPr lvl="1"/>
            <a:r>
              <a:rPr lang="en-US" sz="1400" b="1">
                <a:solidFill>
                  <a:srgbClr val="3333CC"/>
                </a:solidFill>
                <a:latin typeface="Arial" charset="0"/>
              </a:rPr>
              <a:t>Second stage, 1570-1700</a:t>
            </a:r>
          </a:p>
          <a:p>
            <a:pPr lvl="2"/>
            <a:r>
              <a:rPr lang="en-US" sz="1400" b="1">
                <a:latin typeface="Arial" charset="0"/>
              </a:rPr>
              <a:t>New society, institutions take shape</a:t>
            </a:r>
          </a:p>
          <a:p>
            <a:pPr lvl="1"/>
            <a:r>
              <a:rPr lang="en-US" sz="1400" b="1">
                <a:solidFill>
                  <a:srgbClr val="FF0000"/>
                </a:solidFill>
                <a:latin typeface="Arial" charset="0"/>
              </a:rPr>
              <a:t>Third stage, 1700s</a:t>
            </a:r>
          </a:p>
          <a:p>
            <a:pPr lvl="2"/>
            <a:r>
              <a:rPr lang="en-US" sz="1400" b="1">
                <a:latin typeface="Arial" charset="0"/>
              </a:rPr>
              <a:t>Reform, reorganization</a:t>
            </a:r>
          </a:p>
          <a:p>
            <a:pPr lvl="2"/>
            <a:r>
              <a:rPr lang="en-US" sz="1400" b="1">
                <a:latin typeface="Arial" charset="0"/>
              </a:rPr>
              <a:t>Discontent, unrest</a:t>
            </a:r>
            <a:br>
              <a:rPr lang="en-US" sz="1400" b="1">
                <a:latin typeface="Arial" charset="0"/>
              </a:rPr>
            </a:br>
            <a:endParaRPr lang="en-US" sz="1400" b="1">
              <a:latin typeface="Arial" charset="0"/>
            </a:endParaRPr>
          </a:p>
          <a:p>
            <a:r>
              <a:rPr lang="en-US" sz="1400" b="1">
                <a:latin typeface="Arial" charset="0"/>
              </a:rPr>
              <a:t>C. The Caribbean Crucible</a:t>
            </a:r>
          </a:p>
          <a:p>
            <a:pPr lvl="1"/>
            <a:r>
              <a:rPr lang="en-US" sz="1400" b="1">
                <a:latin typeface="Arial" charset="0"/>
              </a:rPr>
              <a:t>Native Indians become laborers</a:t>
            </a:r>
          </a:p>
          <a:p>
            <a:pPr lvl="2"/>
            <a:r>
              <a:rPr lang="en-US" sz="1400" b="1">
                <a:latin typeface="Arial" charset="0"/>
              </a:rPr>
              <a:t>Decimated by disease</a:t>
            </a:r>
          </a:p>
          <a:p>
            <a:pPr lvl="1"/>
            <a:r>
              <a:rPr lang="en-US" sz="1400" b="1">
                <a:latin typeface="Arial" charset="0"/>
              </a:rPr>
              <a:t>Cities</a:t>
            </a:r>
          </a:p>
          <a:p>
            <a:pPr lvl="2"/>
            <a:r>
              <a:rPr lang="en-US" sz="1400" b="1">
                <a:latin typeface="Arial" charset="0"/>
              </a:rPr>
              <a:t>Grid</a:t>
            </a:r>
          </a:p>
          <a:p>
            <a:pPr lvl="2"/>
            <a:r>
              <a:rPr lang="en-US" sz="1400" b="1">
                <a:latin typeface="Arial" charset="0"/>
              </a:rPr>
              <a:t>Central plaza</a:t>
            </a:r>
          </a:p>
          <a:p>
            <a:pPr lvl="1"/>
            <a:r>
              <a:rPr lang="en-US" sz="1400" b="1">
                <a:latin typeface="Arial" charset="0"/>
              </a:rPr>
              <a:t>Professional bureaucrats</a:t>
            </a:r>
          </a:p>
          <a:p>
            <a:pPr lvl="1"/>
            <a:r>
              <a:rPr lang="en-US" sz="1400" b="1">
                <a:latin typeface="Arial" charset="0"/>
              </a:rPr>
              <a:t>16th century</a:t>
            </a:r>
          </a:p>
          <a:p>
            <a:pPr lvl="2"/>
            <a:r>
              <a:rPr lang="en-US" sz="1400" b="1">
                <a:latin typeface="Arial" charset="0"/>
              </a:rPr>
              <a:t>African slaves, Spanish women - new society</a:t>
            </a:r>
          </a:p>
          <a:p>
            <a:pPr lvl="1"/>
            <a:r>
              <a:rPr lang="en-US" sz="1400" b="1">
                <a:latin typeface="Arial" charset="0"/>
              </a:rPr>
              <a:t>Bartolomé de las Casas</a:t>
            </a:r>
          </a:p>
          <a:p>
            <a:pPr lvl="2"/>
            <a:r>
              <a:rPr lang="en-US" sz="1400" b="1">
                <a:latin typeface="Arial" charset="0"/>
              </a:rPr>
              <a:t>Opposes abuses of Indians</a:t>
            </a:r>
          </a:p>
        </p:txBody>
      </p:sp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81400" y="2590800"/>
            <a:ext cx="5562600" cy="3271838"/>
          </a:xfrm>
          <a:prstGeom prst="rect">
            <a:avLst/>
          </a:prstGeom>
          <a:noFill/>
          <a:ln w="25400">
            <a:solidFill>
              <a:srgbClr val="CB2E27"/>
            </a:solidFill>
            <a:miter lim="800000"/>
            <a:headEnd/>
            <a:tailEnd/>
          </a:ln>
        </p:spPr>
      </p:pic>
      <p:sp>
        <p:nvSpPr>
          <p:cNvPr id="9222" name="Text Box 6"/>
          <p:cNvSpPr txBox="1">
            <a:spLocks noChangeArrowheads="1"/>
          </p:cNvSpPr>
          <p:nvPr/>
        </p:nvSpPr>
        <p:spPr bwMode="auto">
          <a:xfrm>
            <a:off x="4343400" y="2286000"/>
            <a:ext cx="4267200" cy="304800"/>
          </a:xfrm>
          <a:prstGeom prst="rect">
            <a:avLst/>
          </a:prstGeom>
          <a:solidFill>
            <a:srgbClr val="045F9C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1">
                <a:solidFill>
                  <a:schemeClr val="bg1"/>
                </a:solidFill>
              </a:rPr>
              <a:t>Spanish and Portuguese Exploration, 1400-1600</a:t>
            </a:r>
          </a:p>
        </p:txBody>
      </p:sp>
      <p:pic>
        <p:nvPicPr>
          <p:cNvPr id="9223" name="Picture 7" descr="benjamin_f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72200" y="0"/>
            <a:ext cx="2971800" cy="21050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6096000" cy="1143000"/>
          </a:xfrm>
        </p:spPr>
        <p:txBody>
          <a:bodyPr/>
          <a:lstStyle/>
          <a:p>
            <a:r>
              <a:rPr lang="en-US" sz="2800" b="1">
                <a:latin typeface="Arial" charset="0"/>
              </a:rPr>
              <a:t>I. Spaniards and Portuguese: From Reconquest to Conquest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143000"/>
            <a:ext cx="4267200" cy="5715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1800" b="1">
                <a:latin typeface="Arial" charset="0"/>
              </a:rPr>
              <a:t>D. The Paths of Conquest</a:t>
            </a:r>
          </a:p>
          <a:p>
            <a:pPr lvl="1">
              <a:lnSpc>
                <a:spcPct val="90000"/>
              </a:lnSpc>
            </a:pPr>
            <a:r>
              <a:rPr lang="en-US" sz="1800" b="1">
                <a:latin typeface="Arial" charset="0"/>
              </a:rPr>
              <a:t>Not unified</a:t>
            </a:r>
          </a:p>
          <a:p>
            <a:pPr lvl="1">
              <a:lnSpc>
                <a:spcPct val="90000"/>
              </a:lnSpc>
            </a:pPr>
            <a:r>
              <a:rPr lang="en-US" sz="1800" b="1">
                <a:solidFill>
                  <a:srgbClr val="3333CC"/>
                </a:solidFill>
                <a:latin typeface="Arial" charset="0"/>
              </a:rPr>
              <a:t>Mexico</a:t>
            </a:r>
          </a:p>
          <a:p>
            <a:pPr lvl="2">
              <a:lnSpc>
                <a:spcPct val="90000"/>
              </a:lnSpc>
            </a:pPr>
            <a:r>
              <a:rPr lang="en-US" sz="1800" b="1">
                <a:latin typeface="Arial" charset="0"/>
              </a:rPr>
              <a:t>1519, </a:t>
            </a:r>
            <a:r>
              <a:rPr lang="en-US" sz="1800" b="1">
                <a:solidFill>
                  <a:srgbClr val="008000"/>
                </a:solidFill>
                <a:latin typeface="Arial" charset="0"/>
              </a:rPr>
              <a:t>Hernán Cortés</a:t>
            </a:r>
            <a:r>
              <a:rPr lang="en-US" sz="1800" b="1">
                <a:latin typeface="Arial" charset="0"/>
              </a:rPr>
              <a:t> into Mexico</a:t>
            </a:r>
          </a:p>
          <a:p>
            <a:pPr lvl="3">
              <a:lnSpc>
                <a:spcPct val="90000"/>
              </a:lnSpc>
            </a:pPr>
            <a:r>
              <a:rPr lang="en-US" b="1">
                <a:latin typeface="Arial" charset="0"/>
              </a:rPr>
              <a:t>Attacks Aztecs</a:t>
            </a:r>
          </a:p>
          <a:p>
            <a:pPr lvl="3">
              <a:lnSpc>
                <a:spcPct val="90000"/>
              </a:lnSpc>
            </a:pPr>
            <a:r>
              <a:rPr lang="en-US" b="1">
                <a:latin typeface="Arial" charset="0"/>
              </a:rPr>
              <a:t>Tenochtitlan</a:t>
            </a:r>
          </a:p>
          <a:p>
            <a:pPr lvl="4">
              <a:lnSpc>
                <a:spcPct val="90000"/>
              </a:lnSpc>
            </a:pPr>
            <a:r>
              <a:rPr lang="en-US" b="1">
                <a:solidFill>
                  <a:srgbClr val="660066"/>
                </a:solidFill>
                <a:latin typeface="Arial" charset="0"/>
              </a:rPr>
              <a:t>Moctezuma II</a:t>
            </a:r>
            <a:r>
              <a:rPr lang="en-US" b="1">
                <a:latin typeface="Arial" charset="0"/>
              </a:rPr>
              <a:t> killed</a:t>
            </a:r>
          </a:p>
          <a:p>
            <a:pPr lvl="2">
              <a:lnSpc>
                <a:spcPct val="90000"/>
              </a:lnSpc>
            </a:pPr>
            <a:r>
              <a:rPr lang="en-US" sz="1800" b="1">
                <a:latin typeface="Arial" charset="0"/>
              </a:rPr>
              <a:t>By 1535, central Mexico under Spain</a:t>
            </a:r>
          </a:p>
          <a:p>
            <a:pPr lvl="2">
              <a:lnSpc>
                <a:spcPct val="90000"/>
              </a:lnSpc>
            </a:pPr>
            <a:r>
              <a:rPr lang="en-US" sz="1800" b="1">
                <a:latin typeface="Arial" charset="0"/>
              </a:rPr>
              <a:t>Kingdom of New Spain</a:t>
            </a:r>
          </a:p>
          <a:p>
            <a:pPr lvl="1">
              <a:lnSpc>
                <a:spcPct val="90000"/>
              </a:lnSpc>
            </a:pPr>
            <a:r>
              <a:rPr lang="en-US" sz="1800" b="1">
                <a:solidFill>
                  <a:srgbClr val="FF0000"/>
                </a:solidFill>
                <a:latin typeface="Arial" charset="0"/>
              </a:rPr>
              <a:t>Inca</a:t>
            </a:r>
          </a:p>
          <a:p>
            <a:pPr lvl="2">
              <a:lnSpc>
                <a:spcPct val="90000"/>
              </a:lnSpc>
            </a:pPr>
            <a:r>
              <a:rPr lang="en-US" sz="1800" b="1">
                <a:latin typeface="Arial" charset="0"/>
              </a:rPr>
              <a:t>Weakened by civil war</a:t>
            </a:r>
          </a:p>
          <a:p>
            <a:pPr lvl="2">
              <a:lnSpc>
                <a:spcPct val="90000"/>
              </a:lnSpc>
            </a:pPr>
            <a:r>
              <a:rPr lang="en-US" sz="1800" b="1">
                <a:latin typeface="Arial" charset="0"/>
              </a:rPr>
              <a:t>Francisco Pizarro</a:t>
            </a:r>
          </a:p>
          <a:p>
            <a:pPr lvl="3">
              <a:lnSpc>
                <a:spcPct val="90000"/>
              </a:lnSpc>
            </a:pPr>
            <a:r>
              <a:rPr lang="en-US" b="1">
                <a:latin typeface="Arial" charset="0"/>
              </a:rPr>
              <a:t>1532, begins conquest</a:t>
            </a:r>
          </a:p>
          <a:p>
            <a:pPr lvl="2">
              <a:lnSpc>
                <a:spcPct val="90000"/>
              </a:lnSpc>
            </a:pPr>
            <a:r>
              <a:rPr lang="en-US" sz="1800" b="1">
                <a:latin typeface="Arial" charset="0"/>
              </a:rPr>
              <a:t>Cuzco falls, 1533</a:t>
            </a:r>
          </a:p>
          <a:p>
            <a:pPr lvl="2">
              <a:lnSpc>
                <a:spcPct val="90000"/>
              </a:lnSpc>
            </a:pPr>
            <a:r>
              <a:rPr lang="en-US" sz="1800" b="1">
                <a:latin typeface="Arial" charset="0"/>
              </a:rPr>
              <a:t>New capital at Lima</a:t>
            </a:r>
          </a:p>
        </p:txBody>
      </p:sp>
      <p:pic>
        <p:nvPicPr>
          <p:cNvPr id="11269" name="Picture 5" descr="cortesmetmon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81600" y="3886200"/>
            <a:ext cx="3962400" cy="2971800"/>
          </a:xfrm>
          <a:prstGeom prst="rect">
            <a:avLst/>
          </a:prstGeom>
          <a:noFill/>
        </p:spPr>
      </p:pic>
      <p:pic>
        <p:nvPicPr>
          <p:cNvPr id="11270" name="Picture 6" descr="h_corte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91000" y="1447800"/>
            <a:ext cx="1331913" cy="1981200"/>
          </a:xfrm>
          <a:prstGeom prst="rect">
            <a:avLst/>
          </a:prstGeom>
          <a:noFill/>
        </p:spPr>
      </p:pic>
      <p:pic>
        <p:nvPicPr>
          <p:cNvPr id="11271" name="Picture 7" descr="CortesTenochtitla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94413" y="0"/>
            <a:ext cx="3049587" cy="3505200"/>
          </a:xfrm>
          <a:prstGeom prst="rect">
            <a:avLst/>
          </a:prstGeom>
          <a:noFill/>
        </p:spPr>
      </p:pic>
      <p:pic>
        <p:nvPicPr>
          <p:cNvPr id="11272" name="Picture 8" descr="moctezuma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886200" y="3657600"/>
            <a:ext cx="1220788" cy="16478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6096000" cy="1143000"/>
          </a:xfrm>
        </p:spPr>
        <p:txBody>
          <a:bodyPr/>
          <a:lstStyle/>
          <a:p>
            <a:r>
              <a:rPr lang="en-US" sz="2800" b="1">
                <a:latin typeface="Arial" charset="0"/>
              </a:rPr>
              <a:t>I. Spaniards and Portuguese: From Reconquest to Conquest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143000"/>
            <a:ext cx="3352800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1800" b="1">
                <a:latin typeface="Arial" charset="0"/>
              </a:rPr>
              <a:t>D. The Paths of Conquest</a:t>
            </a:r>
          </a:p>
          <a:p>
            <a:pPr lvl="1">
              <a:lnSpc>
                <a:spcPct val="90000"/>
              </a:lnSpc>
            </a:pPr>
            <a:r>
              <a:rPr lang="en-US" sz="1800" b="1">
                <a:latin typeface="Arial" charset="0"/>
              </a:rPr>
              <a:t>American Southwest</a:t>
            </a:r>
          </a:p>
          <a:p>
            <a:pPr lvl="1">
              <a:lnSpc>
                <a:spcPct val="90000"/>
              </a:lnSpc>
            </a:pPr>
            <a:r>
              <a:rPr lang="en-US" sz="1800" b="1">
                <a:latin typeface="Arial" charset="0"/>
              </a:rPr>
              <a:t>Francisco Vázquez de Coronado</a:t>
            </a:r>
          </a:p>
          <a:p>
            <a:pPr lvl="2">
              <a:lnSpc>
                <a:spcPct val="90000"/>
              </a:lnSpc>
            </a:pPr>
            <a:r>
              <a:rPr lang="en-US" sz="1800" b="1">
                <a:latin typeface="Arial" charset="0"/>
              </a:rPr>
              <a:t>Exploration in the 1540s</a:t>
            </a:r>
          </a:p>
          <a:p>
            <a:pPr lvl="1">
              <a:lnSpc>
                <a:spcPct val="90000"/>
              </a:lnSpc>
            </a:pPr>
            <a:r>
              <a:rPr lang="en-US" sz="1800" b="1">
                <a:latin typeface="Arial" charset="0"/>
              </a:rPr>
              <a:t>Chile</a:t>
            </a:r>
          </a:p>
          <a:p>
            <a:pPr lvl="2">
              <a:lnSpc>
                <a:spcPct val="90000"/>
              </a:lnSpc>
            </a:pPr>
            <a:r>
              <a:rPr lang="en-US" sz="1800" b="1">
                <a:latin typeface="Arial" charset="0"/>
              </a:rPr>
              <a:t>Pedro de Valdivia</a:t>
            </a:r>
          </a:p>
          <a:p>
            <a:pPr lvl="3">
              <a:lnSpc>
                <a:spcPct val="90000"/>
              </a:lnSpc>
            </a:pPr>
            <a:r>
              <a:rPr lang="en-US" b="1">
                <a:latin typeface="Arial" charset="0"/>
              </a:rPr>
              <a:t>Conquers central Chile</a:t>
            </a:r>
          </a:p>
          <a:p>
            <a:pPr lvl="3">
              <a:lnSpc>
                <a:spcPct val="90000"/>
              </a:lnSpc>
            </a:pPr>
            <a:r>
              <a:rPr lang="en-US" b="1">
                <a:latin typeface="Arial" charset="0"/>
              </a:rPr>
              <a:t>1541, founds Santiago</a:t>
            </a:r>
          </a:p>
          <a:p>
            <a:pPr lvl="1">
              <a:lnSpc>
                <a:spcPct val="90000"/>
              </a:lnSpc>
            </a:pPr>
            <a:r>
              <a:rPr lang="en-US" sz="1800" b="1">
                <a:latin typeface="Arial" charset="0"/>
              </a:rPr>
              <a:t>By 1570, 192 Spanish towns</a:t>
            </a:r>
          </a:p>
        </p:txBody>
      </p:sp>
      <p:pic>
        <p:nvPicPr>
          <p:cNvPr id="13317" name="Picture 5" descr="francisco-vasquez-de-coronado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6600" y="1066800"/>
            <a:ext cx="2855913" cy="3429000"/>
          </a:xfrm>
          <a:prstGeom prst="rect">
            <a:avLst/>
          </a:prstGeom>
          <a:noFill/>
        </p:spPr>
      </p:pic>
      <p:pic>
        <p:nvPicPr>
          <p:cNvPr id="13318" name="Picture 6" descr="Coronad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57600" y="4484688"/>
            <a:ext cx="5486400" cy="2373312"/>
          </a:xfrm>
          <a:prstGeom prst="rect">
            <a:avLst/>
          </a:prstGeom>
          <a:noFill/>
        </p:spPr>
      </p:pic>
      <p:pic>
        <p:nvPicPr>
          <p:cNvPr id="13319" name="Picture 7" descr="coronado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76400" y="5029200"/>
            <a:ext cx="1676400" cy="1662113"/>
          </a:xfrm>
          <a:prstGeom prst="rect">
            <a:avLst/>
          </a:prstGeom>
          <a:noFill/>
        </p:spPr>
      </p:pic>
      <p:pic>
        <p:nvPicPr>
          <p:cNvPr id="13320" name="Picture 8" descr="untitled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5181600"/>
            <a:ext cx="1306513" cy="1676400"/>
          </a:xfrm>
          <a:prstGeom prst="rect">
            <a:avLst/>
          </a:prstGeom>
          <a:noFill/>
        </p:spPr>
      </p:pic>
      <p:pic>
        <p:nvPicPr>
          <p:cNvPr id="13321" name="Picture 9" descr="Expedicion%20de%20Pedro%20de%20Valdivia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188075" y="0"/>
            <a:ext cx="2955925" cy="4191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5410200" cy="1143000"/>
          </a:xfrm>
        </p:spPr>
        <p:txBody>
          <a:bodyPr/>
          <a:lstStyle/>
          <a:p>
            <a:r>
              <a:rPr lang="en-US" sz="2800" b="1">
                <a:latin typeface="Arial" charset="0"/>
              </a:rPr>
              <a:t>I. Spaniards and Portuguese: From Reconquest to Conquest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371600"/>
            <a:ext cx="3810000" cy="4114800"/>
          </a:xfrm>
        </p:spPr>
        <p:txBody>
          <a:bodyPr/>
          <a:lstStyle/>
          <a:p>
            <a:r>
              <a:rPr lang="en-US" sz="1800" b="1">
                <a:latin typeface="Arial" charset="0"/>
              </a:rPr>
              <a:t>F. The Conquerors</a:t>
            </a:r>
          </a:p>
          <a:p>
            <a:pPr lvl="1"/>
            <a:r>
              <a:rPr lang="en-US" sz="1800" b="1">
                <a:latin typeface="Arial" charset="0"/>
              </a:rPr>
              <a:t>Contracts between crown and leaders of expeditions</a:t>
            </a:r>
          </a:p>
          <a:p>
            <a:pPr lvl="2"/>
            <a:r>
              <a:rPr lang="en-US" sz="1800" b="1">
                <a:latin typeface="Arial" charset="0"/>
              </a:rPr>
              <a:t>Followers get booty</a:t>
            </a:r>
          </a:p>
          <a:p>
            <a:r>
              <a:rPr lang="en-US" sz="1800" b="1">
                <a:latin typeface="Arial" charset="0"/>
              </a:rPr>
              <a:t/>
            </a:r>
            <a:br>
              <a:rPr lang="en-US" sz="1800" b="1">
                <a:latin typeface="Arial" charset="0"/>
              </a:rPr>
            </a:br>
            <a:r>
              <a:rPr lang="en-US" sz="1800" b="1">
                <a:latin typeface="Arial" charset="0"/>
              </a:rPr>
              <a:t>G. Conquest and Morality</a:t>
            </a:r>
          </a:p>
          <a:p>
            <a:pPr lvl="1"/>
            <a:r>
              <a:rPr lang="en-US" sz="1800" b="1">
                <a:latin typeface="Arial" charset="0"/>
              </a:rPr>
              <a:t>Conquests questioned</a:t>
            </a:r>
          </a:p>
          <a:p>
            <a:pPr lvl="2"/>
            <a:r>
              <a:rPr lang="en-US" sz="1800" b="1">
                <a:latin typeface="Arial" charset="0"/>
              </a:rPr>
              <a:t>Indians considered sub-human</a:t>
            </a:r>
          </a:p>
          <a:p>
            <a:pPr lvl="3"/>
            <a:r>
              <a:rPr lang="en-US" b="1">
                <a:latin typeface="Arial" charset="0"/>
              </a:rPr>
              <a:t>Conversion a duty</a:t>
            </a:r>
          </a:p>
          <a:p>
            <a:pPr lvl="1"/>
            <a:r>
              <a:rPr lang="en-US" sz="1800" b="1">
                <a:latin typeface="Arial" charset="0"/>
              </a:rPr>
              <a:t>Las Casas' work lessens abuses</a:t>
            </a:r>
          </a:p>
        </p:txBody>
      </p:sp>
      <p:pic>
        <p:nvPicPr>
          <p:cNvPr id="15366" name="Picture 6" descr="history-of-north-america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88038" y="0"/>
            <a:ext cx="3255962" cy="4191000"/>
          </a:xfrm>
          <a:prstGeom prst="rect">
            <a:avLst/>
          </a:prstGeom>
          <a:noFill/>
        </p:spPr>
      </p:pic>
      <p:pic>
        <p:nvPicPr>
          <p:cNvPr id="15367" name="Picture 7" descr="benjamin_f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86400" y="4267200"/>
            <a:ext cx="3657600" cy="2590800"/>
          </a:xfrm>
          <a:prstGeom prst="rect">
            <a:avLst/>
          </a:prstGeom>
          <a:noFill/>
        </p:spPr>
      </p:pic>
      <p:pic>
        <p:nvPicPr>
          <p:cNvPr id="15368" name="Picture 8" descr="556-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33800" y="1066800"/>
            <a:ext cx="2114550" cy="31432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5715000" cy="1828800"/>
          </a:xfrm>
        </p:spPr>
        <p:txBody>
          <a:bodyPr/>
          <a:lstStyle/>
          <a:p>
            <a:r>
              <a:rPr lang="en-US" sz="3200" b="1">
                <a:latin typeface="Arial" charset="0"/>
              </a:rPr>
              <a:t>II. The Destruction and Transformation of American </a:t>
            </a:r>
            <a:br>
              <a:rPr lang="en-US" sz="3200" b="1">
                <a:latin typeface="Arial" charset="0"/>
              </a:rPr>
            </a:br>
            <a:r>
              <a:rPr lang="en-US" sz="3200" b="1">
                <a:latin typeface="Arial" charset="0"/>
              </a:rPr>
              <a:t>	Indian Societies</a:t>
            </a:r>
            <a:endParaRPr lang="en-US" sz="320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905000"/>
            <a:ext cx="3810000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1600" b="1">
                <a:latin typeface="Arial" charset="0"/>
              </a:rPr>
              <a:t>The example of Mexico</a:t>
            </a:r>
          </a:p>
          <a:p>
            <a:pPr lvl="1">
              <a:lnSpc>
                <a:spcPct val="90000"/>
              </a:lnSpc>
            </a:pPr>
            <a:r>
              <a:rPr lang="en-US" sz="1600" b="1">
                <a:latin typeface="Arial" charset="0"/>
              </a:rPr>
              <a:t>Indigenous population </a:t>
            </a:r>
          </a:p>
          <a:p>
            <a:pPr lvl="2">
              <a:lnSpc>
                <a:spcPct val="90000"/>
              </a:lnSpc>
            </a:pPr>
            <a:r>
              <a:rPr lang="en-US" sz="1600" b="1">
                <a:latin typeface="Arial" charset="0"/>
              </a:rPr>
              <a:t>25 million to fewer than 2 million</a:t>
            </a:r>
            <a:br>
              <a:rPr lang="en-US" sz="1600" b="1">
                <a:latin typeface="Arial" charset="0"/>
              </a:rPr>
            </a:br>
            <a:endParaRPr lang="en-US" sz="1600" b="1">
              <a:latin typeface="Arial" charset="0"/>
            </a:endParaRPr>
          </a:p>
          <a:p>
            <a:pPr>
              <a:lnSpc>
                <a:spcPct val="90000"/>
              </a:lnSpc>
            </a:pPr>
            <a:r>
              <a:rPr lang="en-US" sz="1600" b="1">
                <a:latin typeface="Arial" charset="0"/>
              </a:rPr>
              <a:t>A. Exploitation of the Indians</a:t>
            </a:r>
          </a:p>
          <a:p>
            <a:pPr lvl="1">
              <a:lnSpc>
                <a:spcPct val="90000"/>
              </a:lnSpc>
            </a:pPr>
            <a:r>
              <a:rPr lang="en-US" sz="1600" b="1" i="1">
                <a:solidFill>
                  <a:srgbClr val="660066"/>
                </a:solidFill>
                <a:latin typeface="Arial" charset="0"/>
              </a:rPr>
              <a:t>Encomiendas</a:t>
            </a:r>
            <a:endParaRPr lang="en-US" sz="1600" b="1">
              <a:solidFill>
                <a:srgbClr val="660066"/>
              </a:solidFill>
              <a:latin typeface="Arial" charset="0"/>
            </a:endParaRPr>
          </a:p>
          <a:p>
            <a:pPr lvl="2">
              <a:lnSpc>
                <a:spcPct val="90000"/>
              </a:lnSpc>
            </a:pPr>
            <a:r>
              <a:rPr lang="en-US" sz="1600" b="1">
                <a:latin typeface="Arial" charset="0"/>
              </a:rPr>
              <a:t>Adds to decline of native populations</a:t>
            </a:r>
          </a:p>
          <a:p>
            <a:pPr lvl="2">
              <a:lnSpc>
                <a:spcPct val="90000"/>
              </a:lnSpc>
            </a:pPr>
            <a:r>
              <a:rPr lang="en-US" sz="1600" b="1">
                <a:latin typeface="Arial" charset="0"/>
              </a:rPr>
              <a:t>Modified by crown, fearing threat</a:t>
            </a:r>
          </a:p>
          <a:p>
            <a:pPr lvl="1">
              <a:lnSpc>
                <a:spcPct val="90000"/>
              </a:lnSpc>
            </a:pPr>
            <a:r>
              <a:rPr lang="en-US" sz="1600" b="1" i="1">
                <a:solidFill>
                  <a:srgbClr val="008000"/>
                </a:solidFill>
                <a:latin typeface="Arial" charset="0"/>
              </a:rPr>
              <a:t>Mita</a:t>
            </a:r>
            <a:r>
              <a:rPr lang="en-US" sz="1600" b="1" i="1">
                <a:latin typeface="Arial" charset="0"/>
              </a:rPr>
              <a:t> </a:t>
            </a:r>
            <a:endParaRPr lang="en-US" sz="1600" b="1">
              <a:latin typeface="Arial" charset="0"/>
            </a:endParaRPr>
          </a:p>
          <a:p>
            <a:pPr lvl="2">
              <a:lnSpc>
                <a:spcPct val="90000"/>
              </a:lnSpc>
            </a:pPr>
            <a:r>
              <a:rPr lang="en-US" sz="1600" b="1">
                <a:latin typeface="Arial" charset="0"/>
              </a:rPr>
              <a:t>Native system of forced labor</a:t>
            </a:r>
          </a:p>
          <a:p>
            <a:pPr lvl="2">
              <a:lnSpc>
                <a:spcPct val="90000"/>
              </a:lnSpc>
            </a:pPr>
            <a:r>
              <a:rPr lang="en-US" sz="1600" b="1">
                <a:latin typeface="Arial" charset="0"/>
              </a:rPr>
              <a:t>Natives used for state projects</a:t>
            </a:r>
          </a:p>
        </p:txBody>
      </p:sp>
      <p:pic>
        <p:nvPicPr>
          <p:cNvPr id="1741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49900" y="0"/>
            <a:ext cx="3594100" cy="3886200"/>
          </a:xfrm>
          <a:prstGeom prst="rect">
            <a:avLst/>
          </a:prstGeom>
          <a:noFill/>
        </p:spPr>
      </p:pic>
      <p:sp>
        <p:nvSpPr>
          <p:cNvPr id="17414" name="Text Box 6"/>
          <p:cNvSpPr txBox="1">
            <a:spLocks noChangeArrowheads="1"/>
          </p:cNvSpPr>
          <p:nvPr/>
        </p:nvSpPr>
        <p:spPr bwMode="auto">
          <a:xfrm>
            <a:off x="5562600" y="0"/>
            <a:ext cx="3581400" cy="304800"/>
          </a:xfrm>
          <a:prstGeom prst="rect">
            <a:avLst/>
          </a:prstGeom>
          <a:solidFill>
            <a:srgbClr val="045F9C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1">
                <a:solidFill>
                  <a:schemeClr val="bg1"/>
                </a:solidFill>
              </a:rPr>
              <a:t>Population Decline in New Spain</a:t>
            </a:r>
          </a:p>
        </p:txBody>
      </p:sp>
      <p:pic>
        <p:nvPicPr>
          <p:cNvPr id="17415" name="Picture 7" descr="img_encomienda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86200" y="3835400"/>
            <a:ext cx="2794000" cy="3022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4953000" cy="1143000"/>
          </a:xfrm>
        </p:spPr>
        <p:txBody>
          <a:bodyPr/>
          <a:lstStyle/>
          <a:p>
            <a:r>
              <a:rPr lang="en-US" sz="3200" b="1">
                <a:latin typeface="Arial" charset="0"/>
              </a:rPr>
              <a:t>III. Colonial Economies and Governments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219200"/>
            <a:ext cx="4114800" cy="4876800"/>
          </a:xfrm>
        </p:spPr>
        <p:txBody>
          <a:bodyPr/>
          <a:lstStyle/>
          <a:p>
            <a:r>
              <a:rPr lang="en-US" sz="1600" b="1">
                <a:latin typeface="Arial" charset="0"/>
              </a:rPr>
              <a:t>80 percent work in agriculture, ranching</a:t>
            </a:r>
          </a:p>
          <a:p>
            <a:r>
              <a:rPr lang="en-US" sz="1600" b="1">
                <a:latin typeface="Arial" charset="0"/>
              </a:rPr>
              <a:t>Mining crucial</a:t>
            </a:r>
            <a:br>
              <a:rPr lang="en-US" sz="1600" b="1">
                <a:latin typeface="Arial" charset="0"/>
              </a:rPr>
            </a:br>
            <a:endParaRPr lang="en-US" sz="1600" b="1">
              <a:latin typeface="Arial" charset="0"/>
            </a:endParaRPr>
          </a:p>
          <a:p>
            <a:r>
              <a:rPr lang="en-US" sz="1600" b="1">
                <a:latin typeface="Arial" charset="0"/>
              </a:rPr>
              <a:t>A. The Silver Heart of Empire</a:t>
            </a:r>
          </a:p>
          <a:p>
            <a:pPr lvl="1"/>
            <a:r>
              <a:rPr lang="en-US" sz="1600" b="1">
                <a:latin typeface="Arial" charset="0"/>
              </a:rPr>
              <a:t>Mexico, Peru</a:t>
            </a:r>
          </a:p>
          <a:p>
            <a:pPr lvl="1"/>
            <a:r>
              <a:rPr lang="en-US" sz="1600" b="1">
                <a:latin typeface="Arial" charset="0"/>
              </a:rPr>
              <a:t>Potosí, Bolivia</a:t>
            </a:r>
          </a:p>
          <a:p>
            <a:pPr lvl="2"/>
            <a:r>
              <a:rPr lang="en-US" sz="1600" b="1">
                <a:latin typeface="Arial" charset="0"/>
              </a:rPr>
              <a:t>Largest</a:t>
            </a:r>
          </a:p>
          <a:p>
            <a:pPr lvl="1"/>
            <a:r>
              <a:rPr lang="en-US" sz="1600" b="1">
                <a:latin typeface="Arial" charset="0"/>
              </a:rPr>
              <a:t>Zacatecas, Mexico</a:t>
            </a:r>
            <a:br>
              <a:rPr lang="en-US" sz="1600" b="1">
                <a:latin typeface="Arial" charset="0"/>
              </a:rPr>
            </a:br>
            <a:endParaRPr lang="en-US" sz="1600" b="1">
              <a:latin typeface="Arial" charset="0"/>
            </a:endParaRPr>
          </a:p>
          <a:p>
            <a:r>
              <a:rPr lang="en-US" sz="1600" b="1">
                <a:latin typeface="Arial" charset="0"/>
              </a:rPr>
              <a:t>B. Haciendas and Villages</a:t>
            </a:r>
          </a:p>
          <a:p>
            <a:pPr lvl="1"/>
            <a:r>
              <a:rPr lang="en-US" sz="1600" b="1" i="1">
                <a:latin typeface="Arial" charset="0"/>
              </a:rPr>
              <a:t>Haciendas</a:t>
            </a:r>
            <a:endParaRPr lang="en-US" sz="1600" b="1">
              <a:latin typeface="Arial" charset="0"/>
            </a:endParaRPr>
          </a:p>
          <a:p>
            <a:pPr lvl="2"/>
            <a:r>
              <a:rPr lang="en-US" sz="1600" b="1">
                <a:latin typeface="Arial" charset="0"/>
              </a:rPr>
              <a:t>Spanish agricultural estates</a:t>
            </a:r>
          </a:p>
          <a:p>
            <a:pPr lvl="2"/>
            <a:r>
              <a:rPr lang="en-US" sz="1600" b="1">
                <a:latin typeface="Arial" charset="0"/>
              </a:rPr>
              <a:t>Produce for domestic use</a:t>
            </a:r>
          </a:p>
          <a:p>
            <a:pPr lvl="2"/>
            <a:r>
              <a:rPr lang="en-US" sz="1600" b="1">
                <a:latin typeface="Arial" charset="0"/>
              </a:rPr>
              <a:t>Give rise to aristocracy</a:t>
            </a:r>
          </a:p>
        </p:txBody>
      </p:sp>
      <p:pic>
        <p:nvPicPr>
          <p:cNvPr id="19461" name="Picture 5" descr="silver mine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00800" y="0"/>
            <a:ext cx="2743200" cy="3657600"/>
          </a:xfrm>
          <a:prstGeom prst="rect">
            <a:avLst/>
          </a:prstGeom>
          <a:noFill/>
        </p:spPr>
      </p:pic>
      <p:pic>
        <p:nvPicPr>
          <p:cNvPr id="19462" name="Picture 6" descr="Moll_-_Map_of_South_America_-_Detail_Potosi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91000" y="2835275"/>
            <a:ext cx="4953000" cy="40227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4876800" cy="1143000"/>
          </a:xfrm>
        </p:spPr>
        <p:txBody>
          <a:bodyPr/>
          <a:lstStyle/>
          <a:p>
            <a:r>
              <a:rPr lang="en-US" sz="3200" b="1">
                <a:latin typeface="Arial" charset="0"/>
              </a:rPr>
              <a:t>III. Colonial Economies and Governments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295400"/>
            <a:ext cx="3810000" cy="4114800"/>
          </a:xfrm>
        </p:spPr>
        <p:txBody>
          <a:bodyPr/>
          <a:lstStyle/>
          <a:p>
            <a:r>
              <a:rPr lang="en-US" sz="1800" b="1">
                <a:latin typeface="Arial" charset="0"/>
              </a:rPr>
              <a:t>C. Industry and Commerce</a:t>
            </a:r>
          </a:p>
          <a:p>
            <a:pPr lvl="1"/>
            <a:r>
              <a:rPr lang="en-US" sz="1600" b="1">
                <a:latin typeface="Arial" charset="0"/>
              </a:rPr>
              <a:t>Sheep raising</a:t>
            </a:r>
          </a:p>
          <a:p>
            <a:pPr lvl="2"/>
            <a:r>
              <a:rPr lang="en-US" sz="1400" b="1">
                <a:latin typeface="Arial" charset="0"/>
              </a:rPr>
              <a:t>Textile sweatshops</a:t>
            </a:r>
          </a:p>
          <a:p>
            <a:pPr lvl="1"/>
            <a:r>
              <a:rPr lang="en-US" sz="1600" b="1">
                <a:latin typeface="Arial" charset="0"/>
              </a:rPr>
              <a:t>Silver trade preeminent</a:t>
            </a:r>
          </a:p>
          <a:p>
            <a:pPr lvl="2"/>
            <a:r>
              <a:rPr lang="en-US" sz="1400" b="1">
                <a:latin typeface="Arial" charset="0"/>
              </a:rPr>
              <a:t>Only for Spaniards</a:t>
            </a:r>
          </a:p>
          <a:p>
            <a:pPr lvl="2"/>
            <a:r>
              <a:rPr lang="en-US" sz="1400" b="1">
                <a:latin typeface="Arial" charset="0"/>
              </a:rPr>
              <a:t>Convoys cross Atlantic</a:t>
            </a:r>
          </a:p>
          <a:p>
            <a:pPr lvl="3"/>
            <a:r>
              <a:rPr lang="en-US" sz="1200" b="1">
                <a:latin typeface="Arial" charset="0"/>
              </a:rPr>
              <a:t>Protected by </a:t>
            </a:r>
            <a:r>
              <a:rPr lang="en-US" sz="1200" b="1" i="1">
                <a:latin typeface="Arial" charset="0"/>
              </a:rPr>
              <a:t>galleons</a:t>
            </a:r>
            <a:endParaRPr lang="en-US" sz="1200" b="1">
              <a:latin typeface="Arial" charset="0"/>
            </a:endParaRPr>
          </a:p>
          <a:p>
            <a:pPr lvl="1"/>
            <a:r>
              <a:rPr lang="en-US" sz="1600" b="1">
                <a:latin typeface="Arial" charset="0"/>
              </a:rPr>
              <a:t>Board of Trade</a:t>
            </a:r>
          </a:p>
          <a:p>
            <a:pPr lvl="2"/>
            <a:r>
              <a:rPr lang="en-US" sz="1400" b="1">
                <a:latin typeface="Arial" charset="0"/>
              </a:rPr>
              <a:t>Oversees commerce</a:t>
            </a:r>
          </a:p>
          <a:p>
            <a:pPr lvl="2"/>
            <a:r>
              <a:rPr lang="en-US" sz="1400" b="1" i="1">
                <a:latin typeface="Arial" charset="0"/>
              </a:rPr>
              <a:t>Consulado</a:t>
            </a:r>
            <a:r>
              <a:rPr lang="en-US" sz="1400" b="1">
                <a:latin typeface="Arial" charset="0"/>
              </a:rPr>
              <a:t>, merchant guild</a:t>
            </a:r>
          </a:p>
        </p:txBody>
      </p:sp>
      <p:pic>
        <p:nvPicPr>
          <p:cNvPr id="2150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87963" y="533400"/>
            <a:ext cx="3856037" cy="3813175"/>
          </a:xfrm>
          <a:prstGeom prst="rect">
            <a:avLst/>
          </a:prstGeom>
          <a:noFill/>
        </p:spPr>
      </p:pic>
      <p:sp>
        <p:nvSpPr>
          <p:cNvPr id="21510" name="Text Box 6"/>
          <p:cNvSpPr txBox="1">
            <a:spLocks noChangeArrowheads="1"/>
          </p:cNvSpPr>
          <p:nvPr/>
        </p:nvSpPr>
        <p:spPr bwMode="auto">
          <a:xfrm>
            <a:off x="5638800" y="0"/>
            <a:ext cx="3505200" cy="517525"/>
          </a:xfrm>
          <a:prstGeom prst="rect">
            <a:avLst/>
          </a:prstGeom>
          <a:solidFill>
            <a:srgbClr val="045F9C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1">
                <a:solidFill>
                  <a:schemeClr val="bg1"/>
                </a:solidFill>
              </a:rPr>
              <a:t>Silver Production in Spanish America</a:t>
            </a:r>
            <a:br>
              <a:rPr lang="en-US" sz="1400" b="1">
                <a:solidFill>
                  <a:schemeClr val="bg1"/>
                </a:solidFill>
              </a:rPr>
            </a:br>
            <a:r>
              <a:rPr lang="en-US" sz="1400" b="1">
                <a:solidFill>
                  <a:schemeClr val="bg1"/>
                </a:solidFill>
              </a:rPr>
              <a:t>1516-1660</a:t>
            </a:r>
          </a:p>
        </p:txBody>
      </p:sp>
      <p:pic>
        <p:nvPicPr>
          <p:cNvPr id="21511" name="Picture 7" descr="galleoncolor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90800" y="4143375"/>
            <a:ext cx="2743200" cy="27146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map4_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85800"/>
            <a:ext cx="9144000" cy="51181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4876800" cy="1143000"/>
          </a:xfrm>
        </p:spPr>
        <p:txBody>
          <a:bodyPr/>
          <a:lstStyle/>
          <a:p>
            <a:r>
              <a:rPr lang="en-US" sz="3200" b="1">
                <a:latin typeface="Arial" charset="0"/>
              </a:rPr>
              <a:t>III. Colonial Economies and Governments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143000"/>
            <a:ext cx="3733800" cy="5715000"/>
          </a:xfrm>
        </p:spPr>
        <p:txBody>
          <a:bodyPr/>
          <a:lstStyle/>
          <a:p>
            <a:r>
              <a:rPr lang="en-US" sz="1800" b="1">
                <a:latin typeface="Arial" charset="0"/>
              </a:rPr>
              <a:t>D. Ruling an Empire: State and Church</a:t>
            </a:r>
          </a:p>
          <a:p>
            <a:pPr lvl="1"/>
            <a:r>
              <a:rPr lang="en-US" sz="1800" b="1">
                <a:solidFill>
                  <a:srgbClr val="008000"/>
                </a:solidFill>
                <a:latin typeface="Arial" charset="0"/>
              </a:rPr>
              <a:t>Treaty of Tordesillas, 1494</a:t>
            </a:r>
          </a:p>
          <a:p>
            <a:pPr lvl="2"/>
            <a:r>
              <a:rPr lang="en-US" sz="1800" b="1">
                <a:latin typeface="Arial" charset="0"/>
              </a:rPr>
              <a:t>Spain and Portugal</a:t>
            </a:r>
          </a:p>
          <a:p>
            <a:pPr lvl="2"/>
            <a:r>
              <a:rPr lang="en-US" sz="1800" b="1">
                <a:latin typeface="Arial" charset="0"/>
              </a:rPr>
              <a:t>Portugal gets Brazil</a:t>
            </a:r>
          </a:p>
          <a:p>
            <a:pPr lvl="2"/>
            <a:r>
              <a:rPr lang="en-US" sz="1800" b="1">
                <a:latin typeface="Arial" charset="0"/>
              </a:rPr>
              <a:t>Rest to Spain</a:t>
            </a:r>
          </a:p>
          <a:p>
            <a:pPr lvl="1"/>
            <a:r>
              <a:rPr lang="en-US" sz="1800" b="1">
                <a:latin typeface="Arial" charset="0"/>
              </a:rPr>
              <a:t>Spanish Empire</a:t>
            </a:r>
          </a:p>
          <a:p>
            <a:pPr lvl="2"/>
            <a:r>
              <a:rPr lang="en-US" sz="1800" b="1">
                <a:latin typeface="Arial" charset="0"/>
              </a:rPr>
              <a:t>King at top</a:t>
            </a:r>
          </a:p>
          <a:p>
            <a:pPr lvl="2"/>
            <a:r>
              <a:rPr lang="en-US" sz="1800" b="1">
                <a:latin typeface="Arial" charset="0"/>
              </a:rPr>
              <a:t>Council of Indies</a:t>
            </a:r>
          </a:p>
          <a:p>
            <a:pPr lvl="2"/>
            <a:r>
              <a:rPr lang="en-US" sz="1800" b="1">
                <a:latin typeface="Arial" charset="0"/>
              </a:rPr>
              <a:t>Viceroyalties</a:t>
            </a:r>
          </a:p>
          <a:p>
            <a:pPr lvl="3"/>
            <a:r>
              <a:rPr lang="en-US" b="1">
                <a:latin typeface="Arial" charset="0"/>
              </a:rPr>
              <a:t>Mexico City, Lima</a:t>
            </a:r>
          </a:p>
          <a:p>
            <a:pPr lvl="2"/>
            <a:r>
              <a:rPr lang="en-US" sz="1800" b="1">
                <a:latin typeface="Arial" charset="0"/>
              </a:rPr>
              <a:t>Clergy</a:t>
            </a:r>
          </a:p>
          <a:p>
            <a:pPr lvl="3"/>
            <a:r>
              <a:rPr lang="en-US" b="1">
                <a:latin typeface="Arial" charset="0"/>
              </a:rPr>
              <a:t>Religious and secular functions</a:t>
            </a:r>
          </a:p>
          <a:p>
            <a:pPr lvl="2"/>
            <a:r>
              <a:rPr lang="en-US" sz="1800" b="1">
                <a:latin typeface="Arial" charset="0"/>
              </a:rPr>
              <a:t>Inquisition</a:t>
            </a:r>
          </a:p>
          <a:p>
            <a:endParaRPr lang="en-US" sz="1800" b="1">
              <a:latin typeface="Arial" charset="0"/>
            </a:endParaRPr>
          </a:p>
        </p:txBody>
      </p:sp>
      <p:pic>
        <p:nvPicPr>
          <p:cNvPr id="25605" name="Picture 5" descr="treaty-of-tordesilla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5200" y="1066800"/>
            <a:ext cx="5638800" cy="28654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new_spain_viceroyalt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0"/>
            <a:ext cx="8915400" cy="68389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4267200" cy="990600"/>
          </a:xfrm>
        </p:spPr>
        <p:txBody>
          <a:bodyPr/>
          <a:lstStyle/>
          <a:p>
            <a:r>
              <a:rPr lang="en-US" sz="3200" b="1">
                <a:latin typeface="Arial" charset="0"/>
              </a:rPr>
              <a:t>IV. Brazil: The First Plantation Economy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066800"/>
            <a:ext cx="4343400" cy="5638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1600" b="1">
                <a:solidFill>
                  <a:srgbClr val="008000"/>
                </a:solidFill>
                <a:latin typeface="Arial" charset="0"/>
              </a:rPr>
              <a:t>1500</a:t>
            </a:r>
            <a:r>
              <a:rPr lang="en-US" sz="1600" b="1">
                <a:latin typeface="Arial" charset="0"/>
              </a:rPr>
              <a:t>, Pedro Alvares Cabral</a:t>
            </a:r>
          </a:p>
          <a:p>
            <a:pPr lvl="1">
              <a:lnSpc>
                <a:spcPct val="90000"/>
              </a:lnSpc>
            </a:pPr>
            <a:r>
              <a:rPr lang="en-US" sz="1600" b="1">
                <a:latin typeface="Arial" charset="0"/>
              </a:rPr>
              <a:t>Only interested in dyewoods</a:t>
            </a:r>
          </a:p>
          <a:p>
            <a:pPr>
              <a:lnSpc>
                <a:spcPct val="90000"/>
              </a:lnSpc>
            </a:pPr>
            <a:r>
              <a:rPr lang="en-US" sz="1600" b="1">
                <a:solidFill>
                  <a:srgbClr val="008000"/>
                </a:solidFill>
                <a:latin typeface="Arial" charset="0"/>
              </a:rPr>
              <a:t>1532</a:t>
            </a:r>
            <a:r>
              <a:rPr lang="en-US" sz="1600" b="1">
                <a:latin typeface="Arial" charset="0"/>
              </a:rPr>
              <a:t>, new system developed</a:t>
            </a:r>
          </a:p>
          <a:p>
            <a:pPr lvl="1">
              <a:lnSpc>
                <a:spcPct val="90000"/>
              </a:lnSpc>
            </a:pPr>
            <a:r>
              <a:rPr lang="en-US" sz="1600" b="1">
                <a:latin typeface="Arial" charset="0"/>
              </a:rPr>
              <a:t>Spurred by French interest</a:t>
            </a:r>
          </a:p>
          <a:p>
            <a:pPr lvl="1">
              <a:lnSpc>
                <a:spcPct val="90000"/>
              </a:lnSpc>
            </a:pPr>
            <a:r>
              <a:rPr lang="en-US" sz="1600" b="1">
                <a:latin typeface="Arial" charset="0"/>
              </a:rPr>
              <a:t>Land grants to increase colonization</a:t>
            </a:r>
          </a:p>
          <a:p>
            <a:pPr>
              <a:lnSpc>
                <a:spcPct val="90000"/>
              </a:lnSpc>
            </a:pPr>
            <a:r>
              <a:rPr lang="en-US" sz="1600" b="1">
                <a:solidFill>
                  <a:srgbClr val="008000"/>
                </a:solidFill>
                <a:latin typeface="Arial" charset="0"/>
              </a:rPr>
              <a:t>1549</a:t>
            </a:r>
            <a:r>
              <a:rPr lang="en-US" sz="1600" b="1">
                <a:latin typeface="Arial" charset="0"/>
              </a:rPr>
              <a:t>, governor creates administration</a:t>
            </a:r>
          </a:p>
          <a:p>
            <a:pPr lvl="1">
              <a:lnSpc>
                <a:spcPct val="90000"/>
              </a:lnSpc>
            </a:pPr>
            <a:r>
              <a:rPr lang="en-US" sz="1600" b="1">
                <a:latin typeface="Arial" charset="0"/>
              </a:rPr>
              <a:t>Capital at Salvador</a:t>
            </a:r>
            <a:br>
              <a:rPr lang="en-US" sz="1600" b="1">
                <a:latin typeface="Arial" charset="0"/>
              </a:rPr>
            </a:br>
            <a:endParaRPr lang="en-US" sz="1600" b="1">
              <a:latin typeface="Arial" charset="0"/>
            </a:endParaRPr>
          </a:p>
          <a:p>
            <a:pPr>
              <a:lnSpc>
                <a:spcPct val="90000"/>
              </a:lnSpc>
            </a:pPr>
            <a:r>
              <a:rPr lang="en-US" sz="1600" b="1">
                <a:latin typeface="Arial" charset="0"/>
              </a:rPr>
              <a:t>A. Sugar and Slavery</a:t>
            </a:r>
          </a:p>
          <a:p>
            <a:pPr lvl="1">
              <a:lnSpc>
                <a:spcPct val="90000"/>
              </a:lnSpc>
            </a:pPr>
            <a:r>
              <a:rPr lang="en-US" sz="1600" b="1">
                <a:solidFill>
                  <a:srgbClr val="FF0000"/>
                </a:solidFill>
                <a:latin typeface="Arial" charset="0"/>
              </a:rPr>
              <a:t>Sugar</a:t>
            </a:r>
          </a:p>
          <a:p>
            <a:pPr lvl="2">
              <a:lnSpc>
                <a:spcPct val="90000"/>
              </a:lnSpc>
            </a:pPr>
            <a:r>
              <a:rPr lang="en-US" sz="1600" b="1">
                <a:latin typeface="Arial" charset="0"/>
              </a:rPr>
              <a:t>Labor intensive</a:t>
            </a:r>
          </a:p>
          <a:p>
            <a:pPr lvl="1">
              <a:lnSpc>
                <a:spcPct val="90000"/>
              </a:lnSpc>
            </a:pPr>
            <a:r>
              <a:rPr lang="en-US" sz="1600" b="1">
                <a:latin typeface="Arial" charset="0"/>
              </a:rPr>
              <a:t>Society	</a:t>
            </a:r>
          </a:p>
          <a:p>
            <a:pPr lvl="2">
              <a:lnSpc>
                <a:spcPct val="90000"/>
              </a:lnSpc>
            </a:pPr>
            <a:r>
              <a:rPr lang="en-US" sz="1600" b="1">
                <a:latin typeface="Arial" charset="0"/>
              </a:rPr>
              <a:t>White plantation-owners dominate</a:t>
            </a:r>
          </a:p>
          <a:p>
            <a:pPr lvl="2">
              <a:lnSpc>
                <a:spcPct val="90000"/>
              </a:lnSpc>
            </a:pPr>
            <a:r>
              <a:rPr lang="en-US" sz="1600" b="1">
                <a:latin typeface="Arial" charset="0"/>
              </a:rPr>
              <a:t>Slaves at bottom</a:t>
            </a:r>
          </a:p>
          <a:p>
            <a:pPr lvl="2">
              <a:lnSpc>
                <a:spcPct val="90000"/>
              </a:lnSpc>
            </a:pPr>
            <a:r>
              <a:rPr lang="en-US" sz="1600" b="1">
                <a:latin typeface="Arial" charset="0"/>
              </a:rPr>
              <a:t>Great variety in between</a:t>
            </a:r>
          </a:p>
          <a:p>
            <a:pPr lvl="1">
              <a:lnSpc>
                <a:spcPct val="90000"/>
              </a:lnSpc>
            </a:pPr>
            <a:r>
              <a:rPr lang="en-US" sz="1600" b="1">
                <a:latin typeface="Arial" charset="0"/>
              </a:rPr>
              <a:t>Administration</a:t>
            </a:r>
          </a:p>
          <a:p>
            <a:pPr lvl="2">
              <a:lnSpc>
                <a:spcPct val="90000"/>
              </a:lnSpc>
            </a:pPr>
            <a:r>
              <a:rPr lang="en-US" sz="1600" b="1">
                <a:latin typeface="Arial" charset="0"/>
              </a:rPr>
              <a:t>Staffed by lawyers</a:t>
            </a:r>
          </a:p>
          <a:p>
            <a:pPr lvl="2">
              <a:lnSpc>
                <a:spcPct val="90000"/>
              </a:lnSpc>
            </a:pPr>
            <a:r>
              <a:rPr lang="en-US" sz="1600" b="1">
                <a:latin typeface="Arial" charset="0"/>
              </a:rPr>
              <a:t>Regional governors</a:t>
            </a:r>
          </a:p>
          <a:p>
            <a:pPr lvl="2">
              <a:lnSpc>
                <a:spcPct val="90000"/>
              </a:lnSpc>
            </a:pPr>
            <a:r>
              <a:rPr lang="en-US" sz="1600" b="1">
                <a:latin typeface="Arial" charset="0"/>
              </a:rPr>
              <a:t>Missionaries run ranches, schools</a:t>
            </a:r>
          </a:p>
        </p:txBody>
      </p:sp>
      <p:pic>
        <p:nvPicPr>
          <p:cNvPr id="27653" name="Picture 5" descr="image01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41988" y="0"/>
            <a:ext cx="3402012" cy="4267200"/>
          </a:xfrm>
          <a:prstGeom prst="rect">
            <a:avLst/>
          </a:prstGeom>
          <a:noFill/>
        </p:spPr>
      </p:pic>
      <p:pic>
        <p:nvPicPr>
          <p:cNvPr id="27654" name="Picture 6" descr="plantatio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57600" y="2971800"/>
            <a:ext cx="1981200" cy="1492250"/>
          </a:xfrm>
          <a:prstGeom prst="rect">
            <a:avLst/>
          </a:prstGeom>
          <a:noFill/>
        </p:spPr>
      </p:pic>
      <p:pic>
        <p:nvPicPr>
          <p:cNvPr id="27655" name="Picture 7" descr="nwaz_01_img005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21400" y="4379913"/>
            <a:ext cx="3022600" cy="2478087"/>
          </a:xfrm>
          <a:prstGeom prst="rect">
            <a:avLst/>
          </a:prstGeom>
          <a:noFill/>
        </p:spPr>
      </p:pic>
      <p:pic>
        <p:nvPicPr>
          <p:cNvPr id="27656" name="Picture 8" descr="1026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657600" y="1143000"/>
            <a:ext cx="1981200" cy="13303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4495800" cy="1143000"/>
          </a:xfrm>
        </p:spPr>
        <p:txBody>
          <a:bodyPr/>
          <a:lstStyle/>
          <a:p>
            <a:r>
              <a:rPr lang="en-US" sz="3200" b="1">
                <a:latin typeface="Arial" charset="0"/>
              </a:rPr>
              <a:t>IV. Brazil: The First Plantation Economy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143000"/>
            <a:ext cx="4191000" cy="5715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1800" b="1">
                <a:solidFill>
                  <a:srgbClr val="CCCC00"/>
                </a:solidFill>
                <a:latin typeface="Arial" charset="0"/>
              </a:rPr>
              <a:t>B. Brazil's Age of Gold</a:t>
            </a:r>
          </a:p>
          <a:p>
            <a:pPr lvl="1">
              <a:lnSpc>
                <a:spcPct val="90000"/>
              </a:lnSpc>
            </a:pPr>
            <a:r>
              <a:rPr lang="en-US" sz="1800" b="1">
                <a:latin typeface="Arial" charset="0"/>
              </a:rPr>
              <a:t>European conflict affects Brazil, 1600s</a:t>
            </a:r>
          </a:p>
          <a:p>
            <a:pPr lvl="2">
              <a:lnSpc>
                <a:spcPct val="90000"/>
              </a:lnSpc>
            </a:pPr>
            <a:r>
              <a:rPr lang="en-US" sz="1800" b="1">
                <a:latin typeface="Arial" charset="0"/>
              </a:rPr>
              <a:t>Dutch occupy Brazil until 1654</a:t>
            </a:r>
          </a:p>
          <a:p>
            <a:pPr lvl="1">
              <a:lnSpc>
                <a:spcPct val="90000"/>
              </a:lnSpc>
            </a:pPr>
            <a:r>
              <a:rPr lang="en-US" sz="1800" b="1">
                <a:latin typeface="Arial" charset="0"/>
              </a:rPr>
              <a:t>Dutch, English, French</a:t>
            </a:r>
          </a:p>
          <a:p>
            <a:pPr lvl="2">
              <a:lnSpc>
                <a:spcPct val="90000"/>
              </a:lnSpc>
            </a:pPr>
            <a:r>
              <a:rPr lang="en-US" sz="1800" b="1">
                <a:latin typeface="Arial" charset="0"/>
              </a:rPr>
              <a:t>Sugar plantations in Caribbean</a:t>
            </a:r>
          </a:p>
          <a:p>
            <a:pPr lvl="2">
              <a:lnSpc>
                <a:spcPct val="90000"/>
              </a:lnSpc>
            </a:pPr>
            <a:r>
              <a:rPr lang="en-US" sz="1800" b="1">
                <a:latin typeface="Arial" charset="0"/>
              </a:rPr>
              <a:t> Price of sugar drops, slaves more expensive</a:t>
            </a:r>
          </a:p>
          <a:p>
            <a:pPr lvl="1">
              <a:lnSpc>
                <a:spcPct val="90000"/>
              </a:lnSpc>
            </a:pPr>
            <a:r>
              <a:rPr lang="en-US" sz="1800" b="1" i="1">
                <a:latin typeface="Arial" charset="0"/>
              </a:rPr>
              <a:t>Paulistas</a:t>
            </a:r>
            <a:endParaRPr lang="en-US" sz="1800" b="1">
              <a:latin typeface="Arial" charset="0"/>
            </a:endParaRPr>
          </a:p>
          <a:p>
            <a:pPr lvl="2">
              <a:lnSpc>
                <a:spcPct val="90000"/>
              </a:lnSpc>
            </a:pPr>
            <a:r>
              <a:rPr lang="en-US" sz="1800" b="1">
                <a:latin typeface="Arial" charset="0"/>
              </a:rPr>
              <a:t>Explorers into interior</a:t>
            </a:r>
          </a:p>
          <a:p>
            <a:pPr lvl="2">
              <a:lnSpc>
                <a:spcPct val="90000"/>
              </a:lnSpc>
            </a:pPr>
            <a:r>
              <a:rPr lang="en-US" sz="1800" b="1">
                <a:latin typeface="Arial" charset="0"/>
              </a:rPr>
              <a:t>Discover gold, Minas Gerais, 1695</a:t>
            </a:r>
          </a:p>
          <a:p>
            <a:pPr lvl="1">
              <a:lnSpc>
                <a:spcPct val="90000"/>
              </a:lnSpc>
            </a:pPr>
            <a:r>
              <a:rPr lang="en-US" sz="1800" b="1">
                <a:latin typeface="Arial" charset="0"/>
              </a:rPr>
              <a:t>Government controls production</a:t>
            </a:r>
          </a:p>
          <a:p>
            <a:pPr lvl="2">
              <a:lnSpc>
                <a:spcPct val="90000"/>
              </a:lnSpc>
            </a:pPr>
            <a:r>
              <a:rPr lang="en-US" sz="1800" b="1">
                <a:latin typeface="Arial" charset="0"/>
              </a:rPr>
              <a:t>Interior developed</a:t>
            </a:r>
          </a:p>
          <a:p>
            <a:pPr lvl="1">
              <a:lnSpc>
                <a:spcPct val="90000"/>
              </a:lnSpc>
            </a:pPr>
            <a:r>
              <a:rPr lang="en-US" sz="1800" b="1">
                <a:latin typeface="Arial" charset="0"/>
              </a:rPr>
              <a:t>Rio de Janeiro</a:t>
            </a:r>
          </a:p>
          <a:p>
            <a:pPr lvl="2">
              <a:lnSpc>
                <a:spcPct val="90000"/>
              </a:lnSpc>
            </a:pPr>
            <a:r>
              <a:rPr lang="en-US" sz="1800" b="1">
                <a:latin typeface="Arial" charset="0"/>
              </a:rPr>
              <a:t>Closer to mines</a:t>
            </a:r>
          </a:p>
          <a:p>
            <a:pPr>
              <a:lnSpc>
                <a:spcPct val="90000"/>
              </a:lnSpc>
            </a:pPr>
            <a:endParaRPr lang="en-US" sz="1800" b="1">
              <a:latin typeface="Arial" charset="0"/>
            </a:endParaRPr>
          </a:p>
        </p:txBody>
      </p:sp>
      <p:pic>
        <p:nvPicPr>
          <p:cNvPr id="31749" name="Picture 5" descr="1254_SPREAD_1_HM_Location_Map%20(2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0" y="0"/>
            <a:ext cx="3810000" cy="3676650"/>
          </a:xfrm>
          <a:prstGeom prst="rect">
            <a:avLst/>
          </a:prstGeom>
          <a:noFill/>
        </p:spPr>
      </p:pic>
      <p:pic>
        <p:nvPicPr>
          <p:cNvPr id="31750" name="Picture 6" descr="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1200" y="4440238"/>
            <a:ext cx="3352800" cy="2417762"/>
          </a:xfrm>
          <a:prstGeom prst="rect">
            <a:avLst/>
          </a:prstGeom>
          <a:noFill/>
        </p:spPr>
      </p:pic>
      <p:pic>
        <p:nvPicPr>
          <p:cNvPr id="31751" name="Picture 7" descr="paulista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57600" y="4267200"/>
            <a:ext cx="1984375" cy="2057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2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3124200" cy="1143000"/>
          </a:xfrm>
        </p:spPr>
        <p:txBody>
          <a:bodyPr/>
          <a:lstStyle/>
          <a:p>
            <a:r>
              <a:rPr lang="en-US" sz="3600" b="1">
                <a:latin typeface="Arial" charset="0"/>
              </a:rPr>
              <a:t>V. Multiracial Societies</a:t>
            </a:r>
          </a:p>
        </p:txBody>
      </p:sp>
      <p:sp>
        <p:nvSpPr>
          <p:cNvPr id="32773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219200"/>
            <a:ext cx="3810000" cy="411480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endParaRPr lang="en-US" sz="2400" b="1" i="1">
              <a:latin typeface="Arial" charset="0"/>
            </a:endParaRPr>
          </a:p>
          <a:p>
            <a:pPr>
              <a:lnSpc>
                <a:spcPct val="90000"/>
              </a:lnSpc>
            </a:pPr>
            <a:r>
              <a:rPr lang="en-US" sz="2400" b="1" i="1">
                <a:latin typeface="Arial" charset="0"/>
              </a:rPr>
              <a:t>Castas, </a:t>
            </a:r>
            <a:r>
              <a:rPr lang="en-US" sz="2400" b="1">
                <a:latin typeface="Arial" charset="0"/>
              </a:rPr>
              <a:t>mixed races</a:t>
            </a:r>
            <a:br>
              <a:rPr lang="en-US" sz="2400" b="1">
                <a:latin typeface="Arial" charset="0"/>
              </a:rPr>
            </a:br>
            <a:endParaRPr lang="en-US" sz="2400" b="1">
              <a:latin typeface="Arial" charset="0"/>
            </a:endParaRPr>
          </a:p>
          <a:p>
            <a:pPr>
              <a:lnSpc>
                <a:spcPct val="90000"/>
              </a:lnSpc>
            </a:pPr>
            <a:r>
              <a:rPr lang="en-US" sz="2400" b="1">
                <a:latin typeface="Arial" charset="0"/>
              </a:rPr>
              <a:t>A. The Society of Castas</a:t>
            </a:r>
          </a:p>
          <a:p>
            <a:pPr lvl="1">
              <a:lnSpc>
                <a:spcPct val="90000"/>
              </a:lnSpc>
            </a:pPr>
            <a:r>
              <a:rPr lang="en-US" sz="2000" b="1">
                <a:latin typeface="Arial" charset="0"/>
              </a:rPr>
              <a:t>Miscengenation</a:t>
            </a:r>
          </a:p>
          <a:p>
            <a:pPr lvl="2">
              <a:lnSpc>
                <a:spcPct val="90000"/>
              </a:lnSpc>
            </a:pPr>
            <a:r>
              <a:rPr lang="en-US" sz="1800" b="1">
                <a:latin typeface="Arial" charset="0"/>
              </a:rPr>
              <a:t>Sexual exploitation of Indian women</a:t>
            </a:r>
          </a:p>
          <a:p>
            <a:pPr lvl="2">
              <a:lnSpc>
                <a:spcPct val="90000"/>
              </a:lnSpc>
            </a:pPr>
            <a:r>
              <a:rPr lang="en-US" sz="1800" b="1">
                <a:latin typeface="Arial" charset="0"/>
              </a:rPr>
              <a:t>Mestizo population</a:t>
            </a:r>
          </a:p>
          <a:p>
            <a:pPr lvl="1">
              <a:lnSpc>
                <a:spcPct val="90000"/>
              </a:lnSpc>
            </a:pPr>
            <a:r>
              <a:rPr lang="en-US" sz="2000" b="1" i="1">
                <a:solidFill>
                  <a:srgbClr val="3333CC"/>
                </a:solidFill>
                <a:latin typeface="Arial" charset="0"/>
              </a:rPr>
              <a:t>Peninsulares</a:t>
            </a:r>
            <a:r>
              <a:rPr lang="en-US" sz="2000" b="1" i="1">
                <a:latin typeface="Arial" charset="0"/>
              </a:rPr>
              <a:t> (born in Spain) v. </a:t>
            </a:r>
            <a:r>
              <a:rPr lang="en-US" sz="2000" b="1" i="1">
                <a:solidFill>
                  <a:srgbClr val="660066"/>
                </a:solidFill>
                <a:latin typeface="Arial" charset="0"/>
              </a:rPr>
              <a:t>Creoles</a:t>
            </a:r>
            <a:r>
              <a:rPr lang="en-US" sz="2000" b="1" i="1">
                <a:latin typeface="Arial" charset="0"/>
              </a:rPr>
              <a:t> (born in New World)</a:t>
            </a:r>
            <a:endParaRPr lang="en-US" sz="2000" b="1">
              <a:latin typeface="Arial" charset="0"/>
            </a:endParaRPr>
          </a:p>
          <a:p>
            <a:pPr>
              <a:lnSpc>
                <a:spcPct val="90000"/>
              </a:lnSpc>
            </a:pPr>
            <a:endParaRPr lang="en-US" sz="2400"/>
          </a:p>
        </p:txBody>
      </p:sp>
      <p:pic>
        <p:nvPicPr>
          <p:cNvPr id="32775" name="Picture 7" descr="castas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8200" y="838200"/>
            <a:ext cx="3590925" cy="4572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0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3581400" cy="1143000"/>
          </a:xfrm>
        </p:spPr>
        <p:txBody>
          <a:bodyPr/>
          <a:lstStyle/>
          <a:p>
            <a:r>
              <a:rPr lang="en-US" sz="3200" b="1">
                <a:latin typeface="Arial" charset="0"/>
              </a:rPr>
              <a:t>VI. The 18th-Century Reforms</a:t>
            </a:r>
          </a:p>
        </p:txBody>
      </p:sp>
      <p:sp>
        <p:nvSpPr>
          <p:cNvPr id="34821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447800"/>
            <a:ext cx="3810000" cy="41148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400" b="1">
                <a:latin typeface="Arial" charset="0"/>
              </a:rPr>
              <a:t>A. The Shifting Balance of Politics and Trade</a:t>
            </a:r>
          </a:p>
          <a:p>
            <a:pPr lvl="1">
              <a:lnSpc>
                <a:spcPct val="80000"/>
              </a:lnSpc>
            </a:pPr>
            <a:r>
              <a:rPr lang="en-US" sz="2000" b="1">
                <a:latin typeface="Arial" charset="0"/>
              </a:rPr>
              <a:t>Spain weakened in 18th century</a:t>
            </a:r>
          </a:p>
          <a:p>
            <a:pPr lvl="2">
              <a:lnSpc>
                <a:spcPct val="80000"/>
              </a:lnSpc>
            </a:pPr>
            <a:r>
              <a:rPr lang="en-US" sz="1800" b="1">
                <a:latin typeface="Arial" charset="0"/>
              </a:rPr>
              <a:t>Conflict with France, England, Holland</a:t>
            </a:r>
          </a:p>
          <a:p>
            <a:pPr lvl="3">
              <a:lnSpc>
                <a:spcPct val="80000"/>
              </a:lnSpc>
            </a:pPr>
            <a:r>
              <a:rPr lang="en-US" sz="1600" b="1">
                <a:latin typeface="Arial" charset="0"/>
              </a:rPr>
              <a:t>Loss of overseas territories</a:t>
            </a:r>
          </a:p>
          <a:p>
            <a:pPr lvl="2">
              <a:lnSpc>
                <a:spcPct val="80000"/>
              </a:lnSpc>
            </a:pPr>
            <a:r>
              <a:rPr lang="en-US" sz="1800" b="1">
                <a:latin typeface="Arial" charset="0"/>
              </a:rPr>
              <a:t>Silver imports drop</a:t>
            </a:r>
          </a:p>
          <a:p>
            <a:pPr lvl="2">
              <a:lnSpc>
                <a:spcPct val="80000"/>
              </a:lnSpc>
            </a:pPr>
            <a:r>
              <a:rPr lang="en-US" sz="1800" b="1">
                <a:latin typeface="Arial" charset="0"/>
              </a:rPr>
              <a:t>Colonies more self-sufficient</a:t>
            </a:r>
          </a:p>
          <a:p>
            <a:pPr lvl="1">
              <a:lnSpc>
                <a:spcPct val="80000"/>
              </a:lnSpc>
            </a:pPr>
            <a:r>
              <a:rPr lang="en-US" sz="2000" b="1">
                <a:latin typeface="Arial" charset="0"/>
              </a:rPr>
              <a:t>1701-1713, War of the Spanish Succession</a:t>
            </a:r>
          </a:p>
          <a:p>
            <a:pPr lvl="2">
              <a:lnSpc>
                <a:spcPct val="80000"/>
              </a:lnSpc>
            </a:pPr>
            <a:r>
              <a:rPr lang="en-US" sz="1800" b="1">
                <a:latin typeface="Arial" charset="0"/>
              </a:rPr>
              <a:t>Bourbons victorious</a:t>
            </a:r>
          </a:p>
          <a:p>
            <a:pPr>
              <a:lnSpc>
                <a:spcPct val="80000"/>
              </a:lnSpc>
            </a:pPr>
            <a:endParaRPr lang="en-US" sz="2400" b="1">
              <a:latin typeface="Arial" charset="0"/>
            </a:endParaRPr>
          </a:p>
        </p:txBody>
      </p:sp>
      <p:pic>
        <p:nvPicPr>
          <p:cNvPr id="34823" name="Picture 7" descr="denai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33800" y="4838700"/>
            <a:ext cx="2438400" cy="2019300"/>
          </a:xfrm>
          <a:prstGeom prst="rect">
            <a:avLst/>
          </a:prstGeom>
          <a:noFill/>
        </p:spPr>
      </p:pic>
      <p:pic>
        <p:nvPicPr>
          <p:cNvPr id="34824" name="Picture 8" descr="KISH_17_39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62600" y="0"/>
            <a:ext cx="3581400" cy="4800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8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6172200" cy="609600"/>
          </a:xfrm>
        </p:spPr>
        <p:txBody>
          <a:bodyPr/>
          <a:lstStyle/>
          <a:p>
            <a:r>
              <a:rPr lang="en-US" sz="3200" b="1" dirty="0">
                <a:latin typeface="Arial" charset="0"/>
              </a:rPr>
              <a:t>VI. The 18th-Century Reforms</a:t>
            </a:r>
          </a:p>
        </p:txBody>
      </p:sp>
      <p:sp>
        <p:nvSpPr>
          <p:cNvPr id="36869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219200"/>
            <a:ext cx="5791200" cy="53340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1600" b="1" dirty="0">
                <a:latin typeface="Arial" charset="0"/>
              </a:rPr>
              <a:t>B. </a:t>
            </a:r>
            <a:r>
              <a:rPr lang="en-US" sz="1600" b="1" dirty="0">
                <a:solidFill>
                  <a:srgbClr val="FF0000"/>
                </a:solidFill>
                <a:latin typeface="Arial" charset="0"/>
              </a:rPr>
              <a:t>The Bourbon Reforms</a:t>
            </a:r>
          </a:p>
          <a:p>
            <a:pPr lvl="1">
              <a:lnSpc>
                <a:spcPct val="80000"/>
              </a:lnSpc>
            </a:pPr>
            <a:r>
              <a:rPr lang="en-US" sz="1600" b="1" dirty="0">
                <a:latin typeface="Arial" charset="0"/>
              </a:rPr>
              <a:t>Charles III (1759­1788)</a:t>
            </a:r>
          </a:p>
          <a:p>
            <a:pPr lvl="2">
              <a:lnSpc>
                <a:spcPct val="80000"/>
              </a:lnSpc>
            </a:pPr>
            <a:r>
              <a:rPr lang="en-US" sz="1600" b="1" dirty="0">
                <a:latin typeface="Arial" charset="0"/>
              </a:rPr>
              <a:t>Reforms</a:t>
            </a:r>
          </a:p>
          <a:p>
            <a:pPr lvl="2">
              <a:lnSpc>
                <a:spcPct val="80000"/>
              </a:lnSpc>
            </a:pPr>
            <a:r>
              <a:rPr lang="en-US" sz="1600" b="1" dirty="0">
                <a:latin typeface="Arial" charset="0"/>
              </a:rPr>
              <a:t>Jesuits expelled from Spain, empire, 1767</a:t>
            </a:r>
          </a:p>
          <a:p>
            <a:pPr lvl="2">
              <a:lnSpc>
                <a:spcPct val="80000"/>
              </a:lnSpc>
            </a:pPr>
            <a:r>
              <a:rPr lang="en-US" sz="1600" b="1" dirty="0">
                <a:latin typeface="Arial" charset="0"/>
              </a:rPr>
              <a:t>French forms introduced</a:t>
            </a:r>
          </a:p>
          <a:p>
            <a:pPr lvl="1">
              <a:lnSpc>
                <a:spcPct val="80000"/>
              </a:lnSpc>
            </a:pPr>
            <a:r>
              <a:rPr lang="en-US" sz="1600" b="1" dirty="0">
                <a:latin typeface="Arial" charset="0"/>
              </a:rPr>
              <a:t>José de </a:t>
            </a:r>
            <a:r>
              <a:rPr lang="en-US" sz="1600" b="1" dirty="0" err="1">
                <a:latin typeface="Arial" charset="0"/>
              </a:rPr>
              <a:t>Gálvez</a:t>
            </a:r>
            <a:endParaRPr lang="en-US" sz="1600" b="1" dirty="0">
              <a:latin typeface="Arial" charset="0"/>
            </a:endParaRPr>
          </a:p>
          <a:p>
            <a:pPr lvl="2">
              <a:lnSpc>
                <a:spcPct val="80000"/>
              </a:lnSpc>
            </a:pPr>
            <a:r>
              <a:rPr lang="en-US" sz="1600" b="1" dirty="0">
                <a:latin typeface="Arial" charset="0"/>
              </a:rPr>
              <a:t>Reforms</a:t>
            </a:r>
          </a:p>
          <a:p>
            <a:pPr lvl="2">
              <a:lnSpc>
                <a:spcPct val="80000"/>
              </a:lnSpc>
            </a:pPr>
            <a:r>
              <a:rPr lang="en-US" sz="1600" b="1" dirty="0">
                <a:latin typeface="Arial" charset="0"/>
              </a:rPr>
              <a:t>Creoles lose high office</a:t>
            </a:r>
          </a:p>
          <a:p>
            <a:pPr lvl="1">
              <a:lnSpc>
                <a:spcPct val="80000"/>
              </a:lnSpc>
            </a:pPr>
            <a:r>
              <a:rPr lang="en-US" sz="1600" b="1" dirty="0">
                <a:latin typeface="Arial" charset="0"/>
              </a:rPr>
              <a:t>Spain and France allied now</a:t>
            </a:r>
          </a:p>
          <a:p>
            <a:pPr lvl="2">
              <a:lnSpc>
                <a:spcPct val="80000"/>
              </a:lnSpc>
            </a:pPr>
            <a:r>
              <a:rPr lang="en-US" sz="1600" b="1" dirty="0">
                <a:latin typeface="Arial" charset="0"/>
              </a:rPr>
              <a:t>Spain involved in Anglo-French wars</a:t>
            </a:r>
          </a:p>
          <a:p>
            <a:pPr lvl="1">
              <a:lnSpc>
                <a:spcPct val="80000"/>
              </a:lnSpc>
            </a:pPr>
            <a:r>
              <a:rPr lang="en-US" sz="1600" b="1" dirty="0">
                <a:latin typeface="Arial" charset="0"/>
              </a:rPr>
              <a:t>Seven Years War</a:t>
            </a:r>
          </a:p>
          <a:p>
            <a:pPr lvl="2">
              <a:lnSpc>
                <a:spcPct val="80000"/>
              </a:lnSpc>
            </a:pPr>
            <a:r>
              <a:rPr lang="en-US" sz="1600" b="1" dirty="0">
                <a:latin typeface="Arial" charset="0"/>
              </a:rPr>
              <a:t>English take Havana</a:t>
            </a:r>
          </a:p>
          <a:p>
            <a:pPr lvl="2">
              <a:lnSpc>
                <a:spcPct val="80000"/>
              </a:lnSpc>
            </a:pPr>
            <a:r>
              <a:rPr lang="en-US" sz="1600" b="1" dirty="0">
                <a:latin typeface="Arial" charset="0"/>
              </a:rPr>
              <a:t>Reaction</a:t>
            </a:r>
          </a:p>
          <a:p>
            <a:pPr lvl="3">
              <a:lnSpc>
                <a:spcPct val="80000"/>
              </a:lnSpc>
            </a:pPr>
            <a:r>
              <a:rPr lang="en-US" sz="1600" b="1" dirty="0">
                <a:latin typeface="Arial" charset="0"/>
              </a:rPr>
              <a:t>Better defenses of New World territory</a:t>
            </a:r>
          </a:p>
          <a:p>
            <a:pPr lvl="3">
              <a:lnSpc>
                <a:spcPct val="80000"/>
              </a:lnSpc>
            </a:pPr>
            <a:r>
              <a:rPr lang="en-US" sz="1600" b="1" dirty="0">
                <a:latin typeface="Arial" charset="0"/>
              </a:rPr>
              <a:t>Frontiers extended</a:t>
            </a:r>
          </a:p>
          <a:p>
            <a:pPr lvl="3">
              <a:lnSpc>
                <a:spcPct val="80000"/>
              </a:lnSpc>
            </a:pPr>
            <a:r>
              <a:rPr lang="en-US" sz="1600" b="1" dirty="0">
                <a:latin typeface="Arial" charset="0"/>
              </a:rPr>
              <a:t>California settled</a:t>
            </a:r>
          </a:p>
          <a:p>
            <a:pPr lvl="3">
              <a:lnSpc>
                <a:spcPct val="80000"/>
              </a:lnSpc>
            </a:pPr>
            <a:r>
              <a:rPr lang="en-US" sz="1600" b="1" dirty="0">
                <a:latin typeface="Arial" charset="0"/>
              </a:rPr>
              <a:t>State takes more control of economy</a:t>
            </a:r>
          </a:p>
          <a:p>
            <a:pPr lvl="4">
              <a:lnSpc>
                <a:spcPct val="80000"/>
              </a:lnSpc>
            </a:pPr>
            <a:r>
              <a:rPr lang="en-US" sz="1600" b="1" dirty="0">
                <a:latin typeface="Arial" charset="0"/>
              </a:rPr>
              <a:t>Monopoly companies develop new regions</a:t>
            </a:r>
          </a:p>
        </p:txBody>
      </p:sp>
      <p:pic>
        <p:nvPicPr>
          <p:cNvPr id="36871" name="Picture 7" descr="Charles_III_Espagn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26188" y="0"/>
            <a:ext cx="2817812" cy="3581400"/>
          </a:xfrm>
          <a:prstGeom prst="rect">
            <a:avLst/>
          </a:prstGeom>
          <a:noFill/>
        </p:spPr>
      </p:pic>
      <p:pic>
        <p:nvPicPr>
          <p:cNvPr id="36872" name="Picture 8" descr="latecols44_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53200" y="3505200"/>
            <a:ext cx="2138363" cy="2895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6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6324600" cy="762000"/>
          </a:xfrm>
        </p:spPr>
        <p:txBody>
          <a:bodyPr/>
          <a:lstStyle/>
          <a:p>
            <a:r>
              <a:rPr lang="en-US" sz="3200" b="1" dirty="0">
                <a:latin typeface="Arial" charset="0"/>
              </a:rPr>
              <a:t>VI. The 18th-Century Reforms</a:t>
            </a:r>
          </a:p>
        </p:txBody>
      </p:sp>
      <p:sp>
        <p:nvSpPr>
          <p:cNvPr id="38917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685800"/>
            <a:ext cx="4724400" cy="61722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400" b="1" dirty="0">
                <a:latin typeface="Arial" charset="0"/>
              </a:rPr>
              <a:t>C. </a:t>
            </a:r>
            <a:r>
              <a:rPr lang="en-US" sz="2400" b="1" dirty="0" err="1">
                <a:latin typeface="Arial" charset="0"/>
              </a:rPr>
              <a:t>Pombal</a:t>
            </a:r>
            <a:r>
              <a:rPr lang="en-US" sz="2400" b="1" dirty="0">
                <a:latin typeface="Arial" charset="0"/>
              </a:rPr>
              <a:t> and Brazil</a:t>
            </a:r>
          </a:p>
          <a:p>
            <a:pPr lvl="1">
              <a:lnSpc>
                <a:spcPct val="80000"/>
              </a:lnSpc>
            </a:pPr>
            <a:r>
              <a:rPr lang="en-US" sz="2000" b="1" dirty="0">
                <a:latin typeface="Arial" charset="0"/>
              </a:rPr>
              <a:t>Marquis of </a:t>
            </a:r>
            <a:r>
              <a:rPr lang="en-US" sz="2000" b="1" dirty="0" err="1">
                <a:latin typeface="Arial" charset="0"/>
              </a:rPr>
              <a:t>Pombal</a:t>
            </a:r>
            <a:r>
              <a:rPr lang="en-US" sz="2000" b="1" dirty="0">
                <a:latin typeface="Arial" charset="0"/>
              </a:rPr>
              <a:t>, 1755 to 1776</a:t>
            </a:r>
          </a:p>
          <a:p>
            <a:pPr lvl="2">
              <a:lnSpc>
                <a:spcPct val="80000"/>
              </a:lnSpc>
            </a:pPr>
            <a:r>
              <a:rPr lang="en-US" sz="1800" b="1" dirty="0">
                <a:latin typeface="Arial" charset="0"/>
              </a:rPr>
              <a:t>Authoritarian</a:t>
            </a:r>
          </a:p>
          <a:p>
            <a:pPr lvl="2">
              <a:lnSpc>
                <a:spcPct val="80000"/>
              </a:lnSpc>
            </a:pPr>
            <a:r>
              <a:rPr lang="en-US" sz="1800" b="1" dirty="0">
                <a:latin typeface="Arial" charset="0"/>
              </a:rPr>
              <a:t>Jesuits expelled from empire, 1759</a:t>
            </a:r>
          </a:p>
          <a:p>
            <a:pPr lvl="2">
              <a:lnSpc>
                <a:spcPct val="80000"/>
              </a:lnSpc>
            </a:pPr>
            <a:r>
              <a:rPr lang="en-US" sz="1800" b="1" dirty="0">
                <a:latin typeface="Arial" charset="0"/>
              </a:rPr>
              <a:t>Reforms</a:t>
            </a:r>
          </a:p>
          <a:p>
            <a:pPr lvl="3">
              <a:lnSpc>
                <a:spcPct val="80000"/>
              </a:lnSpc>
            </a:pPr>
            <a:r>
              <a:rPr lang="en-US" sz="1600" b="1" dirty="0">
                <a:latin typeface="Arial" charset="0"/>
              </a:rPr>
              <a:t>Monopoly companies to develop agriculture</a:t>
            </a:r>
          </a:p>
          <a:p>
            <a:pPr lvl="3">
              <a:lnSpc>
                <a:spcPct val="80000"/>
              </a:lnSpc>
            </a:pPr>
            <a:r>
              <a:rPr lang="en-US" sz="1600" b="1" dirty="0">
                <a:latin typeface="Arial" charset="0"/>
              </a:rPr>
              <a:t>Rio de Janeiro the new capital</a:t>
            </a:r>
          </a:p>
          <a:p>
            <a:pPr lvl="3">
              <a:lnSpc>
                <a:spcPct val="80000"/>
              </a:lnSpc>
            </a:pPr>
            <a:r>
              <a:rPr lang="en-US" sz="1600" b="1" dirty="0">
                <a:latin typeface="Arial" charset="0"/>
              </a:rPr>
              <a:t>Slavery abolished in Portugal</a:t>
            </a:r>
            <a:br>
              <a:rPr lang="en-US" sz="1600" b="1" dirty="0">
                <a:latin typeface="Arial" charset="0"/>
              </a:rPr>
            </a:br>
            <a:endParaRPr lang="en-US" sz="1600" b="1" dirty="0">
              <a:latin typeface="Arial" charset="0"/>
            </a:endParaRPr>
          </a:p>
          <a:p>
            <a:pPr>
              <a:lnSpc>
                <a:spcPct val="80000"/>
              </a:lnSpc>
            </a:pPr>
            <a:r>
              <a:rPr lang="en-US" sz="2400" b="1" dirty="0">
                <a:latin typeface="Arial" charset="0"/>
              </a:rPr>
              <a:t>D. Reforms, Reactions, and Revolts</a:t>
            </a:r>
          </a:p>
          <a:p>
            <a:pPr lvl="1">
              <a:lnSpc>
                <a:spcPct val="80000"/>
              </a:lnSpc>
            </a:pPr>
            <a:r>
              <a:rPr lang="en-US" sz="2000" b="1" dirty="0">
                <a:latin typeface="Arial" charset="0"/>
              </a:rPr>
              <a:t>Mid-18th century</a:t>
            </a:r>
          </a:p>
          <a:p>
            <a:pPr lvl="2">
              <a:lnSpc>
                <a:spcPct val="80000"/>
              </a:lnSpc>
            </a:pPr>
            <a:r>
              <a:rPr lang="en-US" sz="1800" b="1" dirty="0">
                <a:latin typeface="Arial" charset="0"/>
              </a:rPr>
              <a:t>Great economic growth</a:t>
            </a:r>
          </a:p>
          <a:p>
            <a:pPr lvl="2">
              <a:lnSpc>
                <a:spcPct val="80000"/>
              </a:lnSpc>
            </a:pPr>
            <a:r>
              <a:rPr lang="en-US" sz="1800" b="1" dirty="0">
                <a:latin typeface="Arial" charset="0"/>
              </a:rPr>
              <a:t>Population, production up</a:t>
            </a:r>
          </a:p>
          <a:p>
            <a:pPr lvl="2">
              <a:lnSpc>
                <a:spcPct val="80000"/>
              </a:lnSpc>
            </a:pPr>
            <a:r>
              <a:rPr lang="en-US" sz="1800" b="1" dirty="0">
                <a:latin typeface="Arial" charset="0"/>
              </a:rPr>
              <a:t>Traditional leaders threatened by reforms</a:t>
            </a:r>
          </a:p>
          <a:p>
            <a:pPr lvl="1">
              <a:lnSpc>
                <a:spcPct val="80000"/>
              </a:lnSpc>
            </a:pPr>
            <a:r>
              <a:rPr lang="en-US" sz="2000" b="1" dirty="0">
                <a:latin typeface="Arial" charset="0"/>
              </a:rPr>
              <a:t>New Granada</a:t>
            </a:r>
          </a:p>
          <a:p>
            <a:pPr lvl="2">
              <a:lnSpc>
                <a:spcPct val="80000"/>
              </a:lnSpc>
            </a:pPr>
            <a:r>
              <a:rPr lang="en-US" sz="1800" b="1" dirty="0" err="1">
                <a:latin typeface="Arial" charset="0"/>
              </a:rPr>
              <a:t>Comunero</a:t>
            </a:r>
            <a:r>
              <a:rPr lang="en-US" sz="1800" b="1" dirty="0">
                <a:latin typeface="Arial" charset="0"/>
              </a:rPr>
              <a:t> Revolt, 1781</a:t>
            </a:r>
          </a:p>
          <a:p>
            <a:pPr lvl="1">
              <a:lnSpc>
                <a:spcPct val="80000"/>
              </a:lnSpc>
            </a:pPr>
            <a:r>
              <a:rPr lang="en-US" sz="2000" b="1" dirty="0">
                <a:latin typeface="Arial" charset="0"/>
              </a:rPr>
              <a:t>Peru</a:t>
            </a:r>
          </a:p>
          <a:p>
            <a:pPr lvl="2">
              <a:lnSpc>
                <a:spcPct val="80000"/>
              </a:lnSpc>
            </a:pPr>
            <a:r>
              <a:rPr lang="en-US" sz="1800" b="1" dirty="0" err="1">
                <a:latin typeface="Arial" charset="0"/>
              </a:rPr>
              <a:t>Tupac</a:t>
            </a:r>
            <a:r>
              <a:rPr lang="en-US" sz="1800" b="1" dirty="0">
                <a:latin typeface="Arial" charset="0"/>
              </a:rPr>
              <a:t> </a:t>
            </a:r>
            <a:r>
              <a:rPr lang="en-US" sz="1800" b="1" dirty="0" err="1">
                <a:latin typeface="Arial" charset="0"/>
              </a:rPr>
              <a:t>Amaru</a:t>
            </a:r>
            <a:endParaRPr lang="en-US" sz="1800" b="1" dirty="0">
              <a:latin typeface="Arial" charset="0"/>
            </a:endParaRPr>
          </a:p>
          <a:p>
            <a:pPr>
              <a:lnSpc>
                <a:spcPct val="80000"/>
              </a:lnSpc>
            </a:pPr>
            <a:endParaRPr lang="en-US" sz="2400" b="1" dirty="0">
              <a:latin typeface="Arial" charset="0"/>
            </a:endParaRPr>
          </a:p>
        </p:txBody>
      </p:sp>
      <p:pic>
        <p:nvPicPr>
          <p:cNvPr id="38919" name="Picture 7" descr="marquis-of-pomba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99263" y="0"/>
            <a:ext cx="2344737" cy="2743200"/>
          </a:xfrm>
          <a:prstGeom prst="rect">
            <a:avLst/>
          </a:prstGeom>
          <a:noFill/>
        </p:spPr>
      </p:pic>
      <p:pic>
        <p:nvPicPr>
          <p:cNvPr id="38920" name="Picture 8" descr="300px-Comunero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6800" y="2819400"/>
            <a:ext cx="4267200" cy="29876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5052</TotalTime>
  <Words>629</Words>
  <Application>Microsoft Office PowerPoint</Application>
  <PresentationFormat>On-screen Show (4:3)</PresentationFormat>
  <Paragraphs>227</Paragraphs>
  <Slides>19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Default Design</vt:lpstr>
      <vt:lpstr>Chapter 19</vt:lpstr>
      <vt:lpstr>Slide 2</vt:lpstr>
      <vt:lpstr>I. Spaniards and Portuguese: From Reconquest to Conquest</vt:lpstr>
      <vt:lpstr>I. Spaniards and Portuguese: From Reconquest to Conquest</vt:lpstr>
      <vt:lpstr>I. Spaniards and Portuguese: From Reconquest to Conquest</vt:lpstr>
      <vt:lpstr>I. Spaniards and Portuguese: From Reconquest to Conquest</vt:lpstr>
      <vt:lpstr>I. Spaniards and Portuguese: From Reconquest to Conquest</vt:lpstr>
      <vt:lpstr>II. The Destruction and Transformation of American   Indian Societies</vt:lpstr>
      <vt:lpstr>III. Colonial Economies and Governments</vt:lpstr>
      <vt:lpstr>III. Colonial Economies and Governments</vt:lpstr>
      <vt:lpstr>Slide 11</vt:lpstr>
      <vt:lpstr>III. Colonial Economies and Governments</vt:lpstr>
      <vt:lpstr>Slide 13</vt:lpstr>
      <vt:lpstr>IV. Brazil: The First Plantation Economy</vt:lpstr>
      <vt:lpstr>IV. Brazil: The First Plantation Economy</vt:lpstr>
      <vt:lpstr>V. Multiracial Societies</vt:lpstr>
      <vt:lpstr>VI. The 18th-Century Reforms</vt:lpstr>
      <vt:lpstr>VI. The 18th-Century Reforms</vt:lpstr>
      <vt:lpstr>VI. The 18th-Century Reforms</vt:lpstr>
    </vt:vector>
  </TitlesOfParts>
  <Company>stcharlesr6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19</dc:title>
  <dc:creator>stsmith</dc:creator>
  <cp:lastModifiedBy>alase</cp:lastModifiedBy>
  <cp:revision>18</cp:revision>
  <dcterms:created xsi:type="dcterms:W3CDTF">2009-02-25T17:37:22Z</dcterms:created>
  <dcterms:modified xsi:type="dcterms:W3CDTF">2010-03-15T21:58:18Z</dcterms:modified>
</cp:coreProperties>
</file>