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tiff" ContentType="image/tif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63" r:id="rId2"/>
    <p:sldId id="258" r:id="rId3"/>
    <p:sldId id="257" r:id="rId4"/>
    <p:sldId id="276" r:id="rId5"/>
    <p:sldId id="259" r:id="rId6"/>
    <p:sldId id="268" r:id="rId7"/>
    <p:sldId id="275" r:id="rId8"/>
    <p:sldId id="271" r:id="rId9"/>
    <p:sldId id="274" r:id="rId10"/>
    <p:sldId id="266" r:id="rId11"/>
    <p:sldId id="267" r:id="rId12"/>
    <p:sldId id="279" r:id="rId13"/>
    <p:sldId id="272" r:id="rId14"/>
    <p:sldId id="273" r:id="rId15"/>
    <p:sldId id="270" r:id="rId16"/>
    <p:sldId id="28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496" autoAdjust="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E49020-90C9-4CAF-A3B3-818E2E0BF62A}" type="doc">
      <dgm:prSet loTypeId="urn:microsoft.com/office/officeart/2005/8/layout/h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A398AD4F-5BA5-4062-B39F-FBCAD827543C}">
      <dgm:prSet phldrT="[Text]" custT="1"/>
      <dgm:spPr/>
      <dgm:t>
        <a:bodyPr/>
        <a:lstStyle/>
        <a:p>
          <a:r>
            <a:rPr lang="es-MX" sz="3600" dirty="0" smtClean="0">
              <a:latin typeface="Book Antiqua" pitchFamily="18" charset="0"/>
            </a:rPr>
            <a:t>SAT</a:t>
          </a:r>
          <a:endParaRPr lang="es-MX" sz="1500" dirty="0">
            <a:latin typeface="Book Antiqua" pitchFamily="18" charset="0"/>
          </a:endParaRPr>
        </a:p>
      </dgm:t>
    </dgm:pt>
    <dgm:pt modelId="{765FE655-786D-4655-A1BC-13FD05AADB67}" type="parTrans" cxnId="{8F45DF77-8EF2-4BB3-8D5F-20668F56E4C0}">
      <dgm:prSet/>
      <dgm:spPr/>
      <dgm:t>
        <a:bodyPr/>
        <a:lstStyle/>
        <a:p>
          <a:endParaRPr lang="es-MX"/>
        </a:p>
      </dgm:t>
    </dgm:pt>
    <dgm:pt modelId="{B794D957-661F-4EC0-B5A8-FDEE97BB4B87}" type="sibTrans" cxnId="{8F45DF77-8EF2-4BB3-8D5F-20668F56E4C0}">
      <dgm:prSet/>
      <dgm:spPr/>
      <dgm:t>
        <a:bodyPr/>
        <a:lstStyle/>
        <a:p>
          <a:endParaRPr lang="es-MX"/>
        </a:p>
      </dgm:t>
    </dgm:pt>
    <dgm:pt modelId="{932AB4D5-6315-4084-9526-D7F854DD58A8}">
      <dgm:prSet phldrT="[Text]" custT="1"/>
      <dgm:spPr/>
      <dgm:t>
        <a:bodyPr/>
        <a:lstStyle/>
        <a:p>
          <a:r>
            <a:rPr lang="en-US" sz="2000" dirty="0" smtClean="0">
              <a:latin typeface="Book Antiqua" pitchFamily="18" charset="0"/>
            </a:rPr>
            <a:t>500 or above on the English section</a:t>
          </a:r>
          <a:endParaRPr lang="es-MX" sz="2000" dirty="0"/>
        </a:p>
      </dgm:t>
    </dgm:pt>
    <dgm:pt modelId="{5C1E98A7-EE7B-4BBE-9F47-86C485A689E2}" type="parTrans" cxnId="{DBA5DEDD-71C2-4C8D-BC35-53DFF8133CAF}">
      <dgm:prSet/>
      <dgm:spPr/>
      <dgm:t>
        <a:bodyPr/>
        <a:lstStyle/>
        <a:p>
          <a:endParaRPr lang="es-MX"/>
        </a:p>
      </dgm:t>
    </dgm:pt>
    <dgm:pt modelId="{98425DD6-81B6-4731-9646-175ADBD446EC}" type="sibTrans" cxnId="{DBA5DEDD-71C2-4C8D-BC35-53DFF8133CAF}">
      <dgm:prSet/>
      <dgm:spPr/>
      <dgm:t>
        <a:bodyPr/>
        <a:lstStyle/>
        <a:p>
          <a:endParaRPr lang="es-MX"/>
        </a:p>
      </dgm:t>
    </dgm:pt>
    <dgm:pt modelId="{F622B61D-2ED4-4244-86A6-B3E27769A19A}">
      <dgm:prSet phldrT="[Text]" custT="1"/>
      <dgm:spPr/>
      <dgm:t>
        <a:bodyPr/>
        <a:lstStyle/>
        <a:p>
          <a:r>
            <a:rPr lang="es-MX" sz="3600" dirty="0" smtClean="0">
              <a:latin typeface="Book Antiqua" pitchFamily="18" charset="0"/>
            </a:rPr>
            <a:t>ACT</a:t>
          </a:r>
          <a:endParaRPr lang="es-MX" sz="1500" dirty="0">
            <a:latin typeface="Book Antiqua" pitchFamily="18" charset="0"/>
          </a:endParaRPr>
        </a:p>
      </dgm:t>
    </dgm:pt>
    <dgm:pt modelId="{BA646DDD-B6FE-4F43-AEC3-9A5F5485F713}" type="parTrans" cxnId="{AEECF5CA-EA5F-4D5F-A6E1-F281A3EE1F3A}">
      <dgm:prSet/>
      <dgm:spPr/>
      <dgm:t>
        <a:bodyPr/>
        <a:lstStyle/>
        <a:p>
          <a:endParaRPr lang="es-MX"/>
        </a:p>
      </dgm:t>
    </dgm:pt>
    <dgm:pt modelId="{D33532E3-F12B-4160-BB6B-0D5EA74EF594}" type="sibTrans" cxnId="{AEECF5CA-EA5F-4D5F-A6E1-F281A3EE1F3A}">
      <dgm:prSet/>
      <dgm:spPr/>
      <dgm:t>
        <a:bodyPr/>
        <a:lstStyle/>
        <a:p>
          <a:endParaRPr lang="es-MX"/>
        </a:p>
      </dgm:t>
    </dgm:pt>
    <dgm:pt modelId="{94C6648D-20FB-41A8-A0DA-1F354D98ABE4}">
      <dgm:prSet phldrT="[Text]" custT="1"/>
      <dgm:spPr/>
      <dgm:t>
        <a:bodyPr/>
        <a:lstStyle/>
        <a:p>
          <a:r>
            <a:rPr lang="en-US" sz="2000" dirty="0" smtClean="0">
              <a:latin typeface="Book Antiqua" pitchFamily="18" charset="0"/>
            </a:rPr>
            <a:t>Obtaining a score of 22 or above on the English section</a:t>
          </a:r>
          <a:endParaRPr lang="es-MX" sz="2000" dirty="0"/>
        </a:p>
      </dgm:t>
    </dgm:pt>
    <dgm:pt modelId="{976CBA12-C418-4A09-970B-1A719CA3CF80}" type="parTrans" cxnId="{E222C420-2C76-4613-9495-54A43D711000}">
      <dgm:prSet/>
      <dgm:spPr/>
      <dgm:t>
        <a:bodyPr/>
        <a:lstStyle/>
        <a:p>
          <a:endParaRPr lang="es-MX"/>
        </a:p>
      </dgm:t>
    </dgm:pt>
    <dgm:pt modelId="{EE8D76A5-BE2D-4657-96F1-AE26367F266C}" type="sibTrans" cxnId="{E222C420-2C76-4613-9495-54A43D711000}">
      <dgm:prSet/>
      <dgm:spPr/>
      <dgm:t>
        <a:bodyPr/>
        <a:lstStyle/>
        <a:p>
          <a:endParaRPr lang="es-MX"/>
        </a:p>
      </dgm:t>
    </dgm:pt>
    <dgm:pt modelId="{BE11D88F-EBA8-40D5-A754-72250DED71C8}">
      <dgm:prSet phldrT="[Text]" custT="1"/>
      <dgm:spPr/>
      <dgm:t>
        <a:bodyPr/>
        <a:lstStyle/>
        <a:p>
          <a:r>
            <a:rPr lang="es-MX" sz="3600" dirty="0" smtClean="0">
              <a:latin typeface="Book Antiqua" pitchFamily="18" charset="0"/>
            </a:rPr>
            <a:t>AP</a:t>
          </a:r>
          <a:endParaRPr lang="es-MX" sz="3600" dirty="0">
            <a:latin typeface="Book Antiqua" pitchFamily="18" charset="0"/>
          </a:endParaRPr>
        </a:p>
      </dgm:t>
    </dgm:pt>
    <dgm:pt modelId="{B03E90B9-0163-48B3-9C6F-CD217FCF7F63}" type="parTrans" cxnId="{7617088F-C455-4F2A-9B50-24F37F0B271D}">
      <dgm:prSet/>
      <dgm:spPr/>
      <dgm:t>
        <a:bodyPr/>
        <a:lstStyle/>
        <a:p>
          <a:endParaRPr lang="es-MX"/>
        </a:p>
      </dgm:t>
    </dgm:pt>
    <dgm:pt modelId="{C8EBBCE6-B33C-476A-8E69-201D7FE82A70}" type="sibTrans" cxnId="{7617088F-C455-4F2A-9B50-24F37F0B271D}">
      <dgm:prSet/>
      <dgm:spPr/>
      <dgm:t>
        <a:bodyPr/>
        <a:lstStyle/>
        <a:p>
          <a:endParaRPr lang="es-MX"/>
        </a:p>
      </dgm:t>
    </dgm:pt>
    <dgm:pt modelId="{31E4A655-B1A5-478E-85FC-9571FE9207CC}">
      <dgm:prSet phldrT="[Text]" custT="1"/>
      <dgm:spPr/>
      <dgm:t>
        <a:bodyPr/>
        <a:lstStyle/>
        <a:p>
          <a:r>
            <a:rPr lang="en-US" sz="2000" dirty="0" smtClean="0">
              <a:latin typeface="Book Antiqua" pitchFamily="18" charset="0"/>
            </a:rPr>
            <a:t>Obtaining a score of 3 or higher on the AP English or Math exams</a:t>
          </a:r>
          <a:endParaRPr lang="es-MX" sz="2000" dirty="0"/>
        </a:p>
      </dgm:t>
    </dgm:pt>
    <dgm:pt modelId="{9429FD5F-5BDC-48D7-8CFD-9AD0542B2AE0}" type="parTrans" cxnId="{40D664D3-BD89-4392-8550-6CD63662AB63}">
      <dgm:prSet/>
      <dgm:spPr/>
      <dgm:t>
        <a:bodyPr/>
        <a:lstStyle/>
        <a:p>
          <a:endParaRPr lang="es-MX"/>
        </a:p>
      </dgm:t>
    </dgm:pt>
    <dgm:pt modelId="{4DE70682-92BF-437D-BBEC-06F6D5DBABDB}" type="sibTrans" cxnId="{40D664D3-BD89-4392-8550-6CD63662AB63}">
      <dgm:prSet/>
      <dgm:spPr/>
      <dgm:t>
        <a:bodyPr/>
        <a:lstStyle/>
        <a:p>
          <a:endParaRPr lang="es-MX"/>
        </a:p>
      </dgm:t>
    </dgm:pt>
    <dgm:pt modelId="{D59190CB-A995-4336-9F32-548BECB3A43F}">
      <dgm:prSet/>
      <dgm:spPr/>
      <dgm:t>
        <a:bodyPr/>
        <a:lstStyle/>
        <a:p>
          <a:r>
            <a:rPr lang="en-US" b="1" dirty="0" smtClean="0">
              <a:latin typeface="Book Antiqua" pitchFamily="18" charset="0"/>
            </a:rPr>
            <a:t>Other College Course</a:t>
          </a:r>
          <a:endParaRPr lang="en-US" b="1" dirty="0">
            <a:latin typeface="Book Antiqua" pitchFamily="18" charset="0"/>
          </a:endParaRPr>
        </a:p>
      </dgm:t>
    </dgm:pt>
    <dgm:pt modelId="{891182E6-35E8-4C51-930D-2E9C2BB9B576}" type="parTrans" cxnId="{5DC0D3B0-F68B-4B36-A94C-C114FB8D29F5}">
      <dgm:prSet/>
      <dgm:spPr/>
      <dgm:t>
        <a:bodyPr/>
        <a:lstStyle/>
        <a:p>
          <a:endParaRPr lang="es-MX"/>
        </a:p>
      </dgm:t>
    </dgm:pt>
    <dgm:pt modelId="{00B47736-8243-4AB1-A674-6000B4FA971C}" type="sibTrans" cxnId="{5DC0D3B0-F68B-4B36-A94C-C114FB8D29F5}">
      <dgm:prSet/>
      <dgm:spPr/>
      <dgm:t>
        <a:bodyPr/>
        <a:lstStyle/>
        <a:p>
          <a:endParaRPr lang="es-MX"/>
        </a:p>
      </dgm:t>
    </dgm:pt>
    <dgm:pt modelId="{B86C978E-5C9B-4E39-8380-A15E6B687AFF}">
      <dgm:prSet custT="1"/>
      <dgm:spPr/>
      <dgm:t>
        <a:bodyPr/>
        <a:lstStyle/>
        <a:p>
          <a:r>
            <a:rPr lang="en-US" sz="2000" dirty="0" smtClean="0">
              <a:latin typeface="Book Antiqua" pitchFamily="18" charset="0"/>
            </a:rPr>
            <a:t>Completing a college course that satisfies the requirement in Quantitative   Reasoning, with a grade of C or better</a:t>
          </a:r>
          <a:endParaRPr lang="en-US" sz="2000" dirty="0">
            <a:latin typeface="Book Antiqua" pitchFamily="18" charset="0"/>
          </a:endParaRPr>
        </a:p>
      </dgm:t>
    </dgm:pt>
    <dgm:pt modelId="{B5D7B6C1-8B44-4478-A933-B86709F42CCD}" type="parTrans" cxnId="{336E05D3-E9B7-4B12-B409-B63EDB256DB8}">
      <dgm:prSet/>
      <dgm:spPr/>
      <dgm:t>
        <a:bodyPr/>
        <a:lstStyle/>
        <a:p>
          <a:endParaRPr lang="es-MX"/>
        </a:p>
      </dgm:t>
    </dgm:pt>
    <dgm:pt modelId="{5FD58792-2E89-4F26-A0B3-B4C30E8F9A3A}" type="sibTrans" cxnId="{336E05D3-E9B7-4B12-B409-B63EDB256DB8}">
      <dgm:prSet/>
      <dgm:spPr/>
      <dgm:t>
        <a:bodyPr/>
        <a:lstStyle/>
        <a:p>
          <a:endParaRPr lang="es-MX"/>
        </a:p>
      </dgm:t>
    </dgm:pt>
    <dgm:pt modelId="{273DB90F-B8E8-4981-9DCD-603525467B7B}">
      <dgm:prSet phldrT="[Text]" custT="1"/>
      <dgm:spPr/>
      <dgm:t>
        <a:bodyPr/>
        <a:lstStyle/>
        <a:p>
          <a:r>
            <a:rPr lang="en-US" sz="2000" dirty="0" smtClean="0">
              <a:latin typeface="Book Antiqua" pitchFamily="18" charset="0"/>
            </a:rPr>
            <a:t>23 or above for the math section</a:t>
          </a:r>
          <a:endParaRPr lang="es-MX" sz="2000" dirty="0"/>
        </a:p>
      </dgm:t>
    </dgm:pt>
    <dgm:pt modelId="{8BE30B07-038E-4979-BA4D-5F59FF30E829}" type="parTrans" cxnId="{280B7EF3-1B35-4AE4-9BF5-FF17A12FC5EB}">
      <dgm:prSet/>
      <dgm:spPr/>
      <dgm:t>
        <a:bodyPr/>
        <a:lstStyle/>
        <a:p>
          <a:endParaRPr lang="en-US"/>
        </a:p>
      </dgm:t>
    </dgm:pt>
    <dgm:pt modelId="{84832222-3844-472B-BB14-B931BB3CF46E}" type="sibTrans" cxnId="{280B7EF3-1B35-4AE4-9BF5-FF17A12FC5EB}">
      <dgm:prSet/>
      <dgm:spPr/>
      <dgm:t>
        <a:bodyPr/>
        <a:lstStyle/>
        <a:p>
          <a:endParaRPr lang="en-US"/>
        </a:p>
      </dgm:t>
    </dgm:pt>
    <dgm:pt modelId="{A0C7D635-95D3-714F-A88C-2D96A9319D57}">
      <dgm:prSet phldrT="[Text]" custT="1"/>
      <dgm:spPr/>
      <dgm:t>
        <a:bodyPr/>
        <a:lstStyle/>
        <a:p>
          <a:r>
            <a:rPr lang="en-US" sz="2000" dirty="0" smtClean="0">
              <a:latin typeface="Book Antiqua" pitchFamily="18" charset="0"/>
            </a:rPr>
            <a:t>Obtaining a score of 550 or above on the Math section</a:t>
          </a:r>
          <a:endParaRPr lang="es-MX" sz="2000" dirty="0"/>
        </a:p>
      </dgm:t>
    </dgm:pt>
    <dgm:pt modelId="{CE5D896A-29A3-AF42-892E-964C8FE3F86E}" type="parTrans" cxnId="{3A6F6309-7BB7-A84F-8782-08F3F5A02DF7}">
      <dgm:prSet/>
      <dgm:spPr/>
      <dgm:t>
        <a:bodyPr/>
        <a:lstStyle/>
        <a:p>
          <a:endParaRPr lang="en-US"/>
        </a:p>
      </dgm:t>
    </dgm:pt>
    <dgm:pt modelId="{6B53E766-4C88-1E49-AA40-22027BC24563}" type="sibTrans" cxnId="{3A6F6309-7BB7-A84F-8782-08F3F5A02DF7}">
      <dgm:prSet/>
      <dgm:spPr/>
      <dgm:t>
        <a:bodyPr/>
        <a:lstStyle/>
        <a:p>
          <a:endParaRPr lang="en-US"/>
        </a:p>
      </dgm:t>
    </dgm:pt>
    <dgm:pt modelId="{F1AE2A48-55E7-3244-9281-9CF155683F71}">
      <dgm:prSet phldrT="[Text]" custT="1"/>
      <dgm:spPr/>
      <dgm:t>
        <a:bodyPr/>
        <a:lstStyle/>
        <a:p>
          <a:r>
            <a:rPr lang="es-MX" sz="1200" dirty="0" smtClean="0"/>
            <a:t>(Caution: AP Scores not received until July! Highly encourage students to take the EPT/ELM, and CSU will honor either passing score.)</a:t>
          </a:r>
          <a:endParaRPr lang="es-MX" sz="1200" dirty="0"/>
        </a:p>
      </dgm:t>
    </dgm:pt>
    <dgm:pt modelId="{37E22ED5-B222-C240-9B38-54D6FD7F4EE3}" type="parTrans" cxnId="{D53E1985-54B0-8E41-906C-E1E9ECC069C8}">
      <dgm:prSet/>
      <dgm:spPr/>
      <dgm:t>
        <a:bodyPr/>
        <a:lstStyle/>
        <a:p>
          <a:endParaRPr lang="en-US"/>
        </a:p>
      </dgm:t>
    </dgm:pt>
    <dgm:pt modelId="{14475B3E-D3B2-D74F-A98A-BE1251F69364}" type="sibTrans" cxnId="{D53E1985-54B0-8E41-906C-E1E9ECC069C8}">
      <dgm:prSet/>
      <dgm:spPr/>
      <dgm:t>
        <a:bodyPr/>
        <a:lstStyle/>
        <a:p>
          <a:endParaRPr lang="en-US"/>
        </a:p>
      </dgm:t>
    </dgm:pt>
    <dgm:pt modelId="{E24CF566-AE42-914A-94A0-6D63F4EE1F13}">
      <dgm:prSet phldrT="[Text]" custT="1"/>
      <dgm:spPr/>
      <dgm:t>
        <a:bodyPr/>
        <a:lstStyle/>
        <a:p>
          <a:endParaRPr lang="es-MX" sz="2000" dirty="0"/>
        </a:p>
      </dgm:t>
    </dgm:pt>
    <dgm:pt modelId="{D0CCE8DC-AA25-AB46-BECA-3EF364D56284}" type="parTrans" cxnId="{30CAFB73-1860-B649-87C0-95CBABAE0139}">
      <dgm:prSet/>
      <dgm:spPr/>
      <dgm:t>
        <a:bodyPr/>
        <a:lstStyle/>
        <a:p>
          <a:endParaRPr lang="en-US"/>
        </a:p>
      </dgm:t>
    </dgm:pt>
    <dgm:pt modelId="{4A9CC67E-3778-3E42-845B-7D0B141F8B84}" type="sibTrans" cxnId="{30CAFB73-1860-B649-87C0-95CBABAE0139}">
      <dgm:prSet/>
      <dgm:spPr/>
      <dgm:t>
        <a:bodyPr/>
        <a:lstStyle/>
        <a:p>
          <a:endParaRPr lang="en-US"/>
        </a:p>
      </dgm:t>
    </dgm:pt>
    <dgm:pt modelId="{DD764F4D-3DBC-4F0A-8105-9E2D9E639AF4}" type="pres">
      <dgm:prSet presAssocID="{55E49020-90C9-4CAF-A3B3-818E2E0BF6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3F2D967-DE25-4E6A-B42C-BBF07E871B21}" type="pres">
      <dgm:prSet presAssocID="{A398AD4F-5BA5-4062-B39F-FBCAD827543C}" presName="composite" presStyleCnt="0"/>
      <dgm:spPr/>
      <dgm:t>
        <a:bodyPr/>
        <a:lstStyle/>
        <a:p>
          <a:endParaRPr lang="en-US"/>
        </a:p>
      </dgm:t>
    </dgm:pt>
    <dgm:pt modelId="{7A4F3382-B182-499E-A59B-76724CB3BCDC}" type="pres">
      <dgm:prSet presAssocID="{A398AD4F-5BA5-4062-B39F-FBCAD827543C}" presName="parTx" presStyleLbl="alignNode1" presStyleIdx="0" presStyleCnt="4" custLinFactNeighborY="-5773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D8ABAA-E9B8-4F5F-939C-DF3787D663E3}" type="pres">
      <dgm:prSet presAssocID="{A398AD4F-5BA5-4062-B39F-FBCAD827543C}" presName="desTx" presStyleLbl="alignAccFollowNode1" presStyleIdx="0" presStyleCnt="4" custLinFactNeighborY="-1298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D976737-3975-4CA3-B9E4-DF185FA2AC8C}" type="pres">
      <dgm:prSet presAssocID="{B794D957-661F-4EC0-B5A8-FDEE97BB4B87}" presName="space" presStyleCnt="0"/>
      <dgm:spPr/>
      <dgm:t>
        <a:bodyPr/>
        <a:lstStyle/>
        <a:p>
          <a:endParaRPr lang="en-US"/>
        </a:p>
      </dgm:t>
    </dgm:pt>
    <dgm:pt modelId="{09652699-A1E8-4D05-A0F9-1066E82EC8FE}" type="pres">
      <dgm:prSet presAssocID="{F622B61D-2ED4-4244-86A6-B3E27769A19A}" presName="composite" presStyleCnt="0"/>
      <dgm:spPr/>
      <dgm:t>
        <a:bodyPr/>
        <a:lstStyle/>
        <a:p>
          <a:endParaRPr lang="en-US"/>
        </a:p>
      </dgm:t>
    </dgm:pt>
    <dgm:pt modelId="{651764BB-4F93-46C6-B68D-0B65F84C800C}" type="pres">
      <dgm:prSet presAssocID="{F622B61D-2ED4-4244-86A6-B3E27769A19A}" presName="parTx" presStyleLbl="alignNode1" presStyleIdx="1" presStyleCnt="4" custLinFactNeighborY="-5773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F036E3-F0C7-46DF-B17E-FAE6483C5E15}" type="pres">
      <dgm:prSet presAssocID="{F622B61D-2ED4-4244-86A6-B3E27769A19A}" presName="desTx" presStyleLbl="alignAccFollowNode1" presStyleIdx="1" presStyleCnt="4" custLinFactNeighborY="-1298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7CB702E-B579-4453-B09F-986552858066}" type="pres">
      <dgm:prSet presAssocID="{D33532E3-F12B-4160-BB6B-0D5EA74EF594}" presName="space" presStyleCnt="0"/>
      <dgm:spPr/>
      <dgm:t>
        <a:bodyPr/>
        <a:lstStyle/>
        <a:p>
          <a:endParaRPr lang="en-US"/>
        </a:p>
      </dgm:t>
    </dgm:pt>
    <dgm:pt modelId="{BA1CA9EB-76F6-4705-A29B-7F8E573DC11F}" type="pres">
      <dgm:prSet presAssocID="{BE11D88F-EBA8-40D5-A754-72250DED71C8}" presName="composite" presStyleCnt="0"/>
      <dgm:spPr/>
      <dgm:t>
        <a:bodyPr/>
        <a:lstStyle/>
        <a:p>
          <a:endParaRPr lang="en-US"/>
        </a:p>
      </dgm:t>
    </dgm:pt>
    <dgm:pt modelId="{9E874743-2985-49AE-BE47-1B30E58C2BFA}" type="pres">
      <dgm:prSet presAssocID="{BE11D88F-EBA8-40D5-A754-72250DED71C8}" presName="parTx" presStyleLbl="alignNode1" presStyleIdx="2" presStyleCnt="4" custLinFactNeighborY="-5773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846558-64F0-4A1C-B49E-F36C9891C85A}" type="pres">
      <dgm:prSet presAssocID="{BE11D88F-EBA8-40D5-A754-72250DED71C8}" presName="desTx" presStyleLbl="alignAccFollowNode1" presStyleIdx="2" presStyleCnt="4" custLinFactNeighborY="-1298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07A8018-F25A-4E5A-81F9-539529BAB7C3}" type="pres">
      <dgm:prSet presAssocID="{C8EBBCE6-B33C-476A-8E69-201D7FE82A70}" presName="space" presStyleCnt="0"/>
      <dgm:spPr/>
      <dgm:t>
        <a:bodyPr/>
        <a:lstStyle/>
        <a:p>
          <a:endParaRPr lang="en-US"/>
        </a:p>
      </dgm:t>
    </dgm:pt>
    <dgm:pt modelId="{88F7A6A8-F675-4071-B7EF-EF3C30F96BA3}" type="pres">
      <dgm:prSet presAssocID="{D59190CB-A995-4336-9F32-548BECB3A43F}" presName="composite" presStyleCnt="0"/>
      <dgm:spPr/>
      <dgm:t>
        <a:bodyPr/>
        <a:lstStyle/>
        <a:p>
          <a:endParaRPr lang="en-US"/>
        </a:p>
      </dgm:t>
    </dgm:pt>
    <dgm:pt modelId="{6AA933BA-6822-428F-8B38-7A237BF74FD7}" type="pres">
      <dgm:prSet presAssocID="{D59190CB-A995-4336-9F32-548BECB3A43F}" presName="parTx" presStyleLbl="alignNode1" presStyleIdx="3" presStyleCnt="4" custScaleY="103822" custLinFactNeighborX="166" custLinFactNeighborY="-558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0E2B052-9FF8-4D9F-A794-E1AD97754DC6}" type="pres">
      <dgm:prSet presAssocID="{D59190CB-A995-4336-9F32-548BECB3A43F}" presName="desTx" presStyleLbl="alignAccFollowNode1" presStyleIdx="3" presStyleCnt="4" custScaleY="97353" custLinFactNeighborY="-1298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80B7EF3-1B35-4AE4-9BF5-FF17A12FC5EB}" srcId="{F622B61D-2ED4-4244-86A6-B3E27769A19A}" destId="{273DB90F-B8E8-4981-9DCD-603525467B7B}" srcOrd="1" destOrd="0" parTransId="{8BE30B07-038E-4979-BA4D-5F59FF30E829}" sibTransId="{84832222-3844-472B-BB14-B931BB3CF46E}"/>
    <dgm:cxn modelId="{C61A39E3-29B6-466D-A5E7-7A383E9213A6}" type="presOf" srcId="{BE11D88F-EBA8-40D5-A754-72250DED71C8}" destId="{9E874743-2985-49AE-BE47-1B30E58C2BFA}" srcOrd="0" destOrd="0" presId="urn:microsoft.com/office/officeart/2005/8/layout/hList1"/>
    <dgm:cxn modelId="{B1BA0BC2-8B39-4F05-82C2-589D7AB6EF55}" type="presOf" srcId="{F622B61D-2ED4-4244-86A6-B3E27769A19A}" destId="{651764BB-4F93-46C6-B68D-0B65F84C800C}" srcOrd="0" destOrd="0" presId="urn:microsoft.com/office/officeart/2005/8/layout/hList1"/>
    <dgm:cxn modelId="{AEECF5CA-EA5F-4D5F-A6E1-F281A3EE1F3A}" srcId="{55E49020-90C9-4CAF-A3B3-818E2E0BF62A}" destId="{F622B61D-2ED4-4244-86A6-B3E27769A19A}" srcOrd="1" destOrd="0" parTransId="{BA646DDD-B6FE-4F43-AEC3-9A5F5485F713}" sibTransId="{D33532E3-F12B-4160-BB6B-0D5EA74EF594}"/>
    <dgm:cxn modelId="{457C43E5-851B-499A-B5C9-9ADDA9F09205}" type="presOf" srcId="{273DB90F-B8E8-4981-9DCD-603525467B7B}" destId="{7EF036E3-F0C7-46DF-B17E-FAE6483C5E15}" srcOrd="0" destOrd="1" presId="urn:microsoft.com/office/officeart/2005/8/layout/hList1"/>
    <dgm:cxn modelId="{BE0D845E-F8FD-47C2-B0C7-D48C78E91C18}" type="presOf" srcId="{F1AE2A48-55E7-3244-9281-9CF155683F71}" destId="{0E846558-64F0-4A1C-B49E-F36C9891C85A}" srcOrd="0" destOrd="2" presId="urn:microsoft.com/office/officeart/2005/8/layout/hList1"/>
    <dgm:cxn modelId="{5DC0D3B0-F68B-4B36-A94C-C114FB8D29F5}" srcId="{55E49020-90C9-4CAF-A3B3-818E2E0BF62A}" destId="{D59190CB-A995-4336-9F32-548BECB3A43F}" srcOrd="3" destOrd="0" parTransId="{891182E6-35E8-4C51-930D-2E9C2BB9B576}" sibTransId="{00B47736-8243-4AB1-A674-6000B4FA971C}"/>
    <dgm:cxn modelId="{C08D96CC-EA0C-47B6-A3CA-A787756FF20D}" type="presOf" srcId="{E24CF566-AE42-914A-94A0-6D63F4EE1F13}" destId="{0E846558-64F0-4A1C-B49E-F36C9891C85A}" srcOrd="0" destOrd="1" presId="urn:microsoft.com/office/officeart/2005/8/layout/hList1"/>
    <dgm:cxn modelId="{D1E26E20-9915-47BF-ACEB-DB8BBCFFB7BD}" type="presOf" srcId="{A398AD4F-5BA5-4062-B39F-FBCAD827543C}" destId="{7A4F3382-B182-499E-A59B-76724CB3BCDC}" srcOrd="0" destOrd="0" presId="urn:microsoft.com/office/officeart/2005/8/layout/hList1"/>
    <dgm:cxn modelId="{8F45DF77-8EF2-4BB3-8D5F-20668F56E4C0}" srcId="{55E49020-90C9-4CAF-A3B3-818E2E0BF62A}" destId="{A398AD4F-5BA5-4062-B39F-FBCAD827543C}" srcOrd="0" destOrd="0" parTransId="{765FE655-786D-4655-A1BC-13FD05AADB67}" sibTransId="{B794D957-661F-4EC0-B5A8-FDEE97BB4B87}"/>
    <dgm:cxn modelId="{30CAFB73-1860-B649-87C0-95CBABAE0139}" srcId="{BE11D88F-EBA8-40D5-A754-72250DED71C8}" destId="{E24CF566-AE42-914A-94A0-6D63F4EE1F13}" srcOrd="1" destOrd="0" parTransId="{D0CCE8DC-AA25-AB46-BECA-3EF364D56284}" sibTransId="{4A9CC67E-3778-3E42-845B-7D0B141F8B84}"/>
    <dgm:cxn modelId="{DBA5DEDD-71C2-4C8D-BC35-53DFF8133CAF}" srcId="{A398AD4F-5BA5-4062-B39F-FBCAD827543C}" destId="{932AB4D5-6315-4084-9526-D7F854DD58A8}" srcOrd="0" destOrd="0" parTransId="{5C1E98A7-EE7B-4BBE-9F47-86C485A689E2}" sibTransId="{98425DD6-81B6-4731-9646-175ADBD446EC}"/>
    <dgm:cxn modelId="{40D664D3-BD89-4392-8550-6CD63662AB63}" srcId="{BE11D88F-EBA8-40D5-A754-72250DED71C8}" destId="{31E4A655-B1A5-478E-85FC-9571FE9207CC}" srcOrd="0" destOrd="0" parTransId="{9429FD5F-5BDC-48D7-8CFD-9AD0542B2AE0}" sibTransId="{4DE70682-92BF-437D-BBEC-06F6D5DBABDB}"/>
    <dgm:cxn modelId="{635236C2-DC3F-47F0-B656-ACAFDFA7C595}" type="presOf" srcId="{31E4A655-B1A5-478E-85FC-9571FE9207CC}" destId="{0E846558-64F0-4A1C-B49E-F36C9891C85A}" srcOrd="0" destOrd="0" presId="urn:microsoft.com/office/officeart/2005/8/layout/hList1"/>
    <dgm:cxn modelId="{336E05D3-E9B7-4B12-B409-B63EDB256DB8}" srcId="{D59190CB-A995-4336-9F32-548BECB3A43F}" destId="{B86C978E-5C9B-4E39-8380-A15E6B687AFF}" srcOrd="0" destOrd="0" parTransId="{B5D7B6C1-8B44-4478-A933-B86709F42CCD}" sibTransId="{5FD58792-2E89-4F26-A0B3-B4C30E8F9A3A}"/>
    <dgm:cxn modelId="{7617088F-C455-4F2A-9B50-24F37F0B271D}" srcId="{55E49020-90C9-4CAF-A3B3-818E2E0BF62A}" destId="{BE11D88F-EBA8-40D5-A754-72250DED71C8}" srcOrd="2" destOrd="0" parTransId="{B03E90B9-0163-48B3-9C6F-CD217FCF7F63}" sibTransId="{C8EBBCE6-B33C-476A-8E69-201D7FE82A70}"/>
    <dgm:cxn modelId="{166E77EB-8E03-44E8-A042-1ACE5BD43CD6}" type="presOf" srcId="{A0C7D635-95D3-714F-A88C-2D96A9319D57}" destId="{0CD8ABAA-E9B8-4F5F-939C-DF3787D663E3}" srcOrd="0" destOrd="1" presId="urn:microsoft.com/office/officeart/2005/8/layout/hList1"/>
    <dgm:cxn modelId="{09A5C2DD-3B9F-4C7B-84F0-DCEA6C649DA7}" type="presOf" srcId="{932AB4D5-6315-4084-9526-D7F854DD58A8}" destId="{0CD8ABAA-E9B8-4F5F-939C-DF3787D663E3}" srcOrd="0" destOrd="0" presId="urn:microsoft.com/office/officeart/2005/8/layout/hList1"/>
    <dgm:cxn modelId="{57F7E58C-D4DA-482E-BB2C-9DC1E53EDDBE}" type="presOf" srcId="{55E49020-90C9-4CAF-A3B3-818E2E0BF62A}" destId="{DD764F4D-3DBC-4F0A-8105-9E2D9E639AF4}" srcOrd="0" destOrd="0" presId="urn:microsoft.com/office/officeart/2005/8/layout/hList1"/>
    <dgm:cxn modelId="{D53E1985-54B0-8E41-906C-E1E9ECC069C8}" srcId="{BE11D88F-EBA8-40D5-A754-72250DED71C8}" destId="{F1AE2A48-55E7-3244-9281-9CF155683F71}" srcOrd="2" destOrd="0" parTransId="{37E22ED5-B222-C240-9B38-54D6FD7F4EE3}" sibTransId="{14475B3E-D3B2-D74F-A98A-BE1251F69364}"/>
    <dgm:cxn modelId="{E222C420-2C76-4613-9495-54A43D711000}" srcId="{F622B61D-2ED4-4244-86A6-B3E27769A19A}" destId="{94C6648D-20FB-41A8-A0DA-1F354D98ABE4}" srcOrd="0" destOrd="0" parTransId="{976CBA12-C418-4A09-970B-1A719CA3CF80}" sibTransId="{EE8D76A5-BE2D-4657-96F1-AE26367F266C}"/>
    <dgm:cxn modelId="{038FD173-7007-4838-9B3F-F8B2064F790F}" type="presOf" srcId="{94C6648D-20FB-41A8-A0DA-1F354D98ABE4}" destId="{7EF036E3-F0C7-46DF-B17E-FAE6483C5E15}" srcOrd="0" destOrd="0" presId="urn:microsoft.com/office/officeart/2005/8/layout/hList1"/>
    <dgm:cxn modelId="{3A6F6309-7BB7-A84F-8782-08F3F5A02DF7}" srcId="{A398AD4F-5BA5-4062-B39F-FBCAD827543C}" destId="{A0C7D635-95D3-714F-A88C-2D96A9319D57}" srcOrd="1" destOrd="0" parTransId="{CE5D896A-29A3-AF42-892E-964C8FE3F86E}" sibTransId="{6B53E766-4C88-1E49-AA40-22027BC24563}"/>
    <dgm:cxn modelId="{3A35B7D7-3560-42F8-A50E-C447AC222CFE}" type="presOf" srcId="{B86C978E-5C9B-4E39-8380-A15E6B687AFF}" destId="{70E2B052-9FF8-4D9F-A794-E1AD97754DC6}" srcOrd="0" destOrd="0" presId="urn:microsoft.com/office/officeart/2005/8/layout/hList1"/>
    <dgm:cxn modelId="{E5DE8F04-96BA-4042-A87D-F23609B941E0}" type="presOf" srcId="{D59190CB-A995-4336-9F32-548BECB3A43F}" destId="{6AA933BA-6822-428F-8B38-7A237BF74FD7}" srcOrd="0" destOrd="0" presId="urn:microsoft.com/office/officeart/2005/8/layout/hList1"/>
    <dgm:cxn modelId="{25E4EA51-ACF4-4C31-A732-6263A111B685}" type="presParOf" srcId="{DD764F4D-3DBC-4F0A-8105-9E2D9E639AF4}" destId="{93F2D967-DE25-4E6A-B42C-BBF07E871B21}" srcOrd="0" destOrd="0" presId="urn:microsoft.com/office/officeart/2005/8/layout/hList1"/>
    <dgm:cxn modelId="{5B4B301C-ECDE-47E9-990B-11AE436107FA}" type="presParOf" srcId="{93F2D967-DE25-4E6A-B42C-BBF07E871B21}" destId="{7A4F3382-B182-499E-A59B-76724CB3BCDC}" srcOrd="0" destOrd="0" presId="urn:microsoft.com/office/officeart/2005/8/layout/hList1"/>
    <dgm:cxn modelId="{331B9642-DB13-4BEB-95B7-350F069E37A4}" type="presParOf" srcId="{93F2D967-DE25-4E6A-B42C-BBF07E871B21}" destId="{0CD8ABAA-E9B8-4F5F-939C-DF3787D663E3}" srcOrd="1" destOrd="0" presId="urn:microsoft.com/office/officeart/2005/8/layout/hList1"/>
    <dgm:cxn modelId="{DB76DB3F-A438-404F-99DB-3EE7A30AE5B8}" type="presParOf" srcId="{DD764F4D-3DBC-4F0A-8105-9E2D9E639AF4}" destId="{FD976737-3975-4CA3-B9E4-DF185FA2AC8C}" srcOrd="1" destOrd="0" presId="urn:microsoft.com/office/officeart/2005/8/layout/hList1"/>
    <dgm:cxn modelId="{8F8FEDBD-CF1A-4AE5-B2CD-F5E2055B2816}" type="presParOf" srcId="{DD764F4D-3DBC-4F0A-8105-9E2D9E639AF4}" destId="{09652699-A1E8-4D05-A0F9-1066E82EC8FE}" srcOrd="2" destOrd="0" presId="urn:microsoft.com/office/officeart/2005/8/layout/hList1"/>
    <dgm:cxn modelId="{7369E1C8-8827-4D82-8B85-AA0F5B010872}" type="presParOf" srcId="{09652699-A1E8-4D05-A0F9-1066E82EC8FE}" destId="{651764BB-4F93-46C6-B68D-0B65F84C800C}" srcOrd="0" destOrd="0" presId="urn:microsoft.com/office/officeart/2005/8/layout/hList1"/>
    <dgm:cxn modelId="{1E2B2A6A-E68F-4E89-A4A6-3879D080C7AC}" type="presParOf" srcId="{09652699-A1E8-4D05-A0F9-1066E82EC8FE}" destId="{7EF036E3-F0C7-46DF-B17E-FAE6483C5E15}" srcOrd="1" destOrd="0" presId="urn:microsoft.com/office/officeart/2005/8/layout/hList1"/>
    <dgm:cxn modelId="{3B0B3AE4-9D75-46BB-86EB-59979C278E61}" type="presParOf" srcId="{DD764F4D-3DBC-4F0A-8105-9E2D9E639AF4}" destId="{27CB702E-B579-4453-B09F-986552858066}" srcOrd="3" destOrd="0" presId="urn:microsoft.com/office/officeart/2005/8/layout/hList1"/>
    <dgm:cxn modelId="{67286129-4D98-4E10-B2E1-987A9018F538}" type="presParOf" srcId="{DD764F4D-3DBC-4F0A-8105-9E2D9E639AF4}" destId="{BA1CA9EB-76F6-4705-A29B-7F8E573DC11F}" srcOrd="4" destOrd="0" presId="urn:microsoft.com/office/officeart/2005/8/layout/hList1"/>
    <dgm:cxn modelId="{6221AD1F-C9A5-4CDF-AE5E-4486E7F8FB32}" type="presParOf" srcId="{BA1CA9EB-76F6-4705-A29B-7F8E573DC11F}" destId="{9E874743-2985-49AE-BE47-1B30E58C2BFA}" srcOrd="0" destOrd="0" presId="urn:microsoft.com/office/officeart/2005/8/layout/hList1"/>
    <dgm:cxn modelId="{13FA4C3D-C636-42B1-810B-CFF63BA8FA12}" type="presParOf" srcId="{BA1CA9EB-76F6-4705-A29B-7F8E573DC11F}" destId="{0E846558-64F0-4A1C-B49E-F36C9891C85A}" srcOrd="1" destOrd="0" presId="urn:microsoft.com/office/officeart/2005/8/layout/hList1"/>
    <dgm:cxn modelId="{09EAD4EB-C708-4D5C-A464-3DFEF9942E8D}" type="presParOf" srcId="{DD764F4D-3DBC-4F0A-8105-9E2D9E639AF4}" destId="{607A8018-F25A-4E5A-81F9-539529BAB7C3}" srcOrd="5" destOrd="0" presId="urn:microsoft.com/office/officeart/2005/8/layout/hList1"/>
    <dgm:cxn modelId="{E7E6E03F-11FA-495B-BA1E-5A5ED218DB4D}" type="presParOf" srcId="{DD764F4D-3DBC-4F0A-8105-9E2D9E639AF4}" destId="{88F7A6A8-F675-4071-B7EF-EF3C30F96BA3}" srcOrd="6" destOrd="0" presId="urn:microsoft.com/office/officeart/2005/8/layout/hList1"/>
    <dgm:cxn modelId="{2806A194-44F8-4F59-8716-480E702101D1}" type="presParOf" srcId="{88F7A6A8-F675-4071-B7EF-EF3C30F96BA3}" destId="{6AA933BA-6822-428F-8B38-7A237BF74FD7}" srcOrd="0" destOrd="0" presId="urn:microsoft.com/office/officeart/2005/8/layout/hList1"/>
    <dgm:cxn modelId="{A9FC476D-CDF8-494C-921F-C565894E0674}" type="presParOf" srcId="{88F7A6A8-F675-4071-B7EF-EF3C30F96BA3}" destId="{70E2B052-9FF8-4D9F-A794-E1AD97754DC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BCE61D-E985-4B40-B8FE-E7BF7E5D6AFD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F777AA-ECED-4187-8003-0A35F48795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28736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EE3020-DA18-4FB7-80EE-2BF790190B49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C65954-60F5-4A7B-8A0C-6CAFAE7A43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52585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Introduction</a:t>
            </a:r>
          </a:p>
        </p:txBody>
      </p:sp>
      <p:sp>
        <p:nvSpPr>
          <p:cNvPr id="29700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29701" name="Footer Placeholder 4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EAP 2009-10 Senior HS Presentation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College Eligible:</a:t>
            </a:r>
            <a:r>
              <a:rPr lang="en-US" baseline="0" dirty="0" smtClean="0"/>
              <a:t> you may be aware that you need to get through Algebra II and 4 years of English to be eligible for the CSU, but that doesn’t automatically mean that you will start in College Level math and/or English in your first semester at the CSU. Many students who are college eligible are not yet college ready…</a:t>
            </a:r>
          </a:p>
          <a:p>
            <a:r>
              <a:rPr lang="en-US" baseline="0" dirty="0" smtClean="0"/>
              <a:t>College ready means that you (read off slide)…. And we want to help you get there! (next slide)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65954-60F5-4A7B-8A0C-6CAFAE7A43F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56008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You’ll be more likely to </a:t>
            </a:r>
            <a:r>
              <a:rPr lang="en-US" baseline="0" dirty="0" smtClean="0"/>
              <a:t>graduate on time, and even more likely to graduate, if starting at college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65954-60F5-4A7B-8A0C-6CAFAE7A43F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23919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Your EAP exam will</a:t>
            </a:r>
            <a:r>
              <a:rPr lang="en-US" baseline="0" dirty="0" smtClean="0"/>
              <a:t> be Marc 26</a:t>
            </a:r>
            <a:r>
              <a:rPr lang="en-US" baseline="30000" dirty="0" smtClean="0"/>
              <a:t>th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65954-60F5-4A7B-8A0C-6CAFAE7A43F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We say “Results” not “Score”</a:t>
            </a:r>
          </a:p>
          <a:p>
            <a:r>
              <a:rPr lang="en-US" dirty="0" smtClean="0"/>
              <a:t>*</a:t>
            </a:r>
            <a:r>
              <a:rPr lang="en-US" baseline="0" dirty="0" smtClean="0"/>
              <a:t> </a:t>
            </a:r>
            <a:r>
              <a:rPr lang="en-US" dirty="0" smtClean="0"/>
              <a:t>Essay</a:t>
            </a:r>
            <a:r>
              <a:rPr lang="en-US" baseline="0" dirty="0" smtClean="0"/>
              <a:t> prompt is given in the month of March before the CST. </a:t>
            </a:r>
          </a:p>
          <a:p>
            <a:r>
              <a:rPr lang="en-US" baseline="0" dirty="0" smtClean="0"/>
              <a:t>* We look at 75% of CST questions</a:t>
            </a:r>
          </a:p>
          <a:p>
            <a:r>
              <a:rPr lang="en-US" baseline="0" dirty="0" smtClean="0"/>
              <a:t>*All components of both English and Math must be completed in order for a student to receive a score. </a:t>
            </a:r>
            <a:endParaRPr lang="en-US" dirty="0" smtClean="0"/>
          </a:p>
        </p:txBody>
      </p:sp>
      <p:sp>
        <p:nvSpPr>
          <p:cNvPr id="32772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32773" name="Footer Placeholder 4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2009-10 Early Assessment Program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Results can be found</a:t>
            </a:r>
            <a:r>
              <a:rPr lang="en-US" baseline="0" dirty="0" smtClean="0"/>
              <a:t> on the back of the STAR report</a:t>
            </a:r>
            <a:endParaRPr lang="en-US" dirty="0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F78B8C1-E8B6-45D9-971B-6EC3F69E5BCC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Make sure to bubble in to release</a:t>
            </a:r>
            <a:r>
              <a:rPr lang="en-US" baseline="0" dirty="0" smtClean="0"/>
              <a:t> to both the CSU and CCC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65954-60F5-4A7B-8A0C-6CAFAE7A43F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73051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Make sure to bubble in to release</a:t>
            </a:r>
            <a:r>
              <a:rPr lang="en-US" baseline="0" dirty="0" smtClean="0"/>
              <a:t> to both the CSU and CCC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65954-60F5-4A7B-8A0C-6CAFAE7A43F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20828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Your first</a:t>
            </a:r>
            <a:r>
              <a:rPr lang="en-US" baseline="0" dirty="0" smtClean="0"/>
              <a:t> opportunity to earn exemption and to be college ready is through EAP.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65954-60F5-4A7B-8A0C-6CAFAE7A43F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573442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 two bullets</a:t>
            </a:r>
            <a:r>
              <a:rPr lang="en-US" baseline="0" dirty="0" smtClean="0"/>
              <a:t> you traditionally hear a lot as you begin to think about and prepare for college. Being college ready is a newer term, but is just as important.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65954-60F5-4A7B-8A0C-6CAFAE7A43F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1255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CF88E07-25F3-41C7-8BD1-95B50CD1BA3F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7782FAE-26AA-4103-AF5F-EF466FB54E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CF88E07-25F3-41C7-8BD1-95B50CD1BA3F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7782FAE-26AA-4103-AF5F-EF466FB54E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CF88E07-25F3-41C7-8BD1-95B50CD1BA3F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7782FAE-26AA-4103-AF5F-EF466FB54E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8E07-25F3-41C7-8BD1-95B50CD1BA3F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2FAE-26AA-4103-AF5F-EF466FB54E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8E07-25F3-41C7-8BD1-95B50CD1BA3F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2FAE-26AA-4103-AF5F-EF466FB54E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CF88E07-25F3-41C7-8BD1-95B50CD1BA3F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7782FAE-26AA-4103-AF5F-EF466FB54E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8E07-25F3-41C7-8BD1-95B50CD1BA3F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2FAE-26AA-4103-AF5F-EF466FB54E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CF88E07-25F3-41C7-8BD1-95B50CD1BA3F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7782FAE-26AA-4103-AF5F-EF466FB54E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CF88E07-25F3-41C7-8BD1-95B50CD1BA3F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7782FAE-26AA-4103-AF5F-EF466FB54E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8E07-25F3-41C7-8BD1-95B50CD1BA3F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2FAE-26AA-4103-AF5F-EF466FB54E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8E07-25F3-41C7-8BD1-95B50CD1BA3F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2FAE-26AA-4103-AF5F-EF466FB54E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CF88E07-25F3-41C7-8BD1-95B50CD1BA3F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7782FAE-26AA-4103-AF5F-EF466FB54E4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EAP@fullerton.edu" TargetMode="External"/><Relationship Id="rId2" Type="http://schemas.openxmlformats.org/officeDocument/2006/relationships/hyperlink" Target="http://www.csusuccess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tiff"/><Relationship Id="rId4" Type="http://schemas.openxmlformats.org/officeDocument/2006/relationships/hyperlink" Target="http://www.calstate.edu/EA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0" y="152400"/>
            <a:ext cx="9144000" cy="1066800"/>
          </a:xfrm>
          <a:prstGeom prst="rect">
            <a:avLst/>
          </a:prstGeom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48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ush Script MT" pitchFamily="66" charset="0"/>
              </a:rPr>
              <a:t>   </a:t>
            </a:r>
            <a:r>
              <a:rPr lang="en-US" sz="54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ush Script MT" pitchFamily="66" charset="0"/>
              </a:rPr>
              <a:t>Have you thought about college?</a:t>
            </a:r>
            <a:endParaRPr lang="en-US" sz="5400" dirty="0">
              <a:solidFill>
                <a:srgbClr val="FF99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rush Script MT" pitchFamily="66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sz="3200" b="0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5638800"/>
            <a:ext cx="7249326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dirty="0" smtClean="0">
                <a:ln w="19050">
                  <a:noFill/>
                  <a:prstDash val="solid"/>
                </a:ln>
                <a:solidFill>
                  <a:srgbClr val="0033C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itchFamily="18" charset="0"/>
              </a:rPr>
              <a:t>Start with the</a:t>
            </a:r>
          </a:p>
          <a:p>
            <a:pPr algn="ctr">
              <a:defRPr/>
            </a:pPr>
            <a:r>
              <a:rPr lang="en-US" sz="3200" dirty="0" smtClean="0">
                <a:ln w="19050">
                  <a:noFill/>
                  <a:prstDash val="solid"/>
                </a:ln>
                <a:solidFill>
                  <a:srgbClr val="0033CC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orgia" pitchFamily="18" charset="0"/>
              </a:rPr>
              <a:t>Early Assessment Program!</a:t>
            </a:r>
            <a:endParaRPr lang="en-US" sz="3200" dirty="0">
              <a:ln w="19050">
                <a:noFill/>
                <a:prstDash val="solid"/>
              </a:ln>
              <a:solidFill>
                <a:srgbClr val="0033CC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Georgia" pitchFamily="18" charset="0"/>
            </a:endParaRPr>
          </a:p>
        </p:txBody>
      </p:sp>
      <p:pic>
        <p:nvPicPr>
          <p:cNvPr id="1026" name="Picture 2" descr="C:\Documents and Settings\eap\My Documents\My Pictures\Created Tuffy's\HelloThere_Tuffy_EAP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708096" y="4419600"/>
            <a:ext cx="2435904" cy="2438400"/>
          </a:xfrm>
          <a:prstGeom prst="rect">
            <a:avLst/>
          </a:prstGeom>
          <a:noFill/>
        </p:spPr>
      </p:pic>
      <p:pic>
        <p:nvPicPr>
          <p:cNvPr id="23554" name="Picture 2" descr="http://collegelife.freedomblogging.com/files/2009/08/fullertoncampus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8182" y="1371600"/>
            <a:ext cx="2971800" cy="3631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6" name="Picture 4" descr="http://collegelife.freedomblogging.com/files/2009/12/backtoschool-copy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03088" y="1066800"/>
            <a:ext cx="3040912" cy="335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8" name="Picture 6" descr="http://www.bringbacktitanfootball.com/wp-content/uploads/2008/03/fullerton-basketball-champion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057400"/>
            <a:ext cx="3505200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44707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382000" cy="6096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Georgia" pitchFamily="18" charset="0"/>
              </a:rPr>
              <a:t>College Eligibility Vs. College Readiness</a:t>
            </a:r>
            <a:endParaRPr lang="en-US" sz="28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55782" y="2971800"/>
            <a:ext cx="7497618" cy="297180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alpha val="89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>
              <a:buClrTx/>
              <a:buFont typeface="Wingdings" pitchFamily="2" charset="2"/>
              <a:buChar char="q"/>
            </a:pPr>
            <a:r>
              <a:rPr lang="en-US" b="1" u="sng" dirty="0" smtClean="0"/>
              <a:t>College Ready</a:t>
            </a:r>
          </a:p>
          <a:p>
            <a:pPr lvl="1"/>
            <a:r>
              <a:rPr lang="en-US" dirty="0" smtClean="0"/>
              <a:t>Possessing the Academic skills necessary to be successful in college, especially in math &amp; English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Being prepared mentally for the rigors of college (i.e., “Habits of mind”)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Taking college level math and English courses in your first semester thereby avoiding any remedial courses while in college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782" y="1600200"/>
            <a:ext cx="7497618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alpha val="89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US" sz="2400" b="1" u="sng" dirty="0" smtClean="0"/>
              <a:t>College Eligible</a:t>
            </a:r>
          </a:p>
          <a:p>
            <a:pPr lvl="1"/>
            <a:r>
              <a:rPr lang="en-US" sz="2400" dirty="0" smtClean="0"/>
              <a:t>Meeting </a:t>
            </a:r>
            <a:r>
              <a:rPr lang="en-US" sz="2400" dirty="0"/>
              <a:t>all admission requirements to the </a:t>
            </a:r>
            <a:r>
              <a:rPr lang="en-US" sz="2400" dirty="0" smtClean="0"/>
              <a:t>CSU</a:t>
            </a:r>
            <a:endParaRPr lang="en-US" sz="2400" dirty="0"/>
          </a:p>
        </p:txBody>
      </p:sp>
      <p:sp>
        <p:nvSpPr>
          <p:cNvPr id="5" name="Right Arrow 4"/>
          <p:cNvSpPr/>
          <p:nvPr/>
        </p:nvSpPr>
        <p:spPr>
          <a:xfrm>
            <a:off x="762000" y="2133600"/>
            <a:ext cx="3810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890155" y="3640281"/>
            <a:ext cx="3810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894774" y="4529282"/>
            <a:ext cx="3810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890155" y="5334000"/>
            <a:ext cx="3810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2036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543800" cy="68580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  <a:latin typeface="Georgia" pitchFamily="18" charset="0"/>
              </a:rPr>
              <a:t>We Want </a:t>
            </a:r>
            <a:r>
              <a:rPr lang="en-US" b="1" dirty="0" smtClean="0">
                <a:solidFill>
                  <a:schemeClr val="accent1"/>
                </a:solidFill>
                <a:latin typeface="Georgia" pitchFamily="18" charset="0"/>
              </a:rPr>
              <a:t>YOU</a:t>
            </a:r>
            <a:r>
              <a:rPr lang="en-US" b="1" dirty="0" smtClean="0">
                <a:latin typeface="Georgia" pitchFamily="18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Georgia" pitchFamily="18" charset="0"/>
              </a:rPr>
              <a:t>to be College Ready!</a:t>
            </a:r>
            <a:endParaRPr lang="en-US" b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657600" y="1447800"/>
            <a:ext cx="5105400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Remedial Coursework in your first semester adds courses to your course load </a:t>
            </a:r>
            <a:r>
              <a:rPr lang="en-US" dirty="0" smtClean="0">
                <a:solidFill>
                  <a:schemeClr val="accent1"/>
                </a:solidFill>
              </a:rPr>
              <a:t>increasing cost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1"/>
                </a:solidFill>
              </a:rPr>
              <a:t>increases your timeframe </a:t>
            </a:r>
            <a:r>
              <a:rPr lang="en-US" dirty="0" smtClean="0"/>
              <a:t>to completion of a degree, and </a:t>
            </a:r>
            <a:r>
              <a:rPr lang="en-US" dirty="0" smtClean="0">
                <a:solidFill>
                  <a:schemeClr val="accent1"/>
                </a:solidFill>
              </a:rPr>
              <a:t>sets you back</a:t>
            </a:r>
            <a:r>
              <a:rPr lang="en-US" dirty="0" smtClean="0"/>
              <a:t>!</a:t>
            </a:r>
          </a:p>
          <a:p>
            <a:endParaRPr lang="en-US" dirty="0" smtClean="0"/>
          </a:p>
          <a:p>
            <a:r>
              <a:rPr lang="en-US" dirty="0" smtClean="0"/>
              <a:t>Your first semester in College you should be in </a:t>
            </a:r>
            <a:r>
              <a:rPr lang="en-US" dirty="0" smtClean="0">
                <a:solidFill>
                  <a:schemeClr val="accent1"/>
                </a:solidFill>
              </a:rPr>
              <a:t>College Level </a:t>
            </a:r>
            <a:r>
              <a:rPr lang="en-US" dirty="0" smtClean="0"/>
              <a:t>Math &amp; English. We want to help you get there!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43000"/>
            <a:ext cx="3284621" cy="4953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1217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60960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  <a:latin typeface="Georgia" pitchFamily="18" charset="0"/>
              </a:rPr>
              <a:t>Did you Know?</a:t>
            </a:r>
            <a:endParaRPr lang="en-US" b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7924800" cy="4873752"/>
          </a:xfrm>
        </p:spPr>
        <p:txBody>
          <a:bodyPr>
            <a:normAutofit/>
          </a:bodyPr>
          <a:lstStyle/>
          <a:p>
            <a:r>
              <a:rPr lang="en-US" dirty="0"/>
              <a:t>Once </a:t>
            </a:r>
            <a:r>
              <a:rPr lang="en-US" dirty="0" smtClean="0"/>
              <a:t>admitted, during your Senior year, you will need to </a:t>
            </a:r>
            <a:r>
              <a:rPr lang="en-US" dirty="0"/>
              <a:t>take a placement test for </a:t>
            </a:r>
            <a:r>
              <a:rPr lang="en-US" dirty="0" smtClean="0">
                <a:solidFill>
                  <a:schemeClr val="accent1"/>
                </a:solidFill>
              </a:rPr>
              <a:t>Math </a:t>
            </a:r>
            <a:r>
              <a:rPr lang="en-US" dirty="0">
                <a:solidFill>
                  <a:schemeClr val="accent1"/>
                </a:solidFill>
              </a:rPr>
              <a:t>&amp; </a:t>
            </a:r>
            <a:r>
              <a:rPr lang="en-US" dirty="0" smtClean="0">
                <a:solidFill>
                  <a:schemeClr val="accent1"/>
                </a:solidFill>
              </a:rPr>
              <a:t>English</a:t>
            </a:r>
            <a:endParaRPr lang="en-US" dirty="0">
              <a:solidFill>
                <a:schemeClr val="accent1"/>
              </a:solidFill>
            </a:endParaRPr>
          </a:p>
          <a:p>
            <a:r>
              <a:rPr lang="en-US" dirty="0" smtClean="0"/>
              <a:t>These CSU placement tests (EPT &amp; ELM) determine whether you will start at college level math &amp; English, or whether you will be required to take remedial coursework first to catch up… 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b="1" dirty="0" smtClean="0"/>
              <a:t>UNLESS, you are already exempt from the test &amp; eligible for college level math and English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2643487"/>
              </p:ext>
            </p:extLst>
          </p:nvPr>
        </p:nvGraphicFramePr>
        <p:xfrm>
          <a:off x="381000" y="3581400"/>
          <a:ext cx="8229600" cy="1029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199"/>
                <a:gridCol w="2971800"/>
                <a:gridCol w="2895601"/>
              </a:tblGrid>
              <a:tr h="1029764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CSU</a:t>
                      </a:r>
                      <a:r>
                        <a:rPr lang="en-US" sz="1800" b="1" baseline="0" dirty="0" smtClean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 Placement Tests</a:t>
                      </a:r>
                      <a:endParaRPr lang="en-US" sz="1800" b="1" dirty="0">
                        <a:solidFill>
                          <a:srgbClr val="002060"/>
                        </a:solidFill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ELM ,</a:t>
                      </a:r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 </a:t>
                      </a:r>
                      <a:r>
                        <a:rPr lang="en-US" sz="2000" dirty="0" smtClean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Saturday test 1.5 hrs</a:t>
                      </a:r>
                    </a:p>
                    <a:p>
                      <a:r>
                        <a:rPr lang="en-US" sz="2000" dirty="0" smtClean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$18</a:t>
                      </a:r>
                      <a:endParaRPr lang="en-US" sz="2000" dirty="0">
                        <a:solidFill>
                          <a:srgbClr val="002060"/>
                        </a:solidFill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EPT, Saturday test 2.5 hrs</a:t>
                      </a:r>
                    </a:p>
                    <a:p>
                      <a:r>
                        <a:rPr lang="en-US" sz="2000" dirty="0" smtClean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$18</a:t>
                      </a:r>
                      <a:endParaRPr lang="en-US" sz="2000" dirty="0">
                        <a:solidFill>
                          <a:srgbClr val="002060"/>
                        </a:solidFill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16516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83820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alpha val="9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  <a:latin typeface="Georgia" pitchFamily="18" charset="0"/>
              </a:rPr>
              <a:t>Early Assessment Program Exam</a:t>
            </a:r>
            <a:endParaRPr lang="en-US" sz="36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352800" y="1295400"/>
            <a:ext cx="5410200" cy="5102352"/>
          </a:xfrm>
        </p:spPr>
        <p:txBody>
          <a:bodyPr/>
          <a:lstStyle/>
          <a:p>
            <a:r>
              <a:rPr lang="en-US" dirty="0" smtClean="0"/>
              <a:t>EAP Exam: An opportunity to avoid CSU placement tests and earn college readiness in math and English!</a:t>
            </a:r>
          </a:p>
          <a:p>
            <a:r>
              <a:rPr lang="en-US" dirty="0" smtClean="0"/>
              <a:t>A simple test in your Junior year of high school can allow you to start in college level math and English in your first semester of college.</a:t>
            </a:r>
          </a:p>
          <a:p>
            <a:r>
              <a:rPr lang="en-US" dirty="0" smtClean="0"/>
              <a:t>How it works…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4498">
            <a:off x="804772" y="4450807"/>
            <a:ext cx="2630649" cy="17601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58542">
            <a:off x="458868" y="1454195"/>
            <a:ext cx="2209800" cy="302696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5539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132"/>
          <p:cNvSpPr>
            <a:spLocks noChangeArrowheads="1"/>
          </p:cNvSpPr>
          <p:nvPr/>
        </p:nvSpPr>
        <p:spPr bwMode="auto">
          <a:xfrm>
            <a:off x="4267200" y="2743200"/>
            <a:ext cx="4267200" cy="1938992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cs typeface="Arial" charset="0"/>
              </a:rPr>
              <a:t>EAP </a:t>
            </a:r>
            <a:r>
              <a:rPr lang="en-US" sz="2400" dirty="0" smtClean="0">
                <a:cs typeface="Arial" charset="0"/>
              </a:rPr>
              <a:t>Exam: free voluntary  </a:t>
            </a:r>
            <a:endParaRPr lang="en-US" sz="2400" dirty="0">
              <a:cs typeface="Arial" charset="0"/>
            </a:endParaRPr>
          </a:p>
          <a:p>
            <a:r>
              <a:rPr lang="en-US" sz="2400" dirty="0">
                <a:cs typeface="Arial" charset="0"/>
              </a:rPr>
              <a:t>test administered in the11</a:t>
            </a:r>
            <a:r>
              <a:rPr lang="en-US" sz="2400" baseline="30000" dirty="0">
                <a:cs typeface="Arial" charset="0"/>
              </a:rPr>
              <a:t>th</a:t>
            </a:r>
            <a:r>
              <a:rPr lang="en-US" sz="2400" dirty="0">
                <a:cs typeface="Arial" charset="0"/>
              </a:rPr>
              <a:t> </a:t>
            </a:r>
            <a:r>
              <a:rPr lang="en-US" sz="2400" dirty="0" smtClean="0">
                <a:cs typeface="Arial" charset="0"/>
              </a:rPr>
              <a:t>grade in conjunction with the California Standards Test (CST).</a:t>
            </a:r>
            <a:r>
              <a:rPr lang="en-US" sz="2400" dirty="0" smtClean="0">
                <a:latin typeface="Bookman Old Style" charset="0"/>
                <a:cs typeface="Arial" charset="0"/>
              </a:rPr>
              <a:t> </a:t>
            </a:r>
            <a:endParaRPr lang="en-US" sz="2400" dirty="0">
              <a:latin typeface="Bookman Old Style" charset="0"/>
              <a:cs typeface="Arial" charset="0"/>
            </a:endParaRPr>
          </a:p>
        </p:txBody>
      </p:sp>
      <p:pic>
        <p:nvPicPr>
          <p:cNvPr id="134" name="Content Placeholder 9" descr="Californi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220" y="1828800"/>
            <a:ext cx="3903980" cy="40386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75734" y="152400"/>
            <a:ext cx="8382000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alpha val="89000"/>
              </a:schemeClr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rgbClr val="000099"/>
                </a:solidFill>
                <a:latin typeface="Georgia" pitchFamily="18" charset="0"/>
              </a:rPr>
              <a:t>The Early Assessment Program Exam</a:t>
            </a:r>
          </a:p>
        </p:txBody>
      </p:sp>
    </p:spTree>
    <p:extLst>
      <p:ext uri="{BB962C8B-B14F-4D97-AF65-F5344CB8AC3E}">
        <p14:creationId xmlns="" xmlns:p14="http://schemas.microsoft.com/office/powerpoint/2010/main" val="32993124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0"/>
          <p:cNvSpPr>
            <a:spLocks noGrp="1"/>
          </p:cNvSpPr>
          <p:nvPr>
            <p:ph type="title"/>
          </p:nvPr>
        </p:nvSpPr>
        <p:spPr>
          <a:xfrm>
            <a:off x="1066800" y="0"/>
            <a:ext cx="8229600" cy="9144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The Early Assessment Program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04800" y="152400"/>
            <a:ext cx="83058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alpha val="89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600" b="1" dirty="0" err="1" smtClean="0">
                <a:solidFill>
                  <a:srgbClr val="003399"/>
                </a:solidFill>
                <a:latin typeface="Georgia" pitchFamily="18" charset="0"/>
                <a:ea typeface="+mj-ea"/>
                <a:cs typeface="+mj-cs"/>
              </a:rPr>
              <a:t>How</a:t>
            </a:r>
            <a:r>
              <a:rPr lang="es-MX" sz="3600" b="1" dirty="0" smtClean="0">
                <a:solidFill>
                  <a:srgbClr val="003399"/>
                </a:solidFill>
                <a:latin typeface="Georgia" pitchFamily="18" charset="0"/>
                <a:ea typeface="+mj-ea"/>
                <a:cs typeface="+mj-cs"/>
              </a:rPr>
              <a:t> </a:t>
            </a:r>
            <a:r>
              <a:rPr lang="es-MX" sz="3600" b="1" dirty="0" err="1" smtClean="0">
                <a:solidFill>
                  <a:srgbClr val="003399"/>
                </a:solidFill>
                <a:latin typeface="Georgia" pitchFamily="18" charset="0"/>
                <a:ea typeface="+mj-ea"/>
                <a:cs typeface="+mj-cs"/>
              </a:rPr>
              <a:t>does</a:t>
            </a:r>
            <a:r>
              <a:rPr lang="es-MX" sz="3600" b="1" dirty="0" smtClean="0">
                <a:solidFill>
                  <a:srgbClr val="003399"/>
                </a:solidFill>
                <a:latin typeface="Georgia" pitchFamily="18" charset="0"/>
                <a:ea typeface="+mj-ea"/>
                <a:cs typeface="+mj-cs"/>
              </a:rPr>
              <a:t> </a:t>
            </a:r>
            <a:r>
              <a:rPr lang="es-MX" sz="3600" b="1" dirty="0" err="1" smtClean="0">
                <a:solidFill>
                  <a:srgbClr val="003399"/>
                </a:solidFill>
                <a:latin typeface="Georgia" pitchFamily="18" charset="0"/>
                <a:ea typeface="+mj-ea"/>
                <a:cs typeface="+mj-cs"/>
              </a:rPr>
              <a:t>the</a:t>
            </a:r>
            <a:r>
              <a:rPr lang="es-MX" sz="3600" b="1" dirty="0" smtClean="0">
                <a:solidFill>
                  <a:srgbClr val="003399"/>
                </a:solidFill>
                <a:latin typeface="Georgia" pitchFamily="18" charset="0"/>
                <a:ea typeface="+mj-ea"/>
                <a:cs typeface="+mj-cs"/>
              </a:rPr>
              <a:t> Test </a:t>
            </a:r>
            <a:r>
              <a:rPr lang="es-MX" sz="3600" b="1" dirty="0" err="1" smtClean="0">
                <a:solidFill>
                  <a:srgbClr val="003399"/>
                </a:solidFill>
                <a:latin typeface="Georgia" pitchFamily="18" charset="0"/>
                <a:ea typeface="+mj-ea"/>
                <a:cs typeface="+mj-cs"/>
              </a:rPr>
              <a:t>Work</a:t>
            </a:r>
            <a:r>
              <a:rPr lang="es-MX" sz="3600" b="1" dirty="0" smtClean="0">
                <a:solidFill>
                  <a:srgbClr val="003399"/>
                </a:solidFill>
                <a:latin typeface="Georgia" pitchFamily="18" charset="0"/>
                <a:ea typeface="+mj-ea"/>
                <a:cs typeface="+mj-cs"/>
              </a:rPr>
              <a:t>?</a:t>
            </a:r>
            <a:endParaRPr kumimoji="0" lang="es-MX" sz="3600" b="1" i="0" u="none" strike="noStrike" kern="1200" cap="none" spc="0" normalizeH="0" baseline="0" noProof="0" dirty="0" smtClean="0">
              <a:solidFill>
                <a:srgbClr val="003399"/>
              </a:solidFill>
              <a:uLnTx/>
              <a:uFillTx/>
              <a:latin typeface="Georgia" pitchFamily="18" charset="0"/>
              <a:ea typeface="+mj-ea"/>
              <a:cs typeface="+mj-cs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98764" y="1143000"/>
            <a:ext cx="8035636" cy="4648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Spring semester of Junior year across the state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California Standards Test (CST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In your case, March 26</a:t>
            </a:r>
            <a:r>
              <a:rPr lang="en-US" baseline="30000" dirty="0" smtClean="0"/>
              <a:t>th</a:t>
            </a:r>
            <a:r>
              <a:rPr lang="en-US" dirty="0" smtClean="0"/>
              <a:t>!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>
                <a:solidFill>
                  <a:srgbClr val="002060"/>
                </a:solidFill>
              </a:rPr>
              <a:t>EAP Exam Components</a:t>
            </a:r>
          </a:p>
          <a:p>
            <a:pPr lvl="1"/>
            <a:r>
              <a:rPr lang="en-US" dirty="0" smtClean="0"/>
              <a:t>45 of the 60 questions on the CST (75%)</a:t>
            </a:r>
          </a:p>
          <a:p>
            <a:pPr lvl="1"/>
            <a:r>
              <a:rPr lang="en-US" dirty="0" smtClean="0"/>
              <a:t>15 extra questions in *math &amp; English after the test </a:t>
            </a:r>
          </a:p>
          <a:p>
            <a:pPr lvl="1"/>
            <a:r>
              <a:rPr lang="en-US" dirty="0" smtClean="0"/>
              <a:t>English only: an essay</a:t>
            </a:r>
          </a:p>
          <a:p>
            <a:pPr lvl="1"/>
            <a:endParaRPr lang="en-US" dirty="0"/>
          </a:p>
          <a:p>
            <a:r>
              <a:rPr lang="en-US" dirty="0" smtClean="0"/>
              <a:t>Your </a:t>
            </a:r>
            <a:r>
              <a:rPr lang="en-US" dirty="0" smtClean="0">
                <a:solidFill>
                  <a:schemeClr val="accent1"/>
                </a:solidFill>
              </a:rPr>
              <a:t>results </a:t>
            </a:r>
            <a:r>
              <a:rPr lang="en-US" dirty="0" smtClean="0"/>
              <a:t>are</a:t>
            </a:r>
            <a:r>
              <a:rPr lang="en-US" dirty="0" smtClean="0"/>
              <a:t> </a:t>
            </a:r>
            <a:r>
              <a:rPr lang="en-US" dirty="0" smtClean="0"/>
              <a:t>determined from these components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5544234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*To </a:t>
            </a:r>
            <a:r>
              <a:rPr lang="en-US" i="1" dirty="0"/>
              <a:t>take the EAP Exam in math, you must be eligible for Intermediate Algebra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450" y="1752600"/>
            <a:ext cx="1882229" cy="12525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9502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5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2865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en-US" b="1" dirty="0" smtClean="0">
                <a:solidFill>
                  <a:srgbClr val="002060"/>
                </a:solidFill>
                <a:latin typeface="Georgia" pitchFamily="18" charset="0"/>
              </a:rPr>
              <a:t>What Do the EAP Test Results Mean?</a:t>
            </a:r>
          </a:p>
        </p:txBody>
      </p:sp>
      <p:sp>
        <p:nvSpPr>
          <p:cNvPr id="20483" name="Rectangle 7"/>
          <p:cNvSpPr>
            <a:spLocks noChangeArrowheads="1"/>
          </p:cNvSpPr>
          <p:nvPr/>
        </p:nvSpPr>
        <p:spPr bwMode="auto">
          <a:xfrm>
            <a:off x="381000" y="1516386"/>
            <a:ext cx="8458200" cy="488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0850" lvl="1" indent="-285750">
              <a:spcBef>
                <a:spcPct val="20000"/>
              </a:spcBef>
              <a:buFont typeface="Arial" charset="0"/>
              <a:buChar char="•"/>
            </a:pPr>
            <a:r>
              <a:rPr lang="en-US" sz="2000" b="1" dirty="0" smtClean="0">
                <a:solidFill>
                  <a:schemeClr val="accent1"/>
                </a:solidFill>
              </a:rPr>
              <a:t>Ready </a:t>
            </a:r>
            <a:r>
              <a:rPr lang="en-US" sz="2000" b="1" dirty="0">
                <a:solidFill>
                  <a:schemeClr val="accent1"/>
                </a:solidFill>
              </a:rPr>
              <a:t>for CSU College-Level </a:t>
            </a:r>
            <a:r>
              <a:rPr lang="en-US" sz="2000" b="1" dirty="0" smtClean="0">
                <a:solidFill>
                  <a:schemeClr val="accent1"/>
                </a:solidFill>
              </a:rPr>
              <a:t>Courses</a:t>
            </a:r>
            <a:endParaRPr lang="en-US" sz="2000" b="1" dirty="0">
              <a:solidFill>
                <a:schemeClr val="accent1"/>
              </a:solidFill>
            </a:endParaRPr>
          </a:p>
          <a:p>
            <a:pPr marL="908050" lvl="2" indent="-285750">
              <a:spcBef>
                <a:spcPct val="20000"/>
              </a:spcBef>
              <a:buFont typeface="Arial" charset="0"/>
              <a:buChar char="•"/>
            </a:pPr>
            <a:r>
              <a:rPr lang="en-US" dirty="0"/>
              <a:t>You’ve earned an exemption from the CSU Placement Test Requirement! </a:t>
            </a:r>
          </a:p>
          <a:p>
            <a:pPr marL="908050" lvl="2" indent="-285750">
              <a:spcBef>
                <a:spcPct val="20000"/>
              </a:spcBef>
              <a:buFont typeface="Arial" charset="0"/>
              <a:buChar char="•"/>
            </a:pPr>
            <a:r>
              <a:rPr lang="en-US" dirty="0"/>
              <a:t>Enroll in college level classes</a:t>
            </a:r>
            <a:r>
              <a:rPr lang="en-US" dirty="0" smtClean="0"/>
              <a:t>.</a:t>
            </a:r>
          </a:p>
          <a:p>
            <a:pPr marL="450850" lvl="1" indent="-285750">
              <a:spcBef>
                <a:spcPct val="20000"/>
              </a:spcBef>
              <a:buFont typeface="Arial" pitchFamily="34" charset="0"/>
              <a:buChar char="•"/>
            </a:pPr>
            <a:endParaRPr lang="en-US" b="1" dirty="0" smtClean="0">
              <a:solidFill>
                <a:schemeClr val="accent1"/>
              </a:solidFill>
            </a:endParaRPr>
          </a:p>
          <a:p>
            <a:pPr marL="450850" lvl="1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1"/>
                </a:solidFill>
              </a:rPr>
              <a:t>Ready for CSU college-level courses – Conditional</a:t>
            </a:r>
          </a:p>
          <a:p>
            <a:pPr marL="908050" lvl="2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en-US" dirty="0" smtClean="0"/>
              <a:t>Student will need to take an approved English/math class in their Senior year… course options for English include:</a:t>
            </a:r>
          </a:p>
          <a:p>
            <a:pPr marL="450850" lvl="1" indent="-285750">
              <a:spcBef>
                <a:spcPct val="20000"/>
              </a:spcBef>
              <a:buFont typeface="Arial" pitchFamily="34" charset="0"/>
              <a:buChar char="•"/>
            </a:pPr>
            <a:endParaRPr lang="en-US" b="1" dirty="0" smtClean="0">
              <a:solidFill>
                <a:schemeClr val="accent1"/>
              </a:solidFill>
            </a:endParaRPr>
          </a:p>
          <a:p>
            <a:pPr marL="450850" lvl="1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1"/>
                </a:solidFill>
              </a:rPr>
              <a:t>Not yet demonstrating readiness for CSU college-level English courses</a:t>
            </a:r>
          </a:p>
          <a:p>
            <a:pPr marL="908050" lvl="2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en-US" dirty="0" smtClean="0"/>
              <a:t>Unable to avoid exemption through EAP</a:t>
            </a:r>
            <a:endParaRPr lang="en-US" dirty="0"/>
          </a:p>
          <a:p>
            <a:pPr marL="450850" lvl="1" indent="-285750">
              <a:spcBef>
                <a:spcPct val="20000"/>
              </a:spcBef>
            </a:pPr>
            <a:endParaRPr lang="en-US" b="1" dirty="0"/>
          </a:p>
          <a:p>
            <a:pPr marL="450850" lvl="1" indent="-285750"/>
            <a:endParaRPr lang="en-US" dirty="0"/>
          </a:p>
          <a:p>
            <a:pPr marL="450850" lvl="1" indent="-285750"/>
            <a:endParaRPr lang="en-US" sz="2500" dirty="0">
              <a:latin typeface="Garamond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1295400"/>
            <a:ext cx="972952" cy="146208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9105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467600" cy="57943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latin typeface="Georgia" pitchFamily="18" charset="0"/>
              </a:rPr>
              <a:t>Conditional Status </a:t>
            </a:r>
            <a:endParaRPr lang="en-US" b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3000"/>
            <a:ext cx="7467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Senior Year Experience Options</a:t>
            </a:r>
          </a:p>
          <a:p>
            <a:pPr lvl="1"/>
            <a:r>
              <a:rPr lang="en-US" dirty="0" smtClean="0"/>
              <a:t>English</a:t>
            </a:r>
          </a:p>
          <a:p>
            <a:pPr lvl="2"/>
            <a:r>
              <a:rPr lang="en-US" dirty="0" smtClean="0"/>
              <a:t>AP English</a:t>
            </a:r>
          </a:p>
          <a:p>
            <a:pPr lvl="2"/>
            <a:r>
              <a:rPr lang="en-US" dirty="0" smtClean="0"/>
              <a:t>Honors English (as noted on the UC A-G List)</a:t>
            </a:r>
          </a:p>
          <a:p>
            <a:pPr lvl="2"/>
            <a:r>
              <a:rPr lang="en-US" dirty="0" smtClean="0"/>
              <a:t>IB Baccalaureate English</a:t>
            </a:r>
          </a:p>
          <a:p>
            <a:pPr lvl="2"/>
            <a:r>
              <a:rPr lang="en-US" dirty="0" smtClean="0"/>
              <a:t>ERWC</a:t>
            </a:r>
          </a:p>
          <a:p>
            <a:pPr lvl="1"/>
            <a:r>
              <a:rPr lang="en-US" dirty="0" smtClean="0"/>
              <a:t>Math</a:t>
            </a:r>
          </a:p>
          <a:p>
            <a:pPr lvl="2"/>
            <a:r>
              <a:rPr lang="en-US" dirty="0"/>
              <a:t>Trigonometry	</a:t>
            </a:r>
            <a:r>
              <a:rPr lang="en-US" dirty="0" smtClean="0"/>
              <a:t>	Math </a:t>
            </a:r>
            <a:r>
              <a:rPr lang="en-US" dirty="0"/>
              <a:t>Analysis</a:t>
            </a:r>
          </a:p>
          <a:p>
            <a:pPr lvl="2"/>
            <a:r>
              <a:rPr lang="en-US" dirty="0"/>
              <a:t>Pre-Calculus	</a:t>
            </a:r>
            <a:r>
              <a:rPr lang="en-US" dirty="0" smtClean="0"/>
              <a:t>	Calculus</a:t>
            </a:r>
            <a:endParaRPr lang="en-US" dirty="0"/>
          </a:p>
          <a:p>
            <a:pPr lvl="2"/>
            <a:r>
              <a:rPr lang="en-US" dirty="0"/>
              <a:t>AP Calculus AB	</a:t>
            </a:r>
            <a:r>
              <a:rPr lang="en-US" dirty="0" smtClean="0"/>
              <a:t>	AP </a:t>
            </a:r>
            <a:r>
              <a:rPr lang="en-US" dirty="0"/>
              <a:t>Calculus BC </a:t>
            </a:r>
            <a:endParaRPr lang="en-US" dirty="0" smtClean="0"/>
          </a:p>
          <a:p>
            <a:pPr lvl="2"/>
            <a:r>
              <a:rPr lang="en-US" dirty="0" smtClean="0"/>
              <a:t>AP </a:t>
            </a:r>
            <a:r>
              <a:rPr lang="en-US" dirty="0"/>
              <a:t>Statistics	</a:t>
            </a:r>
            <a:r>
              <a:rPr lang="en-US" dirty="0" smtClean="0"/>
              <a:t>	AP </a:t>
            </a:r>
            <a:r>
              <a:rPr lang="en-US" dirty="0"/>
              <a:t>Physics </a:t>
            </a:r>
            <a:r>
              <a:rPr lang="en-US" dirty="0" smtClean="0"/>
              <a:t>		</a:t>
            </a:r>
          </a:p>
          <a:p>
            <a:pPr lvl="2"/>
            <a:r>
              <a:rPr lang="en-US" dirty="0" smtClean="0"/>
              <a:t>Algebra </a:t>
            </a:r>
            <a:r>
              <a:rPr lang="en-US" dirty="0"/>
              <a:t>II (repeat</a:t>
            </a:r>
            <a:r>
              <a:rPr lang="en-US" dirty="0" smtClean="0"/>
              <a:t>)	*</a:t>
            </a:r>
            <a:r>
              <a:rPr lang="en-US" dirty="0"/>
              <a:t>Most courses </a:t>
            </a:r>
            <a:r>
              <a:rPr lang="en-US" dirty="0" smtClean="0"/>
              <a:t>with </a:t>
            </a:r>
            <a:r>
              <a:rPr lang="en-US" dirty="0" err="1"/>
              <a:t>Alg</a:t>
            </a:r>
            <a:r>
              <a:rPr lang="en-US" dirty="0"/>
              <a:t> II </a:t>
            </a:r>
            <a:r>
              <a:rPr lang="en-US" dirty="0" err="1"/>
              <a:t>prereq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This program helps you to measure your readiness for college, specifically in math and </a:t>
            </a:r>
            <a:r>
              <a:rPr lang="en-US" dirty="0" smtClean="0"/>
              <a:t>English</a:t>
            </a:r>
          </a:p>
          <a:p>
            <a:endParaRPr lang="en-US" dirty="0"/>
          </a:p>
          <a:p>
            <a:r>
              <a:rPr lang="en-US" dirty="0"/>
              <a:t>If Conditional, you are almost there! Don’t let up!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438400"/>
            <a:ext cx="963168" cy="15118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5800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7"/>
          <p:cNvSpPr>
            <a:spLocks noGrp="1"/>
          </p:cNvSpPr>
          <p:nvPr>
            <p:ph type="title"/>
          </p:nvPr>
        </p:nvSpPr>
        <p:spPr>
          <a:xfrm>
            <a:off x="533400" y="152400"/>
            <a:ext cx="7772400" cy="70485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alpha val="73000"/>
              </a:schemeClr>
            </a:solidFill>
          </a:ln>
        </p:spPr>
        <p:txBody>
          <a:bodyPr/>
          <a:lstStyle/>
          <a:p>
            <a:pPr algn="ctr" eaLnBrk="1" hangingPunct="1"/>
            <a:r>
              <a:rPr lang="en-US" sz="4000" b="1" dirty="0" smtClean="0">
                <a:solidFill>
                  <a:srgbClr val="002060"/>
                </a:solidFill>
                <a:latin typeface="Georgia" pitchFamily="18" charset="0"/>
              </a:rPr>
              <a:t>Check</a:t>
            </a:r>
            <a:r>
              <a:rPr lang="en-US" sz="4000" b="1" dirty="0" smtClean="0">
                <a:latin typeface="Georgia" pitchFamily="18" charset="0"/>
              </a:rPr>
              <a:t> </a:t>
            </a:r>
            <a:r>
              <a:rPr lang="en-US" sz="4000" b="1" dirty="0" smtClean="0">
                <a:solidFill>
                  <a:schemeClr val="accent1"/>
                </a:solidFill>
                <a:latin typeface="Georgia" pitchFamily="18" charset="0"/>
              </a:rPr>
              <a:t>EAP Results </a:t>
            </a:r>
            <a:r>
              <a:rPr lang="en-US" sz="4000" b="1" dirty="0" smtClean="0">
                <a:solidFill>
                  <a:srgbClr val="002060"/>
                </a:solidFill>
                <a:latin typeface="Georgia" pitchFamily="18" charset="0"/>
              </a:rPr>
              <a:t>Online</a:t>
            </a:r>
          </a:p>
        </p:txBody>
      </p:sp>
      <p:grpSp>
        <p:nvGrpSpPr>
          <p:cNvPr id="19459" name="Group 8"/>
          <p:cNvGrpSpPr>
            <a:grpSpLocks/>
          </p:cNvGrpSpPr>
          <p:nvPr/>
        </p:nvGrpSpPr>
        <p:grpSpPr bwMode="auto">
          <a:xfrm>
            <a:off x="5280891" y="1126331"/>
            <a:ext cx="3124200" cy="1371600"/>
            <a:chOff x="293688" y="1524000"/>
            <a:chExt cx="8621712" cy="2176575"/>
          </a:xfrm>
        </p:grpSpPr>
        <p:sp>
          <p:nvSpPr>
            <p:cNvPr id="19470" name="Rectangle 3"/>
            <p:cNvSpPr txBox="1">
              <a:spLocks noChangeArrowheads="1"/>
            </p:cNvSpPr>
            <p:nvPr/>
          </p:nvSpPr>
          <p:spPr bwMode="auto">
            <a:xfrm>
              <a:off x="749307" y="1599576"/>
              <a:ext cx="7771807" cy="763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234950" indent="-234950"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</a:pPr>
              <a:r>
                <a:rPr lang="en-US" sz="2600">
                  <a:solidFill>
                    <a:schemeClr val="bg2"/>
                  </a:solidFill>
                  <a:latin typeface="Garamond" charset="0"/>
                </a:rPr>
                <a:t>	</a:t>
              </a:r>
            </a:p>
            <a:p>
              <a:pPr marL="234950" indent="-234950"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</a:pPr>
              <a:endParaRPr lang="en-US">
                <a:solidFill>
                  <a:schemeClr val="bg2"/>
                </a:solidFill>
                <a:latin typeface="Constantia" charset="0"/>
              </a:endParaRPr>
            </a:p>
          </p:txBody>
        </p:sp>
        <p:pic>
          <p:nvPicPr>
            <p:cNvPr id="19471" name="Picture 11" descr="EAP Test_Bubble snapshot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3688" y="1524000"/>
              <a:ext cx="8621712" cy="2176575"/>
            </a:xfrm>
            <a:prstGeom prst="rect">
              <a:avLst/>
            </a:prstGeom>
            <a:noFill/>
            <a:ln w="57150">
              <a:solidFill>
                <a:srgbClr val="FB7405"/>
              </a:solidFill>
              <a:miter lim="800000"/>
              <a:headEnd/>
              <a:tailEnd/>
            </a:ln>
          </p:spPr>
        </p:pic>
      </p:grpSp>
      <p:sp>
        <p:nvSpPr>
          <p:cNvPr id="19460" name="Rectangle 12"/>
          <p:cNvSpPr>
            <a:spLocks noChangeArrowheads="1"/>
          </p:cNvSpPr>
          <p:nvPr/>
        </p:nvSpPr>
        <p:spPr bwMode="auto">
          <a:xfrm>
            <a:off x="304800" y="1109662"/>
            <a:ext cx="8534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latin typeface="Book Antiqua" charset="0"/>
              </a:rPr>
              <a:t>If a student released their scores…</a:t>
            </a:r>
          </a:p>
        </p:txBody>
      </p:sp>
      <p:sp>
        <p:nvSpPr>
          <p:cNvPr id="19461" name="Rectangle 13"/>
          <p:cNvSpPr>
            <a:spLocks noChangeArrowheads="1"/>
          </p:cNvSpPr>
          <p:nvPr/>
        </p:nvSpPr>
        <p:spPr bwMode="auto">
          <a:xfrm>
            <a:off x="152400" y="2683019"/>
            <a:ext cx="8534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latin typeface="Book Antiqua" charset="0"/>
              </a:rPr>
              <a:t>Then they can check their results online!</a:t>
            </a:r>
          </a:p>
        </p:txBody>
      </p:sp>
      <p:pic>
        <p:nvPicPr>
          <p:cNvPr id="19462" name="Picture 5" descr="Find out your EAP status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r="1398"/>
          <a:stretch>
            <a:fillRect/>
          </a:stretch>
        </p:blipFill>
        <p:spPr>
          <a:xfrm rot="386289">
            <a:off x="6603684" y="4581442"/>
            <a:ext cx="2240578" cy="1722982"/>
          </a:xfrm>
        </p:spPr>
      </p:pic>
      <p:sp>
        <p:nvSpPr>
          <p:cNvPr id="19463" name="Rectangle 15"/>
          <p:cNvSpPr>
            <a:spLocks noChangeArrowheads="1"/>
          </p:cNvSpPr>
          <p:nvPr/>
        </p:nvSpPr>
        <p:spPr bwMode="auto">
          <a:xfrm>
            <a:off x="762000" y="3914920"/>
            <a:ext cx="746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latin typeface="Georgia" charset="0"/>
              </a:rPr>
              <a:t>*</a:t>
            </a:r>
            <a:r>
              <a:rPr lang="en-US" dirty="0">
                <a:latin typeface="Georgia" charset="0"/>
              </a:rPr>
              <a:t>Students Log in with their </a:t>
            </a:r>
            <a:r>
              <a:rPr lang="en-US" b="1" dirty="0">
                <a:latin typeface="Georgia" charset="0"/>
              </a:rPr>
              <a:t>CSU Mentor Username</a:t>
            </a:r>
            <a:r>
              <a:rPr lang="en-US" dirty="0">
                <a:latin typeface="Georgia" charset="0"/>
              </a:rPr>
              <a:t> and </a:t>
            </a:r>
            <a:r>
              <a:rPr lang="en-US" b="1" dirty="0">
                <a:latin typeface="Georgia" charset="0"/>
              </a:rPr>
              <a:t>Password</a:t>
            </a:r>
            <a:endParaRPr lang="en-US" dirty="0">
              <a:latin typeface="Georgia" charset="0"/>
            </a:endParaRPr>
          </a:p>
        </p:txBody>
      </p:sp>
      <p:sp>
        <p:nvSpPr>
          <p:cNvPr id="19464" name="Rectangle 16"/>
          <p:cNvSpPr>
            <a:spLocks noChangeArrowheads="1"/>
          </p:cNvSpPr>
          <p:nvPr/>
        </p:nvSpPr>
        <p:spPr bwMode="auto">
          <a:xfrm>
            <a:off x="76200" y="3144982"/>
            <a:ext cx="88392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400" u="sng" dirty="0">
                <a:solidFill>
                  <a:schemeClr val="tx2">
                    <a:lumMod val="40000"/>
                    <a:lumOff val="60000"/>
                  </a:schemeClr>
                </a:solidFill>
                <a:latin typeface="Georgia" charset="0"/>
              </a:rPr>
              <a:t>www.calstate.edu/eap/results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4800" y="4518891"/>
            <a:ext cx="6017491" cy="20764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468" name="TextBox 10"/>
          <p:cNvSpPr txBox="1">
            <a:spLocks noChangeArrowheads="1"/>
          </p:cNvSpPr>
          <p:nvPr/>
        </p:nvSpPr>
        <p:spPr bwMode="auto">
          <a:xfrm>
            <a:off x="304800" y="4914899"/>
            <a:ext cx="1600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/>
              <a:t>Also located on STAR results</a:t>
            </a:r>
          </a:p>
          <a:p>
            <a:endParaRPr lang="en-US" dirty="0"/>
          </a:p>
        </p:txBody>
      </p:sp>
      <p:pic>
        <p:nvPicPr>
          <p:cNvPr id="19469" name="Picture 11" descr="Screen shot 2012-01-16 at 1.12.19 PM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2600" y="4772818"/>
            <a:ext cx="4451168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8036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4"/>
          <p:cNvSpPr>
            <a:spLocks noGrp="1"/>
          </p:cNvSpPr>
          <p:nvPr>
            <p:ph type="title"/>
          </p:nvPr>
        </p:nvSpPr>
        <p:spPr>
          <a:xfrm>
            <a:off x="152400" y="457200"/>
            <a:ext cx="8534400" cy="53340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 eaLnBrk="1" hangingPunct="1"/>
            <a:r>
              <a:rPr lang="en-US" sz="2400" b="1" dirty="0" smtClean="0">
                <a:solidFill>
                  <a:srgbClr val="002060"/>
                </a:solidFill>
                <a:latin typeface="Georgia" pitchFamily="18" charset="0"/>
              </a:rPr>
              <a:t>Student can also avoid the </a:t>
            </a:r>
            <a:r>
              <a:rPr lang="en-US" sz="2400" b="1" dirty="0" smtClean="0">
                <a:solidFill>
                  <a:srgbClr val="FFC000"/>
                </a:solidFill>
                <a:latin typeface="Georgia" pitchFamily="18" charset="0"/>
              </a:rPr>
              <a:t>ELM/EPT</a:t>
            </a:r>
            <a:r>
              <a:rPr lang="en-US" sz="2400" b="1" dirty="0" smtClean="0">
                <a:solidFill>
                  <a:srgbClr val="002060"/>
                </a:solidFill>
                <a:latin typeface="Georgia" pitchFamily="18" charset="0"/>
              </a:rPr>
              <a:t> through: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3441650214"/>
              </p:ext>
            </p:extLst>
          </p:nvPr>
        </p:nvGraphicFramePr>
        <p:xfrm>
          <a:off x="228600" y="1295400"/>
          <a:ext cx="84582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26145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017" y="152400"/>
            <a:ext cx="7467600" cy="60960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Georgia" pitchFamily="18" charset="0"/>
              </a:rPr>
              <a:t>College Ready is a BIG Deal…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2" y="2836212"/>
            <a:ext cx="1130992" cy="15833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7615" y="829592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Timeline of Student opportunities to become College </a:t>
            </a:r>
            <a:r>
              <a:rPr lang="en-US" dirty="0" smtClean="0"/>
              <a:t>Ready:</a:t>
            </a:r>
            <a:endParaRPr lang="en-US" dirty="0"/>
          </a:p>
          <a:p>
            <a:endParaRPr lang="en-US" dirty="0"/>
          </a:p>
        </p:txBody>
      </p:sp>
      <p:sp>
        <p:nvSpPr>
          <p:cNvPr id="10" name="Cloud Callout 9"/>
          <p:cNvSpPr/>
          <p:nvPr/>
        </p:nvSpPr>
        <p:spPr>
          <a:xfrm>
            <a:off x="222703" y="1265383"/>
            <a:ext cx="2133600" cy="14478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31939" y="1475923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dirty="0" smtClean="0"/>
              <a:t>1.</a:t>
            </a:r>
          </a:p>
          <a:p>
            <a:pPr marL="0" lvl="1" algn="ctr"/>
            <a:r>
              <a:rPr lang="en-US" dirty="0" smtClean="0"/>
              <a:t>EAP </a:t>
            </a:r>
            <a:r>
              <a:rPr lang="en-US" dirty="0"/>
              <a:t>Test </a:t>
            </a:r>
            <a:r>
              <a:rPr lang="en-US" dirty="0" smtClean="0"/>
              <a:t>Result: </a:t>
            </a:r>
          </a:p>
          <a:p>
            <a:pPr marL="0" lvl="1" algn="ctr"/>
            <a:r>
              <a:rPr lang="en-US" u="sng" dirty="0" smtClean="0"/>
              <a:t>Not Ready</a:t>
            </a:r>
            <a:endParaRPr lang="en-US" u="sng" dirty="0"/>
          </a:p>
        </p:txBody>
      </p:sp>
      <p:sp>
        <p:nvSpPr>
          <p:cNvPr id="14" name="TextBox 13"/>
          <p:cNvSpPr txBox="1"/>
          <p:nvPr/>
        </p:nvSpPr>
        <p:spPr>
          <a:xfrm>
            <a:off x="2555133" y="2685688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Right Arrow 14"/>
          <p:cNvSpPr/>
          <p:nvPr/>
        </p:nvSpPr>
        <p:spPr>
          <a:xfrm>
            <a:off x="1154681" y="2523102"/>
            <a:ext cx="1963919" cy="16668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148784" y="2946904"/>
            <a:ext cx="1715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2. Other opportunities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3240932" y="2670264"/>
            <a:ext cx="1828799" cy="13055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277877" y="2955775"/>
            <a:ext cx="1828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ctr"/>
            <a:r>
              <a:rPr lang="en-US" sz="1600" dirty="0"/>
              <a:t>High SAT/ACT scores, AP Exam, etc.</a:t>
            </a:r>
          </a:p>
          <a:p>
            <a:endParaRPr lang="en-US" dirty="0"/>
          </a:p>
        </p:txBody>
      </p:sp>
      <p:sp>
        <p:nvSpPr>
          <p:cNvPr id="25" name="Right Arrow 24"/>
          <p:cNvSpPr/>
          <p:nvPr/>
        </p:nvSpPr>
        <p:spPr>
          <a:xfrm>
            <a:off x="5296928" y="2399253"/>
            <a:ext cx="2165023" cy="16668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335855" y="2863442"/>
            <a:ext cx="1949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3. CSU Placement Tests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234833" y="2077171"/>
            <a:ext cx="1083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If remediation still needed</a:t>
            </a:r>
            <a:endParaRPr lang="en-US" sz="1200" dirty="0"/>
          </a:p>
        </p:txBody>
      </p:sp>
      <p:cxnSp>
        <p:nvCxnSpPr>
          <p:cNvPr id="1025" name="Straight Arrow Connector 1024"/>
          <p:cNvCxnSpPr/>
          <p:nvPr/>
        </p:nvCxnSpPr>
        <p:spPr>
          <a:xfrm flipV="1">
            <a:off x="7040079" y="2077171"/>
            <a:ext cx="469538" cy="4616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7" name="Rectangle 1026"/>
          <p:cNvSpPr/>
          <p:nvPr/>
        </p:nvSpPr>
        <p:spPr>
          <a:xfrm>
            <a:off x="6913300" y="1560731"/>
            <a:ext cx="1828800" cy="3892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8" name="TextBox 1027"/>
          <p:cNvSpPr txBox="1"/>
          <p:nvPr/>
        </p:nvSpPr>
        <p:spPr>
          <a:xfrm>
            <a:off x="7016055" y="1569859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Early Start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95044" y="4876800"/>
            <a:ext cx="8431767" cy="175432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    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In </a:t>
            </a:r>
            <a:r>
              <a:rPr lang="en-US" dirty="0"/>
              <a:t>addition to above, </a:t>
            </a:r>
            <a:r>
              <a:rPr lang="en-US" b="1" dirty="0">
                <a:solidFill>
                  <a:schemeClr val="accent1"/>
                </a:solidFill>
              </a:rPr>
              <a:t>ERWC &amp; SMI </a:t>
            </a:r>
            <a:r>
              <a:rPr lang="en-US" dirty="0"/>
              <a:t>support the effort</a:t>
            </a:r>
          </a:p>
          <a:p>
            <a:pPr lvl="1"/>
            <a:endParaRPr lang="en-US" dirty="0"/>
          </a:p>
          <a:p>
            <a:r>
              <a:rPr lang="en-US" b="1" dirty="0"/>
              <a:t>GOAL… to reduce remediation and increase the number of students entering College Ready!</a:t>
            </a:r>
          </a:p>
          <a:p>
            <a:endParaRPr lang="en-US" dirty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7150399" y="3663885"/>
            <a:ext cx="623103" cy="3061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7029716" y="4066079"/>
            <a:ext cx="1641817" cy="511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6974436" y="4136988"/>
            <a:ext cx="1752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College Ready</a:t>
            </a:r>
            <a:endParaRPr lang="en-US" dirty="0"/>
          </a:p>
        </p:txBody>
      </p:sp>
      <p:sp>
        <p:nvSpPr>
          <p:cNvPr id="24" name="5-Point Star 23"/>
          <p:cNvSpPr/>
          <p:nvPr/>
        </p:nvSpPr>
        <p:spPr>
          <a:xfrm>
            <a:off x="588920" y="5029200"/>
            <a:ext cx="647851" cy="533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274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1"/>
            <a:ext cx="8229600" cy="60960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Georgia" pitchFamily="18" charset="0"/>
              </a:rPr>
              <a:t>Exemption from CCC Placement Tests?</a:t>
            </a:r>
            <a:endParaRPr lang="en-US" b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7543800" cy="4267200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en-US" dirty="0" smtClean="0"/>
              <a:t>Can Students also be exempt from California Community College placement tests through the EAP Exams?</a:t>
            </a:r>
          </a:p>
          <a:p>
            <a:pPr marL="45720" indent="0">
              <a:buNone/>
            </a:pPr>
            <a:endParaRPr lang="en-US" sz="800" dirty="0" smtClean="0"/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				</a:t>
            </a:r>
          </a:p>
          <a:p>
            <a:pPr marL="45720" indent="0">
              <a:buNone/>
            </a:pPr>
            <a:endParaRPr lang="en-US" sz="800" dirty="0" smtClean="0"/>
          </a:p>
          <a:p>
            <a:pPr marL="45720" indent="0">
              <a:buNone/>
            </a:pPr>
            <a:endParaRPr lang="en-US" sz="800" dirty="0"/>
          </a:p>
          <a:p>
            <a:pPr marL="45720" indent="0">
              <a:buNone/>
            </a:pPr>
            <a:endParaRPr lang="en-US" sz="800" dirty="0" smtClean="0"/>
          </a:p>
          <a:p>
            <a:pPr marL="45720" indent="0">
              <a:buNone/>
            </a:pPr>
            <a:endParaRPr lang="en-US" sz="800" dirty="0"/>
          </a:p>
          <a:p>
            <a:pPr marL="45720" indent="0">
              <a:buNone/>
            </a:pPr>
            <a:endParaRPr lang="en-US" sz="800" dirty="0" smtClean="0"/>
          </a:p>
          <a:p>
            <a:r>
              <a:rPr lang="en-US" dirty="0" smtClean="0"/>
              <a:t>A list of participating CCs and which exemptions they recognize can be found at:</a:t>
            </a:r>
          </a:p>
          <a:p>
            <a:pPr marL="45720" indent="0">
              <a:buNone/>
            </a:pPr>
            <a:r>
              <a:rPr lang="en-US" sz="1800" dirty="0" smtClean="0"/>
              <a:t>	http</a:t>
            </a:r>
            <a:r>
              <a:rPr lang="en-US" sz="1800" dirty="0"/>
              <a:t>://extranet.cccco.edu/Divisions/StudentServices/EAP.aspx</a:t>
            </a:r>
            <a:endParaRPr lang="en-US" sz="1800" dirty="0" smtClean="0"/>
          </a:p>
          <a:p>
            <a:endParaRPr lang="en-US" dirty="0"/>
          </a:p>
          <a:p>
            <a:r>
              <a:rPr lang="en-US" dirty="0" smtClean="0"/>
              <a:t>Or, simply Google: Community College EAP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209800"/>
            <a:ext cx="1462087" cy="1095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43849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084" t="8553" r="18312" b="4641"/>
          <a:stretch/>
        </p:blipFill>
        <p:spPr bwMode="auto">
          <a:xfrm>
            <a:off x="457200" y="979714"/>
            <a:ext cx="6183086" cy="51924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Left Arrow 3"/>
          <p:cNvSpPr/>
          <p:nvPr/>
        </p:nvSpPr>
        <p:spPr>
          <a:xfrm>
            <a:off x="5867400" y="3396343"/>
            <a:ext cx="2057400" cy="609600"/>
          </a:xfrm>
          <a:prstGeom prst="leftArrow">
            <a:avLst>
              <a:gd name="adj1" fmla="val 46429"/>
              <a:gd name="adj2" fmla="val 50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324600" y="4031343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“CCC Accepting EAP Test Results”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083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1020762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latin typeface="Georgia" pitchFamily="18" charset="0"/>
              </a:rPr>
              <a:t>What Juniors Should Know </a:t>
            </a:r>
            <a:br>
              <a:rPr lang="en-US" b="1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en-US" b="1" dirty="0" smtClean="0">
                <a:solidFill>
                  <a:srgbClr val="002060"/>
                </a:solidFill>
                <a:latin typeface="Georgia" pitchFamily="18" charset="0"/>
              </a:rPr>
              <a:t>to be Ready for College</a:t>
            </a:r>
            <a:endParaRPr lang="en-US" b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295400"/>
            <a:ext cx="8229600" cy="4873752"/>
          </a:xfrm>
        </p:spPr>
        <p:txBody>
          <a:bodyPr/>
          <a:lstStyle/>
          <a:p>
            <a:r>
              <a:rPr lang="en-US" dirty="0" smtClean="0"/>
              <a:t>Make yourself competitive</a:t>
            </a:r>
          </a:p>
          <a:p>
            <a:pPr lvl="1"/>
            <a:r>
              <a:rPr lang="en-US" dirty="0" smtClean="0"/>
              <a:t>Focus on GPA and A-G requirements</a:t>
            </a:r>
          </a:p>
          <a:p>
            <a:r>
              <a:rPr lang="en-US" dirty="0" smtClean="0"/>
              <a:t>Visit and apply to multiple colleges</a:t>
            </a:r>
          </a:p>
          <a:p>
            <a:r>
              <a:rPr lang="en-US" dirty="0" smtClean="0"/>
              <a:t>Do whatever you can to be college ready and avoid remediation</a:t>
            </a:r>
          </a:p>
          <a:p>
            <a:pPr lvl="1"/>
            <a:r>
              <a:rPr lang="en-US" dirty="0" smtClean="0"/>
              <a:t>EAP Exam</a:t>
            </a:r>
          </a:p>
          <a:p>
            <a:pPr lvl="1"/>
            <a:r>
              <a:rPr lang="en-US" dirty="0" smtClean="0"/>
              <a:t>Consider other opportunities as well</a:t>
            </a:r>
          </a:p>
          <a:p>
            <a:r>
              <a:rPr lang="en-US" b="1" dirty="0" smtClean="0">
                <a:solidFill>
                  <a:schemeClr val="accent1"/>
                </a:solidFill>
              </a:rPr>
              <a:t>Don’t start behind! Stay on track and get ahead!</a:t>
            </a: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542" y="4762509"/>
            <a:ext cx="3733800" cy="20954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219200"/>
            <a:ext cx="2026920" cy="1447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800601"/>
            <a:ext cx="2791543" cy="2057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342" y="5029200"/>
            <a:ext cx="2632366" cy="184265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7162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Information about EAP for English &amp; Math</a:t>
            </a:r>
          </a:p>
          <a:p>
            <a:pPr lvl="1"/>
            <a:r>
              <a:rPr lang="en-US" dirty="0" smtClean="0">
                <a:hlinkClick r:id="rId2"/>
              </a:rPr>
              <a:t>www.CSUsuccess.org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Cal State Fullerton EAP office</a:t>
            </a:r>
          </a:p>
          <a:p>
            <a:pPr lvl="1"/>
            <a:r>
              <a:rPr lang="en-US" dirty="0" smtClean="0"/>
              <a:t>Email: </a:t>
            </a:r>
            <a:r>
              <a:rPr lang="en-US" dirty="0" smtClean="0">
                <a:hlinkClick r:id="rId3"/>
              </a:rPr>
              <a:t>EAP@fullerton.edu</a:t>
            </a:r>
            <a:r>
              <a:rPr lang="en-US" dirty="0" smtClean="0"/>
              <a:t>  </a:t>
            </a:r>
          </a:p>
          <a:p>
            <a:pPr lvl="1"/>
            <a:r>
              <a:rPr lang="en-US" dirty="0" smtClean="0"/>
              <a:t>Phone: 675.278.8592</a:t>
            </a:r>
          </a:p>
          <a:p>
            <a:pPr marL="365760" lvl="1" indent="0">
              <a:buNone/>
            </a:pPr>
            <a:endParaRPr lang="en-US" dirty="0" smtClean="0"/>
          </a:p>
          <a:p>
            <a:r>
              <a:rPr lang="en-US" dirty="0" smtClean="0"/>
              <a:t>Additional Resources</a:t>
            </a:r>
          </a:p>
          <a:p>
            <a:pPr lvl="1"/>
            <a:r>
              <a:rPr lang="en-US" dirty="0" smtClean="0">
                <a:hlinkClick r:id="rId4"/>
              </a:rPr>
              <a:t>www.CalState.edu/EAP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latin typeface="Georgia" pitchFamily="18" charset="0"/>
              </a:rPr>
              <a:t>Resources</a:t>
            </a:r>
            <a:endParaRPr lang="en-US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011680"/>
            <a:ext cx="2590800" cy="36271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378865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1285</TotalTime>
  <Words>1060</Words>
  <Application>Microsoft Office PowerPoint</Application>
  <PresentationFormat>On-screen Show (4:3)</PresentationFormat>
  <Paragraphs>167</Paragraphs>
  <Slides>16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Oriel</vt:lpstr>
      <vt:lpstr>Slide 1</vt:lpstr>
      <vt:lpstr>College Eligibility Vs. College Readiness</vt:lpstr>
      <vt:lpstr>We Want YOU to be College Ready!</vt:lpstr>
      <vt:lpstr>Did you Know?</vt:lpstr>
      <vt:lpstr>Early Assessment Program Exam</vt:lpstr>
      <vt:lpstr>Slide 6</vt:lpstr>
      <vt:lpstr>The Early Assessment Program</vt:lpstr>
      <vt:lpstr>What Do the EAP Test Results Mean?</vt:lpstr>
      <vt:lpstr>Conditional Status </vt:lpstr>
      <vt:lpstr>Check EAP Results Online</vt:lpstr>
      <vt:lpstr>Student can also avoid the ELM/EPT through:</vt:lpstr>
      <vt:lpstr>College Ready is a BIG Deal…</vt:lpstr>
      <vt:lpstr>Exemption from CCC Placement Tests?</vt:lpstr>
      <vt:lpstr>Slide 14</vt:lpstr>
      <vt:lpstr>What Juniors Should Know  to be Ready for College</vt:lpstr>
      <vt:lpstr>Resources</vt:lpstr>
    </vt:vector>
  </TitlesOfParts>
  <Company>California State University, Fullerton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jennifer</cp:lastModifiedBy>
  <cp:revision>44</cp:revision>
  <cp:lastPrinted>2013-02-06T20:37:42Z</cp:lastPrinted>
  <dcterms:created xsi:type="dcterms:W3CDTF">2013-01-29T19:39:02Z</dcterms:created>
  <dcterms:modified xsi:type="dcterms:W3CDTF">2013-02-22T19:55:21Z</dcterms:modified>
</cp:coreProperties>
</file>