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B824-E69D-4829-A274-FDE436FE34B3}" type="datetimeFigureOut">
              <a:rPr lang="en-US" smtClean="0"/>
              <a:t>3/18/2014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087F-333C-4CA9-82C2-A6D586DD359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B824-E69D-4829-A274-FDE436FE34B3}" type="datetimeFigureOut">
              <a:rPr lang="en-US" smtClean="0"/>
              <a:t>3/18/2014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087F-333C-4CA9-82C2-A6D586DD359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B824-E69D-4829-A274-FDE436FE34B3}" type="datetimeFigureOut">
              <a:rPr lang="en-US" smtClean="0"/>
              <a:t>3/18/2014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087F-333C-4CA9-82C2-A6D586DD359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B824-E69D-4829-A274-FDE436FE34B3}" type="datetimeFigureOut">
              <a:rPr lang="en-US" smtClean="0"/>
              <a:t>3/18/2014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087F-333C-4CA9-82C2-A6D586DD359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B824-E69D-4829-A274-FDE436FE34B3}" type="datetimeFigureOut">
              <a:rPr lang="en-US" smtClean="0"/>
              <a:t>3/18/2014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087F-333C-4CA9-82C2-A6D586DD359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B824-E69D-4829-A274-FDE436FE34B3}" type="datetimeFigureOut">
              <a:rPr lang="en-US" smtClean="0"/>
              <a:t>3/18/2014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087F-333C-4CA9-82C2-A6D586DD359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B824-E69D-4829-A274-FDE436FE34B3}" type="datetimeFigureOut">
              <a:rPr lang="en-US" smtClean="0"/>
              <a:t>3/18/2014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087F-333C-4CA9-82C2-A6D586DD359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B824-E69D-4829-A274-FDE436FE34B3}" type="datetimeFigureOut">
              <a:rPr lang="en-US" smtClean="0"/>
              <a:t>3/18/2014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087F-333C-4CA9-82C2-A6D586DD359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B824-E69D-4829-A274-FDE436FE34B3}" type="datetimeFigureOut">
              <a:rPr lang="en-US" smtClean="0"/>
              <a:t>3/18/2014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087F-333C-4CA9-82C2-A6D586DD359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B824-E69D-4829-A274-FDE436FE34B3}" type="datetimeFigureOut">
              <a:rPr lang="en-US" smtClean="0"/>
              <a:t>3/18/2014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087F-333C-4CA9-82C2-A6D586DD359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B824-E69D-4829-A274-FDE436FE34B3}" type="datetimeFigureOut">
              <a:rPr lang="en-US" smtClean="0"/>
              <a:t>3/18/2014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087F-333C-4CA9-82C2-A6D586DD359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BB824-E69D-4829-A274-FDE436FE34B3}" type="datetimeFigureOut">
              <a:rPr lang="en-US" smtClean="0"/>
              <a:t>3/18/2014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5087F-333C-4CA9-82C2-A6D586DD3592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0" y="-3464"/>
          <a:ext cx="9144000" cy="6861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Acrobat Document" r:id="rId3" imgW="7543665" imgH="5829194" progId="AcroExch.Document.7">
                  <p:embed/>
                </p:oleObj>
              </mc:Choice>
              <mc:Fallback>
                <p:oleObj name="Acrobat Document" r:id="rId3" imgW="7543665" imgH="5829194" progId="AcroExch.Document.7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3464"/>
                        <a:ext cx="9144000" cy="68614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Pyramid </a:t>
            </a:r>
            <a:r>
              <a:rPr lang="en-US" dirty="0" smtClean="0"/>
              <a:t>Building (5 points)</a:t>
            </a:r>
            <a:endParaRPr lang="en-US" dirty="0"/>
          </a:p>
        </p:txBody>
      </p:sp>
      <p:sp>
        <p:nvSpPr>
          <p:cNvPr id="7" name="Flowchart: Process 6"/>
          <p:cNvSpPr/>
          <p:nvPr/>
        </p:nvSpPr>
        <p:spPr>
          <a:xfrm>
            <a:off x="1219200" y="1600200"/>
            <a:ext cx="2209800" cy="396240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lowchart: Process 7"/>
          <p:cNvSpPr/>
          <p:nvPr/>
        </p:nvSpPr>
        <p:spPr>
          <a:xfrm>
            <a:off x="6400800" y="1600200"/>
            <a:ext cx="1600200" cy="396240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95400" y="1752600"/>
            <a:ext cx="19050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Population pyramids show the age and sex structure of a population.</a:t>
            </a:r>
          </a:p>
          <a:p>
            <a:endParaRPr lang="en-US" sz="1600" b="1" dirty="0"/>
          </a:p>
          <a:p>
            <a:r>
              <a:rPr lang="en-US" sz="1600" b="1" dirty="0" smtClean="0"/>
              <a:t>Each horizontal bar shows the percentage (or the absolute number) of males and females in each age group.</a:t>
            </a:r>
          </a:p>
          <a:p>
            <a:r>
              <a:rPr lang="en-US" sz="1200" b="1" dirty="0" smtClean="0"/>
              <a:t> 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77000" y="1676400"/>
            <a:ext cx="1676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Interpret the chart: </a:t>
            </a:r>
          </a:p>
          <a:p>
            <a:pPr marL="228600" indent="-228600">
              <a:buAutoNum type="arabicPeriod"/>
            </a:pPr>
            <a:r>
              <a:rPr lang="en-US" sz="1600" b="1" dirty="0" smtClean="0"/>
              <a:t>Which age group has the greatest proportion of people?</a:t>
            </a:r>
          </a:p>
          <a:p>
            <a:pPr marL="228600" indent="-228600">
              <a:buAutoNum type="arabicPeriod"/>
            </a:pPr>
            <a:r>
              <a:rPr lang="en-US" sz="1600" b="1" dirty="0" smtClean="0"/>
              <a:t>Which bar includes the students in this classroom?</a:t>
            </a:r>
          </a:p>
          <a:p>
            <a:pPr marL="228600" indent="-228600">
              <a:buAutoNum type="arabicPeriod"/>
            </a:pPr>
            <a:r>
              <a:rPr lang="en-US" sz="1600" b="1" dirty="0" smtClean="0"/>
              <a:t>Are there more people in your age group or in the age group below yours?</a:t>
            </a:r>
          </a:p>
          <a:p>
            <a:pPr marL="228600" indent="-228600"/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14400" y="6172200"/>
            <a:ext cx="7239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A pyramid shows the history of a country’s population growth.  In the United States from 1945 to 1965, people had larger families.  These people are now between the ages of 30 and 50 and are called baby boomers.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1"/>
          <a:ext cx="7010400" cy="5260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Acrobat Document" r:id="rId3" imgW="7543665" imgH="5829194" progId="AcroExch.Document.7">
                  <p:embed/>
                </p:oleObj>
              </mc:Choice>
              <mc:Fallback>
                <p:oleObj name="Acrobat Document" r:id="rId3" imgW="7543665" imgH="5829194" progId="AcroExch.Document.7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"/>
                        <a:ext cx="7010400" cy="52602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0" y="609600"/>
            <a:ext cx="2286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600" b="1" dirty="0" smtClean="0"/>
              <a:t>Describe Congo’s population structure. </a:t>
            </a:r>
          </a:p>
          <a:p>
            <a:pPr marL="228600" indent="-228600">
              <a:buAutoNum type="arabicPeriod"/>
            </a:pPr>
            <a:r>
              <a:rPr lang="en-US" sz="1600" b="1" dirty="0" smtClean="0"/>
              <a:t>How is Congo’s pyramid different from that of the U.S.?</a:t>
            </a:r>
          </a:p>
          <a:p>
            <a:pPr marL="228600" indent="-228600">
              <a:buAutoNum type="arabicPeriod"/>
            </a:pPr>
            <a:r>
              <a:rPr lang="en-US" sz="1600" b="1" dirty="0" smtClean="0"/>
              <a:t>Which age group in the Congo is the largest?</a:t>
            </a:r>
          </a:p>
          <a:p>
            <a:pPr marL="228600" indent="-228600">
              <a:buAutoNum type="arabicPeriod"/>
            </a:pPr>
            <a:r>
              <a:rPr lang="en-US" sz="1600" b="1" dirty="0" smtClean="0"/>
              <a:t>What proportion of the population is in this age group?</a:t>
            </a:r>
          </a:p>
          <a:p>
            <a:pPr marL="228600" indent="-228600">
              <a:buAutoNum type="arabicPeriod"/>
            </a:pPr>
            <a:r>
              <a:rPr lang="en-US" sz="1600" b="1" dirty="0" smtClean="0"/>
              <a:t>Now look at Germany.  How is it different form the U.S. and Congo?</a:t>
            </a:r>
            <a:endParaRPr lang="en-US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0292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6. Why would a country’s leaders want to know the proportion of the population in different age groups?</a:t>
            </a:r>
          </a:p>
          <a:p>
            <a:r>
              <a:rPr lang="en-US" sz="1600" b="1" dirty="0" smtClean="0"/>
              <a:t>7. What difference does the age of the people in a country make?</a:t>
            </a:r>
          </a:p>
          <a:p>
            <a:r>
              <a:rPr lang="en-US" sz="1600" b="1" dirty="0" smtClean="0"/>
              <a:t>8. What kind of products to young people use? What kind of services do they need?</a:t>
            </a:r>
          </a:p>
          <a:p>
            <a:r>
              <a:rPr lang="en-US" sz="1600" b="1" dirty="0" smtClean="0"/>
              <a:t>9. What about older people?</a:t>
            </a:r>
          </a:p>
          <a:p>
            <a:r>
              <a:rPr lang="en-US" sz="1600" b="1" dirty="0" smtClean="0"/>
              <a:t>10. Is it important for a government leader or planner to know the age of the population they are serving?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Assignment: Each student is going to draw a population pyramid for a specific country.  However, we will practice first with the U.S.  These pyramids will only have 4 age categories instead of 16 like the ones we looked at.</a:t>
            </a:r>
            <a:endParaRPr lang="en-US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29540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 your notebook draw the modified population pyramid below:</a:t>
            </a:r>
            <a:endParaRPr lang="en-US" sz="16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52600" y="1752600"/>
          <a:ext cx="48006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300"/>
                <a:gridCol w="2400300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0600" y="15240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Males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53200" y="1524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Females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629400" y="2057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60+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629400" y="28956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40-59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05600" y="3810000"/>
            <a:ext cx="990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20-39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705600" y="4876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0-19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752600" y="54102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30    25   20    15   10   5   0   5   10   15   20   25   30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00400" y="57150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Percent of population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U. S. Population by age 2000 (percent)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0" y="91440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Females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0-19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40-59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60+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28956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Source: U.S. Census 2000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5814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You will be assigned a random country 1-37 to make a modified population pyramid.  When finished discuss and answer the following question.</a:t>
            </a:r>
          </a:p>
          <a:p>
            <a:pPr marL="342900" indent="-342900">
              <a:buAutoNum type="arabicPeriod"/>
            </a:pPr>
            <a:r>
              <a:rPr lang="en-US" b="1" dirty="0" smtClean="0"/>
              <a:t>What are the similarities and differences in the shapes of their pyramids?</a:t>
            </a:r>
          </a:p>
          <a:p>
            <a:pPr marL="342900" indent="-342900">
              <a:buAutoNum type="arabicPeriod"/>
            </a:pPr>
            <a:r>
              <a:rPr lang="en-US" b="1" dirty="0" smtClean="0"/>
              <a:t>What might be some of the reasons for different shapes?</a:t>
            </a:r>
          </a:p>
          <a:p>
            <a:pPr marL="342900" indent="-342900">
              <a:buAutoNum type="arabicPeriod"/>
            </a:pPr>
            <a:r>
              <a:rPr lang="en-US" b="1" dirty="0" smtClean="0"/>
              <a:t>What country do you think you have?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Extension TFR (Total Fertility Rate)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914400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Answer the following regarding world human population.</a:t>
            </a:r>
          </a:p>
          <a:p>
            <a:r>
              <a:rPr lang="en-US" dirty="0" smtClean="0"/>
              <a:t>1. Create a graph of the data from table 1 below.  Label all axes and graph.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00800" y="1560731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Table 1: Worldwide Total Fertility Rate (TFR)</a:t>
            </a:r>
            <a:endParaRPr lang="en-US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08663"/>
              </p:ext>
            </p:extLst>
          </p:nvPr>
        </p:nvGraphicFramePr>
        <p:xfrm>
          <a:off x="6781800" y="2207062"/>
          <a:ext cx="19050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952500"/>
              </a:tblGrid>
              <a:tr h="177686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TFR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745" y="1530657"/>
            <a:ext cx="487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  Identify and discuss TWO of the causes for the trend in the worldwide TFR that you graphed in part 1. 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134918"/>
              </p:ext>
            </p:extLst>
          </p:nvPr>
        </p:nvGraphicFramePr>
        <p:xfrm>
          <a:off x="0" y="2743200"/>
          <a:ext cx="6400800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066800"/>
                <a:gridCol w="1066800"/>
                <a:gridCol w="1066800"/>
                <a:gridCol w="1066800"/>
                <a:gridCol w="1066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Country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TFR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Crude birth 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Crude death</a:t>
                      </a:r>
                      <a:r>
                        <a:rPr lang="en-US" baseline="0" dirty="0" smtClean="0"/>
                        <a:t> 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Infant mortality 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 capita income (dollars)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6,500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Japan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31,400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Kenya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U.S.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42,000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23622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Table 2: Population Data for Selected Nations (2005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745" y="5562600"/>
            <a:ext cx="9126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3. Consider the data in table 2 above.  Identify and discuss TWO economic or societal factors that account for the difference between the TFR of Kenya and that of the United States.</a:t>
            </a:r>
          </a:p>
          <a:p>
            <a:r>
              <a:rPr lang="en-US" dirty="0" smtClean="0"/>
              <a:t>4. Describe TWO human activities related to the rapidly growing world population that are having an impact on Earth’s biodiversity.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99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622</Words>
  <Application>Microsoft Office PowerPoint</Application>
  <PresentationFormat>On-screen Show (4:3)</PresentationFormat>
  <Paragraphs>107</Paragraphs>
  <Slides>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Office Theme</vt:lpstr>
      <vt:lpstr>Acrobat Document</vt:lpstr>
      <vt:lpstr>Pyramid Building (5 points)</vt:lpstr>
      <vt:lpstr>PowerPoint Presentation</vt:lpstr>
      <vt:lpstr>PowerPoint Presentation</vt:lpstr>
      <vt:lpstr>U. S. Population by age 2000 (percent)</vt:lpstr>
      <vt:lpstr>Extension TFR (Total Fertility Rate)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Pyramid Building</dc:title>
  <dc:creator>Charity</dc:creator>
  <cp:lastModifiedBy>LAUSD</cp:lastModifiedBy>
  <cp:revision>9</cp:revision>
  <dcterms:created xsi:type="dcterms:W3CDTF">2013-07-24T18:55:36Z</dcterms:created>
  <dcterms:modified xsi:type="dcterms:W3CDTF">2014-03-18T20:17:05Z</dcterms:modified>
</cp:coreProperties>
</file>