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7" r:id="rId4"/>
    <p:sldId id="256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FF3399"/>
    <a:srgbClr val="009900"/>
    <a:srgbClr val="33CC33"/>
    <a:srgbClr val="FF00FF"/>
    <a:srgbClr val="FF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FF33-F8AC-4EB1-B4C4-2422AA596677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3BC-7C26-45BD-8C9F-7ECC8524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9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FF33-F8AC-4EB1-B4C4-2422AA596677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3BC-7C26-45BD-8C9F-7ECC8524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3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FF33-F8AC-4EB1-B4C4-2422AA596677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3BC-7C26-45BD-8C9F-7ECC8524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0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154E-4383-4480-B406-04D2A5C4216A}" type="datetimeFigureOut">
              <a:rPr lang="en-US" smtClean="0">
                <a:solidFill>
                  <a:srgbClr val="FFFFFF"/>
                </a:solidFill>
              </a:rPr>
              <a:pPr/>
              <a:t>8/19/2014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D40D-2D13-4953-8F24-01B34A7FC3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73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154E-4383-4480-B406-04D2A5C4216A}" type="datetimeFigureOut">
              <a:rPr lang="en-US" smtClean="0">
                <a:solidFill>
                  <a:srgbClr val="FFFFFF"/>
                </a:solidFill>
              </a:rPr>
              <a:pPr/>
              <a:t>8/19/2014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D40D-2D13-4953-8F24-01B34A7FC3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1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154E-4383-4480-B406-04D2A5C4216A}" type="datetimeFigureOut">
              <a:rPr lang="en-US" smtClean="0">
                <a:solidFill>
                  <a:srgbClr val="FFFFFF"/>
                </a:solidFill>
              </a:rPr>
              <a:pPr/>
              <a:t>8/19/2014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D40D-2D13-4953-8F24-01B34A7FC3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3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154E-4383-4480-B406-04D2A5C4216A}" type="datetimeFigureOut">
              <a:rPr lang="en-US" smtClean="0">
                <a:solidFill>
                  <a:srgbClr val="FFFFFF"/>
                </a:solidFill>
              </a:rPr>
              <a:pPr/>
              <a:t>8/19/2014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D40D-2D13-4953-8F24-01B34A7FC3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50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154E-4383-4480-B406-04D2A5C4216A}" type="datetimeFigureOut">
              <a:rPr lang="en-US" smtClean="0">
                <a:solidFill>
                  <a:srgbClr val="FFFFFF"/>
                </a:solidFill>
              </a:rPr>
              <a:pPr/>
              <a:t>8/19/2014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D40D-2D13-4953-8F24-01B34A7FC3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1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154E-4383-4480-B406-04D2A5C4216A}" type="datetimeFigureOut">
              <a:rPr lang="en-US" smtClean="0">
                <a:solidFill>
                  <a:srgbClr val="FFFFFF"/>
                </a:solidFill>
              </a:rPr>
              <a:pPr/>
              <a:t>8/19/2014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D40D-2D13-4953-8F24-01B34A7FC3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42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154E-4383-4480-B406-04D2A5C4216A}" type="datetimeFigureOut">
              <a:rPr lang="en-US" smtClean="0">
                <a:solidFill>
                  <a:srgbClr val="FFFFFF"/>
                </a:solidFill>
              </a:rPr>
              <a:pPr/>
              <a:t>8/19/2014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D40D-2D13-4953-8F24-01B34A7FC3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51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154E-4383-4480-B406-04D2A5C4216A}" type="datetimeFigureOut">
              <a:rPr lang="en-US" smtClean="0">
                <a:solidFill>
                  <a:srgbClr val="FFFFFF"/>
                </a:solidFill>
              </a:rPr>
              <a:pPr/>
              <a:t>8/19/2014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D40D-2D13-4953-8F24-01B34A7FC3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0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FF33-F8AC-4EB1-B4C4-2422AA596677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3BC-7C26-45BD-8C9F-7ECC8524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96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154E-4383-4480-B406-04D2A5C4216A}" type="datetimeFigureOut">
              <a:rPr lang="en-US" smtClean="0">
                <a:solidFill>
                  <a:srgbClr val="FFFFFF"/>
                </a:solidFill>
              </a:rPr>
              <a:pPr/>
              <a:t>8/19/2014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D40D-2D13-4953-8F24-01B34A7FC3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05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154E-4383-4480-B406-04D2A5C4216A}" type="datetimeFigureOut">
              <a:rPr lang="en-US" smtClean="0">
                <a:solidFill>
                  <a:srgbClr val="FFFFFF"/>
                </a:solidFill>
              </a:rPr>
              <a:pPr/>
              <a:t>8/19/2014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D40D-2D13-4953-8F24-01B34A7FC3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81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154E-4383-4480-B406-04D2A5C4216A}" type="datetimeFigureOut">
              <a:rPr lang="en-US" smtClean="0">
                <a:solidFill>
                  <a:srgbClr val="FFFFFF"/>
                </a:solidFill>
              </a:rPr>
              <a:pPr/>
              <a:t>8/19/2014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D40D-2D13-4953-8F24-01B34A7FC3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3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FF33-F8AC-4EB1-B4C4-2422AA596677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3BC-7C26-45BD-8C9F-7ECC8524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5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FF33-F8AC-4EB1-B4C4-2422AA596677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3BC-7C26-45BD-8C9F-7ECC8524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4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FF33-F8AC-4EB1-B4C4-2422AA596677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3BC-7C26-45BD-8C9F-7ECC8524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8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FF33-F8AC-4EB1-B4C4-2422AA596677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3BC-7C26-45BD-8C9F-7ECC8524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4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FF33-F8AC-4EB1-B4C4-2422AA596677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3BC-7C26-45BD-8C9F-7ECC8524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0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FF33-F8AC-4EB1-B4C4-2422AA596677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3BC-7C26-45BD-8C9F-7ECC8524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FF33-F8AC-4EB1-B4C4-2422AA596677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33BC-7C26-45BD-8C9F-7ECC8524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0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9FF33-F8AC-4EB1-B4C4-2422AA596677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233BC-7C26-45BD-8C9F-7ECC8524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2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607154E-4383-4480-B406-04D2A5C4216A}" type="datetimeFigureOut">
              <a:rPr lang="en-US" smtClean="0">
                <a:solidFill>
                  <a:srgbClr val="FFFFFF"/>
                </a:solidFill>
              </a:rPr>
              <a:pPr/>
              <a:t>8/19/2014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314D40D-2D13-4953-8F24-01B34A7FC3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80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names&amp;source=images&amp;cd=&amp;cad=rja&amp;docid=o8UUfkCjMDDGKM&amp;tbnid=DpJZeX3FNkkdZM:&amp;ved=0CAUQjRw&amp;url=http://www.diabetesmine.com/2013/04/ask-dmine-type-three-and-pee-due-to-the-big-d.html&amp;ei=UPwKUuzFHs7kiwL53oGgDg&amp;bvm=bv.50723672,d.aWc&amp;psig=AFQjCNG9htXqIXOVboC39gR-PzsBH19cVg&amp;ust=137653801172627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the+house+on+mango+street&amp;source=images&amp;cd=&amp;cad=rja&amp;docid=H3JMfn5ztauZ1M&amp;tbnid=kivgshUGU-o1dM:&amp;ved=0CAUQjRw&amp;url=http://onmaturerecollection.wordpress.com/2012/03/14/the-house-on-mango-street/&amp;ei=lfsKUuzDIsKjiQLLgIHQAQ&amp;bvm=bv.50723672,d.aWc&amp;psig=AFQjCNH9sy4Nql4SwrZSy9fRguosGEASLg&amp;ust=137653785870132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hyperlink" Target="http://www.google.com/url?sa=i&amp;rct=j&amp;q=magazine+covers&amp;source=images&amp;cd=&amp;cad=rja&amp;docid=kvQSVhdl0wFFxM&amp;tbnid=TCFzkReP3zT2CM:&amp;ved=0CAUQjRw&amp;url=http://www.fashionologie.com/January-2013-Fashion-Magazine-Covers-Pictures-26087465&amp;ei=iuDVUbPdHeqiigKymYDoAg&amp;bvm=bv.48705608,d.cGE&amp;psig=AFQjCNFYSXlqrrpQxb0zoEF4WrPj3zXevQ&amp;ust=1373057536561553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mg1.bdbphotos.com/images/orig/p/3/p3esv0b0lfopl0ov.jp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Warm-Up </a:t>
            </a:r>
            <a:r>
              <a:rPr lang="en-US" smtClean="0">
                <a:solidFill>
                  <a:schemeClr val="bg1"/>
                </a:solidFill>
              </a:rPr>
              <a:t>Day : </a:t>
            </a:r>
            <a:r>
              <a:rPr lang="en-US" dirty="0" smtClean="0">
                <a:solidFill>
                  <a:schemeClr val="bg1"/>
                </a:solidFill>
              </a:rPr>
              <a:t>8/19/14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3657600" cy="19812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FF"/>
                </a:solidFill>
              </a:rPr>
              <a:t>What is the most important word in any language? Why?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590800"/>
            <a:ext cx="3200400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Prefix:   </a:t>
            </a:r>
            <a:r>
              <a:rPr lang="en-US" sz="2000" dirty="0" smtClean="0">
                <a:solidFill>
                  <a:srgbClr val="33CC33"/>
                </a:solidFill>
              </a:rPr>
              <a:t>a-, an-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Meaning: </a:t>
            </a:r>
            <a:r>
              <a:rPr lang="en-US" sz="2000" dirty="0" smtClean="0">
                <a:solidFill>
                  <a:srgbClr val="33CC33"/>
                </a:solidFill>
              </a:rPr>
              <a:t>without, not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Examples: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       </a:t>
            </a:r>
            <a:r>
              <a:rPr lang="en-US" sz="2000" u="sng" dirty="0" smtClean="0">
                <a:solidFill>
                  <a:srgbClr val="33CC33"/>
                </a:solidFill>
              </a:rPr>
              <a:t>a</a:t>
            </a:r>
            <a:r>
              <a:rPr lang="en-US" sz="2000" dirty="0" smtClean="0">
                <a:solidFill>
                  <a:srgbClr val="33CC33"/>
                </a:solidFill>
              </a:rPr>
              <a:t>moral: </a:t>
            </a:r>
            <a:r>
              <a:rPr lang="en-US" sz="2000" dirty="0" smtClean="0">
                <a:solidFill>
                  <a:srgbClr val="00B0F0"/>
                </a:solidFill>
              </a:rPr>
              <a:t>without moral</a:t>
            </a:r>
          </a:p>
          <a:p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       </a:t>
            </a:r>
            <a:r>
              <a:rPr lang="en-US" sz="2000" u="sng" dirty="0" smtClean="0">
                <a:solidFill>
                  <a:srgbClr val="33CC33"/>
                </a:solidFill>
              </a:rPr>
              <a:t>a</a:t>
            </a:r>
            <a:r>
              <a:rPr lang="en-US" sz="2000" dirty="0" smtClean="0">
                <a:solidFill>
                  <a:srgbClr val="33CC33"/>
                </a:solidFill>
              </a:rPr>
              <a:t>narchy: </a:t>
            </a:r>
            <a:r>
              <a:rPr lang="en-US" sz="2000" dirty="0" smtClean="0">
                <a:solidFill>
                  <a:srgbClr val="00B0F0"/>
                </a:solidFill>
              </a:rPr>
              <a:t>without rule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81" y="933032"/>
            <a:ext cx="5270078" cy="45217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5972">
            <a:off x="206632" y="5099553"/>
            <a:ext cx="2234969" cy="165820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5888">
            <a:off x="6927906" y="5298666"/>
            <a:ext cx="2317099" cy="1005534"/>
          </a:xfrm>
          <a:prstGeom prst="rect">
            <a:avLst/>
          </a:prstGeom>
          <a:solidFill>
            <a:srgbClr val="CC000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11" y="2960245"/>
            <a:ext cx="2038635" cy="109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23" y="1631681"/>
            <a:ext cx="1848547" cy="1244494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1219200"/>
            <a:ext cx="2514951" cy="800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8610" y="1967017"/>
            <a:ext cx="1000265" cy="962159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836" y="-174172"/>
            <a:ext cx="7554379" cy="149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0" y="125908"/>
            <a:ext cx="2508118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6172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	CLOSURE</a:t>
            </a: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Write a 2 sentence summary explaining to someone why our names our the most important word in any language.</a:t>
            </a: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8368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2.gstatic.com/images?q=tbn:ANd9GcTtwdPmXxhB40bwDnkBH2seSn7N4o04EeTG3BgQhlW0jGe5KnQ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4024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457200"/>
            <a:ext cx="4191000" cy="960438"/>
          </a:xfrm>
        </p:spPr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Name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752600"/>
            <a:ext cx="4191000" cy="4373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Berlin Sans FB" pitchFamily="34" charset="0"/>
              </a:rPr>
              <a:t>A name is the symbol of your identity</a:t>
            </a:r>
          </a:p>
          <a:p>
            <a:pPr marL="0" indent="0">
              <a:buNone/>
            </a:pPr>
            <a:endParaRPr lang="en-US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Berlin Sans FB" pitchFamily="34" charset="0"/>
              </a:rPr>
              <a:t>Whether you like your name or not, you identify with it. </a:t>
            </a:r>
          </a:p>
          <a:p>
            <a:pPr marL="0" indent="0">
              <a:buNone/>
            </a:pPr>
            <a:endParaRPr lang="en-US" dirty="0" smtClean="0">
              <a:latin typeface="Berlin Sans FB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Berlin Sans FB" pitchFamily="34" charset="0"/>
              </a:rPr>
              <a:t>It is probably the </a:t>
            </a:r>
            <a:r>
              <a:rPr lang="en-US" u="sng" dirty="0" smtClean="0">
                <a:latin typeface="Berlin Sans FB" pitchFamily="34" charset="0"/>
              </a:rPr>
              <a:t>most important word</a:t>
            </a:r>
            <a:r>
              <a:rPr lang="en-US" dirty="0" smtClean="0">
                <a:latin typeface="Berlin Sans FB" pitchFamily="34" charset="0"/>
              </a:rPr>
              <a:t> in your life</a:t>
            </a:r>
            <a:endParaRPr lang="en-US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nmaturerecollection.files.wordpress.com/2012/03/mango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41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0" y="152400"/>
            <a:ext cx="2590800" cy="215265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&amp;WHY</a:t>
            </a:r>
            <a:endParaRPr lang="en-US" sz="2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1478" y="1752600"/>
            <a:ext cx="2971800" cy="4876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What: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Today we are looking at the question: what is the most important word in any language?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Why: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Because words impact the way we act and feel.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8</a:t>
            </a:r>
            <a:r>
              <a:rPr lang="en-US" b="1" baseline="30000" dirty="0" smtClean="0">
                <a:solidFill>
                  <a:srgbClr val="FFFF00"/>
                </a:solidFill>
              </a:rPr>
              <a:t>th</a:t>
            </a:r>
            <a:r>
              <a:rPr lang="en-US" b="1" dirty="0" smtClean="0">
                <a:solidFill>
                  <a:srgbClr val="FFFF00"/>
                </a:solidFill>
              </a:rPr>
              <a:t> Grade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After Reading the Passage…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Answer the following questions on a separate sheet of paper.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You do not have to write the question down, but must re-state it in the answers.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				</a:t>
            </a:r>
            <a:r>
              <a:rPr lang="en-US" sz="1800" b="1" dirty="0" smtClean="0"/>
              <a:t>Questions</a:t>
            </a:r>
          </a:p>
          <a:p>
            <a:pPr>
              <a:buAutoNum type="arabicPeriod"/>
            </a:pPr>
            <a:r>
              <a:rPr lang="en-US" sz="1800" b="1" dirty="0" smtClean="0"/>
              <a:t>Identify the literary device and explain its meaning in the line: “It is the Mexican records my father plays on Sunday mornings when he is shaving, songs like sobbing.”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2. Identify the literary device and explain its meaning of the line: “ …they say my name funny as if the syllables were made out of tin and hurt the roof of your mouth.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3. What is the theme of the piece?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383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8</a:t>
            </a:r>
            <a:r>
              <a:rPr lang="en-US" b="1" baseline="30000" dirty="0" smtClean="0">
                <a:solidFill>
                  <a:srgbClr val="FFFF00"/>
                </a:solidFill>
              </a:rPr>
              <a:t>th</a:t>
            </a:r>
            <a:r>
              <a:rPr lang="en-US" b="1" dirty="0" smtClean="0">
                <a:solidFill>
                  <a:srgbClr val="FFFF00"/>
                </a:solidFill>
              </a:rPr>
              <a:t> Grade Adv.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After Reading the Passage…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Answer the following questions on a separate sheet of paper.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You do not have to write the question down, but must re-state it in the answers.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/>
              <a:t>		    Questions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Identify two literary devices in the passage and explain their meaning on the text.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What is the significance of including the story of her great-grandmother in her lamentation of disliking her name? What purpose does it serve?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How would you describe the theme of this vignette?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49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655" y="4419600"/>
            <a:ext cx="6400800" cy="17526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FF00"/>
                </a:solidFill>
                <a:latin typeface="Broadway" pitchFamily="82" charset="0"/>
              </a:rPr>
              <a:t>M</a:t>
            </a:r>
            <a:r>
              <a:rPr lang="en-US" sz="8000" dirty="0" smtClean="0">
                <a:solidFill>
                  <a:srgbClr val="FF0000"/>
                </a:solidFill>
                <a:latin typeface="Broadway" pitchFamily="82" charset="0"/>
              </a:rPr>
              <a:t>a</a:t>
            </a:r>
            <a:r>
              <a:rPr lang="en-US" sz="8000" dirty="0" smtClean="0">
                <a:solidFill>
                  <a:srgbClr val="FF3399"/>
                </a:solidFill>
                <a:latin typeface="Broadway" pitchFamily="82" charset="0"/>
              </a:rPr>
              <a:t>g</a:t>
            </a:r>
            <a:r>
              <a:rPr lang="en-US" sz="8000" dirty="0" smtClean="0">
                <a:solidFill>
                  <a:srgbClr val="00B0F0"/>
                </a:solidFill>
                <a:latin typeface="Broadway" pitchFamily="82" charset="0"/>
              </a:rPr>
              <a:t>a</a:t>
            </a:r>
            <a:r>
              <a:rPr lang="en-US" sz="80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Broadway" pitchFamily="82" charset="0"/>
              </a:rPr>
              <a:t>z</a:t>
            </a:r>
            <a:r>
              <a:rPr lang="en-US" sz="8000" dirty="0" smtClean="0">
                <a:solidFill>
                  <a:srgbClr val="00B050"/>
                </a:solidFill>
                <a:latin typeface="Broadway" pitchFamily="82" charset="0"/>
              </a:rPr>
              <a:t>i</a:t>
            </a:r>
            <a:r>
              <a:rPr lang="en-US" sz="8000" dirty="0" smtClean="0">
                <a:solidFill>
                  <a:srgbClr val="CC0099"/>
                </a:solidFill>
                <a:latin typeface="Broadway" pitchFamily="82" charset="0"/>
              </a:rPr>
              <a:t>n</a:t>
            </a:r>
            <a:r>
              <a:rPr lang="en-US" sz="8000" dirty="0" smtClean="0">
                <a:solidFill>
                  <a:srgbClr val="FFFF00"/>
                </a:solidFill>
                <a:latin typeface="Broadway" pitchFamily="82" charset="0"/>
              </a:rPr>
              <a:t>e</a:t>
            </a:r>
            <a:r>
              <a:rPr lang="en-US" sz="8000" dirty="0" smtClean="0">
                <a:latin typeface="Broadway" pitchFamily="82" charset="0"/>
              </a:rPr>
              <a:t> </a:t>
            </a:r>
            <a:r>
              <a:rPr lang="en-US" sz="8000" dirty="0" smtClean="0">
                <a:solidFill>
                  <a:srgbClr val="FF3399"/>
                </a:solidFill>
                <a:latin typeface="Broadway" pitchFamily="82" charset="0"/>
              </a:rPr>
              <a:t>C</a:t>
            </a:r>
            <a:r>
              <a:rPr lang="en-US" sz="8000" dirty="0" smtClean="0">
                <a:solidFill>
                  <a:schemeClr val="tx1"/>
                </a:solidFill>
                <a:latin typeface="Broadway" pitchFamily="82" charset="0"/>
              </a:rPr>
              <a:t>o</a:t>
            </a:r>
            <a:r>
              <a:rPr lang="en-US" sz="8000" dirty="0" smtClean="0">
                <a:solidFill>
                  <a:srgbClr val="00B0F0"/>
                </a:solidFill>
                <a:latin typeface="Broadway" pitchFamily="82" charset="0"/>
              </a:rPr>
              <a:t>v</a:t>
            </a:r>
            <a:r>
              <a:rPr lang="en-US" sz="8000" dirty="0" smtClean="0">
                <a:solidFill>
                  <a:srgbClr val="CC0099"/>
                </a:solidFill>
                <a:latin typeface="Broadway" pitchFamily="82" charset="0"/>
              </a:rPr>
              <a:t>e</a:t>
            </a:r>
            <a:r>
              <a:rPr lang="en-US" sz="8000" dirty="0" smtClean="0">
                <a:solidFill>
                  <a:srgbClr val="FFFF00"/>
                </a:solidFill>
                <a:latin typeface="Broadway" pitchFamily="82" charset="0"/>
              </a:rPr>
              <a:t>r</a:t>
            </a:r>
            <a:r>
              <a:rPr lang="en-US" sz="8000" dirty="0" smtClean="0">
                <a:solidFill>
                  <a:srgbClr val="FF6600"/>
                </a:solidFill>
                <a:latin typeface="Broadway" pitchFamily="82" charset="0"/>
              </a:rPr>
              <a:t>s</a:t>
            </a:r>
            <a:endParaRPr lang="en-US" sz="8000" dirty="0">
              <a:solidFill>
                <a:srgbClr val="FF6600"/>
              </a:solidFill>
              <a:latin typeface="Broadway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3276600" cy="450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4.bp.blogspot.com/--9eWS7PKrvU/USbxHyFFb5I/AAAAAAAAASY/bVRJjgUh0B4/s1600/Best-Worst-Selling-2011-Fashion-Magazine-Cov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18" y="13855"/>
            <a:ext cx="2743200" cy="44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8" y="13855"/>
            <a:ext cx="3190875" cy="448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5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657600" y="3199534"/>
            <a:ext cx="4876800" cy="320126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3200" dirty="0" smtClean="0">
                <a:solidFill>
                  <a:srgbClr val="FF3399"/>
                </a:solidFill>
              </a:rPr>
              <a:t>The Purpose of the Magazine Cover is to…</a:t>
            </a:r>
          </a:p>
          <a:p>
            <a:endParaRPr lang="en-US" dirty="0"/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Grab the readers attention with visuals (word graphics and images)</a:t>
            </a:r>
          </a:p>
          <a:p>
            <a:endParaRPr lang="en-US" dirty="0"/>
          </a:p>
          <a:p>
            <a:r>
              <a:rPr lang="en-US" sz="2400" b="1" dirty="0" smtClean="0">
                <a:solidFill>
                  <a:srgbClr val="FF6600"/>
                </a:solidFill>
              </a:rPr>
              <a:t>To quickly tell the reader what is in this issue of the magazine</a:t>
            </a:r>
            <a:endParaRPr lang="en-US" sz="2400" b="1" dirty="0">
              <a:solidFill>
                <a:srgbClr val="FF6600"/>
              </a:solidFill>
            </a:endParaRPr>
          </a:p>
        </p:txBody>
      </p:sp>
      <p:pic>
        <p:nvPicPr>
          <p:cNvPr id="2050" name="Picture 2" descr="http://media1.onsugar.com/files/2013/01/01/4/166/1668379/5372fc5f230d4042_Untitled-2.xxxlarge_1/i/January-2013-Fashion-Magazine-Covers-Pictu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637"/>
            <a:ext cx="3151043" cy="31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534"/>
            <a:ext cx="338051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14173200"/>
            <a:ext cx="2611582" cy="31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Mike Trout - ESPN Magazine Cover [United States] (1 October 2012)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2382838"/>
            <a:ext cx="413385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60" y="17462"/>
            <a:ext cx="3462238" cy="31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637"/>
            <a:ext cx="2819400" cy="315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7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13398">
            <a:off x="-1806418" y="3088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3399"/>
                </a:solidFill>
                <a:latin typeface="Broadway" pitchFamily="82" charset="0"/>
              </a:rPr>
              <a:t>Task</a:t>
            </a:r>
            <a:endParaRPr lang="en-US" dirty="0">
              <a:solidFill>
                <a:srgbClr val="FF3399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Create an autobiographical magazine cover</a:t>
            </a:r>
          </a:p>
          <a:p>
            <a:endParaRPr lang="en-US" dirty="0"/>
          </a:p>
          <a:p>
            <a:r>
              <a:rPr lang="en-US" dirty="0" smtClean="0"/>
              <a:t>Focusing on </a:t>
            </a:r>
            <a:r>
              <a:rPr lang="en-US" u="sng" dirty="0" smtClean="0">
                <a:solidFill>
                  <a:srgbClr val="0070C0"/>
                </a:solidFill>
              </a:rPr>
              <a:t>well-chosen images and words</a:t>
            </a:r>
            <a:r>
              <a:rPr lang="en-US" dirty="0" smtClean="0"/>
              <a:t>, you will design a cover that tells this classroom about you.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46482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6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781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Requirements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>
                <a:solidFill>
                  <a:srgbClr val="CC0099"/>
                </a:solidFill>
              </a:rPr>
              <a:t>Title –must be your name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3399"/>
                </a:solidFill>
              </a:rPr>
              <a:t>Have at least 5 different sub-headlines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Visually appealing with color and graphics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     </a:t>
            </a:r>
            <a:r>
              <a:rPr lang="en-US" i="1" dirty="0" smtClean="0"/>
              <a:t>(must have a picture of you as cover)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Date in upper right corner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266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Horizon</vt:lpstr>
      <vt:lpstr>Warm-Up Day : 8/19/14</vt:lpstr>
      <vt:lpstr>Name</vt:lpstr>
      <vt:lpstr>WHAT &amp;WHY</vt:lpstr>
      <vt:lpstr>8th Grade After Reading the Passage…</vt:lpstr>
      <vt:lpstr>8th Grade Adv. After Reading the Passage…</vt:lpstr>
      <vt:lpstr>PowerPoint Presentation</vt:lpstr>
      <vt:lpstr>PowerPoint Presentation</vt:lpstr>
      <vt:lpstr>Task</vt:lpstr>
      <vt:lpstr>Requirements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Lauren Guzzino</cp:lastModifiedBy>
  <cp:revision>13</cp:revision>
  <cp:lastPrinted>2014-08-19T19:45:47Z</cp:lastPrinted>
  <dcterms:created xsi:type="dcterms:W3CDTF">2013-08-14T03:37:14Z</dcterms:created>
  <dcterms:modified xsi:type="dcterms:W3CDTF">2014-08-19T19:46:35Z</dcterms:modified>
</cp:coreProperties>
</file>