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5" r:id="rId2"/>
    <p:sldId id="266" r:id="rId3"/>
    <p:sldId id="268" r:id="rId4"/>
    <p:sldId id="267" r:id="rId5"/>
    <p:sldId id="269" r:id="rId6"/>
    <p:sldId id="272" r:id="rId7"/>
    <p:sldId id="270" r:id="rId8"/>
    <p:sldId id="271" r:id="rId9"/>
    <p:sldId id="256" r:id="rId10"/>
    <p:sldId id="258" r:id="rId11"/>
    <p:sldId id="259" r:id="rId12"/>
    <p:sldId id="260" r:id="rId13"/>
    <p:sldId id="261" r:id="rId14"/>
    <p:sldId id="262" r:id="rId15"/>
    <p:sldId id="263" r:id="rId16"/>
    <p:sldId id="257" r:id="rId17"/>
    <p:sldId id="264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3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6B41B-4B49-48B9-8A52-C0B8C308E34D}" type="datetimeFigureOut">
              <a:rPr lang="en-US" smtClean="0"/>
              <a:pPr/>
              <a:t>10/10/2011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58DBE-259A-4955-AEEB-BDB3751ED8B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6B41B-4B49-48B9-8A52-C0B8C308E34D}" type="datetimeFigureOut">
              <a:rPr lang="en-US" smtClean="0"/>
              <a:pPr/>
              <a:t>10/10/2011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58DBE-259A-4955-AEEB-BDB3751ED8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6B41B-4B49-48B9-8A52-C0B8C308E34D}" type="datetimeFigureOut">
              <a:rPr lang="en-US" smtClean="0"/>
              <a:pPr/>
              <a:t>10/10/2011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58DBE-259A-4955-AEEB-BDB3751ED8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6B41B-4B49-48B9-8A52-C0B8C308E34D}" type="datetimeFigureOut">
              <a:rPr lang="en-US" smtClean="0"/>
              <a:pPr/>
              <a:t>10/10/2011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58DBE-259A-4955-AEEB-BDB3751ED8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6B41B-4B49-48B9-8A52-C0B8C308E34D}" type="datetimeFigureOut">
              <a:rPr lang="en-US" smtClean="0"/>
              <a:pPr/>
              <a:t>10/10/2011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43858DBE-259A-4955-AEEB-BDB3751ED8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6B41B-4B49-48B9-8A52-C0B8C308E34D}" type="datetimeFigureOut">
              <a:rPr lang="en-US" smtClean="0"/>
              <a:pPr/>
              <a:t>10/10/2011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58DBE-259A-4955-AEEB-BDB3751ED8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6B41B-4B49-48B9-8A52-C0B8C308E34D}" type="datetimeFigureOut">
              <a:rPr lang="en-US" smtClean="0"/>
              <a:pPr/>
              <a:t>10/10/2011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58DBE-259A-4955-AEEB-BDB3751ED8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6B41B-4B49-48B9-8A52-C0B8C308E34D}" type="datetimeFigureOut">
              <a:rPr lang="en-US" smtClean="0"/>
              <a:pPr/>
              <a:t>10/10/2011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58DBE-259A-4955-AEEB-BDB3751ED8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6B41B-4B49-48B9-8A52-C0B8C308E34D}" type="datetimeFigureOut">
              <a:rPr lang="en-US" smtClean="0"/>
              <a:pPr/>
              <a:t>10/10/2011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58DBE-259A-4955-AEEB-BDB3751ED8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6B41B-4B49-48B9-8A52-C0B8C308E34D}" type="datetimeFigureOut">
              <a:rPr lang="en-US" smtClean="0"/>
              <a:pPr/>
              <a:t>10/10/2011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58DBE-259A-4955-AEEB-BDB3751ED8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6B41B-4B49-48B9-8A52-C0B8C308E34D}" type="datetimeFigureOut">
              <a:rPr lang="en-US" smtClean="0"/>
              <a:pPr/>
              <a:t>10/10/2011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58DBE-259A-4955-AEEB-BDB3751ED8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81C6B41B-4B49-48B9-8A52-C0B8C308E34D}" type="datetimeFigureOut">
              <a:rPr lang="en-US" smtClean="0"/>
              <a:pPr/>
              <a:t>10/10/2011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43858DBE-259A-4955-AEEB-BDB3751ED8B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457200" y="304800"/>
            <a:ext cx="8229600" cy="1828800"/>
          </a:xfrm>
        </p:spPr>
        <p:txBody>
          <a:bodyPr/>
          <a:lstStyle/>
          <a:p>
            <a:r>
              <a:rPr lang="en-US" dirty="0" err="1" smtClean="0"/>
              <a:t>Kamehameha</a:t>
            </a:r>
            <a:r>
              <a:rPr lang="en-US" dirty="0" smtClean="0"/>
              <a:t> II and III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600200" y="5105400"/>
            <a:ext cx="6400800" cy="1752600"/>
          </a:xfrm>
        </p:spPr>
        <p:txBody>
          <a:bodyPr>
            <a:normAutofit/>
          </a:bodyPr>
          <a:lstStyle/>
          <a:p>
            <a:r>
              <a:rPr lang="en-US" sz="4400" dirty="0" smtClean="0">
                <a:solidFill>
                  <a:srgbClr val="FFFF00"/>
                </a:solidFill>
              </a:rPr>
              <a:t>Their life and legacy</a:t>
            </a:r>
            <a:endParaRPr lang="en-US" sz="4400" dirty="0">
              <a:solidFill>
                <a:srgbClr val="FFFF00"/>
              </a:solidFill>
            </a:endParaRPr>
          </a:p>
        </p:txBody>
      </p:sp>
      <p:pic>
        <p:nvPicPr>
          <p:cNvPr id="6" name="Picture 5" descr="Kauikeaoul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800599" y="2381250"/>
            <a:ext cx="2506133" cy="2114550"/>
          </a:xfrm>
          <a:prstGeom prst="rect">
            <a:avLst/>
          </a:prstGeom>
        </p:spPr>
      </p:pic>
      <p:pic>
        <p:nvPicPr>
          <p:cNvPr id="7" name="Picture 6" descr="Lihilih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76400" y="2286000"/>
            <a:ext cx="1790700" cy="231977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6500" dirty="0" smtClean="0"/>
              <a:t>Birth</a:t>
            </a:r>
            <a:endParaRPr lang="en-US" sz="6500" dirty="0"/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4000" dirty="0" smtClean="0">
                <a:solidFill>
                  <a:srgbClr val="FFFF00"/>
                </a:solidFill>
              </a:rPr>
              <a:t>Mother:  </a:t>
            </a:r>
            <a:r>
              <a:rPr lang="en-US" sz="4000" dirty="0" err="1" smtClean="0">
                <a:solidFill>
                  <a:srgbClr val="FFFF00"/>
                </a:solidFill>
              </a:rPr>
              <a:t>Keopuolani</a:t>
            </a:r>
            <a:endParaRPr lang="en-US" sz="4000" dirty="0" smtClean="0">
              <a:solidFill>
                <a:srgbClr val="FFFF00"/>
              </a:solidFill>
            </a:endParaRPr>
          </a:p>
          <a:p>
            <a:pPr eaLnBrk="1" hangingPunct="1"/>
            <a:r>
              <a:rPr lang="en-US" sz="4000" dirty="0" smtClean="0">
                <a:solidFill>
                  <a:srgbClr val="FFFF00"/>
                </a:solidFill>
              </a:rPr>
              <a:t>Father: </a:t>
            </a:r>
            <a:r>
              <a:rPr lang="en-US" sz="4000" dirty="0" err="1" smtClean="0">
                <a:solidFill>
                  <a:srgbClr val="FFFF00"/>
                </a:solidFill>
              </a:rPr>
              <a:t>Kamehameha</a:t>
            </a:r>
            <a:endParaRPr lang="en-US" sz="4000" dirty="0" smtClean="0">
              <a:solidFill>
                <a:srgbClr val="FFFF00"/>
              </a:solidFill>
            </a:endParaRPr>
          </a:p>
          <a:p>
            <a:pPr eaLnBrk="1" hangingPunct="1"/>
            <a:r>
              <a:rPr lang="en-US" sz="4000" dirty="0" smtClean="0">
                <a:solidFill>
                  <a:srgbClr val="FFFF00"/>
                </a:solidFill>
              </a:rPr>
              <a:t>Date:  Around Aug. 11, </a:t>
            </a:r>
            <a:r>
              <a:rPr lang="en-US" sz="4000" dirty="0" smtClean="0">
                <a:solidFill>
                  <a:srgbClr val="FFFF00"/>
                </a:solidFill>
              </a:rPr>
              <a:t>1813, </a:t>
            </a:r>
            <a:r>
              <a:rPr lang="en-US" sz="4000" dirty="0" smtClean="0">
                <a:solidFill>
                  <a:srgbClr val="FFFF00"/>
                </a:solidFill>
              </a:rPr>
              <a:t>but he changed it to Mar. 17 because he wanted it to  be on St. Patrick’s Day</a:t>
            </a:r>
          </a:p>
        </p:txBody>
      </p:sp>
      <p:pic>
        <p:nvPicPr>
          <p:cNvPr id="4100" name="Picture 4" descr="greendancer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81800" y="4579938"/>
            <a:ext cx="1724025" cy="227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6500" dirty="0" smtClean="0"/>
              <a:t>Childhood</a:t>
            </a:r>
            <a:endParaRPr lang="en-US" sz="6500" dirty="0"/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4000" dirty="0" smtClean="0">
                <a:solidFill>
                  <a:srgbClr val="FFFF00"/>
                </a:solidFill>
              </a:rPr>
              <a:t>Raised by Chief </a:t>
            </a:r>
            <a:r>
              <a:rPr lang="en-US" sz="4000" dirty="0" err="1" smtClean="0">
                <a:solidFill>
                  <a:srgbClr val="FFFF00"/>
                </a:solidFill>
              </a:rPr>
              <a:t>Kaikio`ewa</a:t>
            </a:r>
            <a:r>
              <a:rPr lang="en-US" sz="4000" dirty="0" smtClean="0">
                <a:solidFill>
                  <a:srgbClr val="FFFF00"/>
                </a:solidFill>
              </a:rPr>
              <a:t> in Kona</a:t>
            </a:r>
          </a:p>
          <a:p>
            <a:pPr eaLnBrk="1" hangingPunct="1"/>
            <a:r>
              <a:rPr lang="en-US" sz="4000" dirty="0" smtClean="0">
                <a:solidFill>
                  <a:srgbClr val="FFFF00"/>
                </a:solidFill>
              </a:rPr>
              <a:t>Was 5 years old when he witnessed the breaking of the </a:t>
            </a:r>
            <a:r>
              <a:rPr lang="en-US" sz="4000" dirty="0" err="1" smtClean="0">
                <a:solidFill>
                  <a:srgbClr val="FFFF00"/>
                </a:solidFill>
              </a:rPr>
              <a:t>kapu</a:t>
            </a:r>
            <a:endParaRPr lang="en-US" sz="4000" dirty="0" smtClean="0">
              <a:solidFill>
                <a:srgbClr val="FFFF00"/>
              </a:solidFill>
            </a:endParaRPr>
          </a:p>
          <a:p>
            <a:pPr eaLnBrk="1" hangingPunct="1"/>
            <a:r>
              <a:rPr lang="en-US" sz="4000" dirty="0" smtClean="0">
                <a:solidFill>
                  <a:srgbClr val="FFFF00"/>
                </a:solidFill>
              </a:rPr>
              <a:t>One of the first children to be educated by Missionaries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The Young King </a:t>
            </a:r>
            <a:r>
              <a:rPr lang="en-US" dirty="0" err="1" smtClean="0"/>
              <a:t>Kamehameha</a:t>
            </a:r>
            <a:r>
              <a:rPr lang="en-US" dirty="0" smtClean="0"/>
              <a:t> III</a:t>
            </a:r>
            <a:endParaRPr lang="en-US" dirty="0"/>
          </a:p>
        </p:txBody>
      </p:sp>
      <p:pic>
        <p:nvPicPr>
          <p:cNvPr id="6147" name="Content Placeholder 3" descr="200px-Robert_Dampier_(1800-1874)_-_Kamehameha_III,_1825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286000" y="1439863"/>
            <a:ext cx="4495800" cy="541813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6500" dirty="0" smtClean="0">
                <a:effectLst/>
              </a:rPr>
              <a:t>Personal Life</a:t>
            </a:r>
            <a:endParaRPr lang="en-US" sz="6500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3700" dirty="0" smtClean="0">
                <a:solidFill>
                  <a:srgbClr val="FFFF00"/>
                </a:solidFill>
              </a:rPr>
              <a:t>Married </a:t>
            </a:r>
            <a:r>
              <a:rPr lang="en-US" sz="3700" dirty="0" smtClean="0">
                <a:solidFill>
                  <a:srgbClr val="FFFF00"/>
                </a:solidFill>
              </a:rPr>
              <a:t>his sister </a:t>
            </a:r>
            <a:r>
              <a:rPr lang="en-US" sz="3700" dirty="0" err="1" smtClean="0">
                <a:solidFill>
                  <a:srgbClr val="FFFF00"/>
                </a:solidFill>
              </a:rPr>
              <a:t>Nahienaena</a:t>
            </a:r>
            <a:r>
              <a:rPr lang="en-US" sz="3700" dirty="0" smtClean="0">
                <a:solidFill>
                  <a:srgbClr val="FFFF00"/>
                </a:solidFill>
              </a:rPr>
              <a:t>, but after pressure from the </a:t>
            </a:r>
            <a:r>
              <a:rPr lang="en-US" sz="3700" dirty="0" smtClean="0">
                <a:solidFill>
                  <a:srgbClr val="FFFF00"/>
                </a:solidFill>
              </a:rPr>
              <a:t>missionaries saying it was sin, </a:t>
            </a:r>
            <a:r>
              <a:rPr lang="en-US" sz="3700" dirty="0" smtClean="0">
                <a:solidFill>
                  <a:srgbClr val="FFFF00"/>
                </a:solidFill>
              </a:rPr>
              <a:t>he ended the marriage after 7 months</a:t>
            </a:r>
          </a:p>
          <a:p>
            <a:pPr eaLnBrk="1" hangingPunct="1">
              <a:lnSpc>
                <a:spcPct val="90000"/>
              </a:lnSpc>
            </a:pPr>
            <a:r>
              <a:rPr lang="en-US" sz="3700" dirty="0" smtClean="0">
                <a:solidFill>
                  <a:srgbClr val="FFFF00"/>
                </a:solidFill>
              </a:rPr>
              <a:t>Raised  his nephew Alexander </a:t>
            </a:r>
            <a:r>
              <a:rPr lang="en-US" sz="3700" dirty="0" err="1" smtClean="0">
                <a:solidFill>
                  <a:srgbClr val="FFFF00"/>
                </a:solidFill>
              </a:rPr>
              <a:t>Liholiho</a:t>
            </a:r>
            <a:r>
              <a:rPr lang="en-US" sz="3700" dirty="0" smtClean="0">
                <a:solidFill>
                  <a:srgbClr val="FFFF00"/>
                </a:solidFill>
              </a:rPr>
              <a:t> (</a:t>
            </a:r>
            <a:r>
              <a:rPr lang="en-US" sz="3700" dirty="0" err="1" smtClean="0">
                <a:solidFill>
                  <a:srgbClr val="FFFF00"/>
                </a:solidFill>
              </a:rPr>
              <a:t>Kamehameha</a:t>
            </a:r>
            <a:r>
              <a:rPr lang="en-US" sz="3700" dirty="0" smtClean="0">
                <a:solidFill>
                  <a:srgbClr val="FFFF00"/>
                </a:solidFill>
              </a:rPr>
              <a:t> IV) as his own son</a:t>
            </a:r>
          </a:p>
          <a:p>
            <a:pPr eaLnBrk="1" hangingPunct="1">
              <a:lnSpc>
                <a:spcPct val="90000"/>
              </a:lnSpc>
            </a:pPr>
            <a:endParaRPr lang="en-US" sz="2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4" descr="nahienaena_img37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533400"/>
            <a:ext cx="4419600" cy="601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TextBox 6"/>
          <p:cNvSpPr txBox="1">
            <a:spLocks noChangeArrowheads="1"/>
          </p:cNvSpPr>
          <p:nvPr/>
        </p:nvSpPr>
        <p:spPr bwMode="auto">
          <a:xfrm>
            <a:off x="5257800" y="1295400"/>
            <a:ext cx="3886200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500">
                <a:latin typeface="Book Antiqua" pitchFamily="18" charset="0"/>
              </a:rPr>
              <a:t>A Young Nahi`ena`ena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6500" dirty="0" smtClean="0"/>
              <a:t>Becoming King</a:t>
            </a:r>
            <a:endParaRPr lang="en-US" sz="6500" dirty="0"/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/>
            <a:r>
              <a:rPr lang="en-US" sz="4000" dirty="0" err="1" smtClean="0">
                <a:solidFill>
                  <a:srgbClr val="FFFF00"/>
                </a:solidFill>
              </a:rPr>
              <a:t>Liholiho</a:t>
            </a:r>
            <a:r>
              <a:rPr lang="en-US" sz="4000" dirty="0" smtClean="0">
                <a:solidFill>
                  <a:srgbClr val="FFFF00"/>
                </a:solidFill>
              </a:rPr>
              <a:t> dies in 1824</a:t>
            </a:r>
          </a:p>
          <a:p>
            <a:pPr eaLnBrk="1" hangingPunct="1"/>
            <a:r>
              <a:rPr lang="en-US" sz="4000" dirty="0" err="1" smtClean="0">
                <a:solidFill>
                  <a:srgbClr val="FFFF00"/>
                </a:solidFill>
              </a:rPr>
              <a:t>Kauikeaouli</a:t>
            </a:r>
            <a:r>
              <a:rPr lang="en-US" sz="4000" dirty="0" smtClean="0">
                <a:solidFill>
                  <a:srgbClr val="FFFF00"/>
                </a:solidFill>
              </a:rPr>
              <a:t> is only </a:t>
            </a:r>
            <a:r>
              <a:rPr lang="en-US" sz="4000" dirty="0" smtClean="0">
                <a:solidFill>
                  <a:srgbClr val="FFFF00"/>
                </a:solidFill>
              </a:rPr>
              <a:t>10 years </a:t>
            </a:r>
            <a:r>
              <a:rPr lang="en-US" sz="4000" dirty="0" smtClean="0">
                <a:solidFill>
                  <a:srgbClr val="FFFF00"/>
                </a:solidFill>
              </a:rPr>
              <a:t>old, too young to rule a kingdom</a:t>
            </a:r>
          </a:p>
          <a:p>
            <a:pPr eaLnBrk="1" hangingPunct="1"/>
            <a:r>
              <a:rPr lang="en-US" sz="4000" dirty="0" err="1" smtClean="0">
                <a:solidFill>
                  <a:srgbClr val="FFFF00"/>
                </a:solidFill>
              </a:rPr>
              <a:t>Ka`ahumanu</a:t>
            </a:r>
            <a:r>
              <a:rPr lang="en-US" sz="4000" dirty="0" smtClean="0">
                <a:solidFill>
                  <a:srgbClr val="FFFF00"/>
                </a:solidFill>
              </a:rPr>
              <a:t> would serve </a:t>
            </a:r>
            <a:r>
              <a:rPr lang="en-US" sz="4000" dirty="0" smtClean="0">
                <a:solidFill>
                  <a:srgbClr val="FFFF00"/>
                </a:solidFill>
              </a:rPr>
              <a:t>as </a:t>
            </a:r>
            <a:r>
              <a:rPr lang="en-US" sz="4000" dirty="0" err="1" smtClean="0">
                <a:solidFill>
                  <a:srgbClr val="FFFF00"/>
                </a:solidFill>
              </a:rPr>
              <a:t>kuhina</a:t>
            </a:r>
            <a:r>
              <a:rPr lang="en-US" sz="4000" dirty="0" smtClean="0">
                <a:solidFill>
                  <a:srgbClr val="FFFF00"/>
                </a:solidFill>
              </a:rPr>
              <a:t> </a:t>
            </a:r>
            <a:r>
              <a:rPr lang="en-US" sz="4000" dirty="0" err="1" smtClean="0">
                <a:solidFill>
                  <a:srgbClr val="FFFF00"/>
                </a:solidFill>
              </a:rPr>
              <a:t>nui</a:t>
            </a:r>
            <a:r>
              <a:rPr lang="en-US" sz="4000" dirty="0" smtClean="0">
                <a:solidFill>
                  <a:srgbClr val="FFFF00"/>
                </a:solidFill>
              </a:rPr>
              <a:t>/regent</a:t>
            </a:r>
          </a:p>
          <a:p>
            <a:pPr eaLnBrk="1" hangingPunct="1"/>
            <a:r>
              <a:rPr lang="en-US" sz="4000" dirty="0" smtClean="0">
                <a:solidFill>
                  <a:srgbClr val="FFFF00"/>
                </a:solidFill>
              </a:rPr>
              <a:t>Tried to rebel and get his power back as sole ruler, but unsuccessful and went back to sharing power with the </a:t>
            </a:r>
            <a:r>
              <a:rPr lang="en-US" sz="4000" dirty="0" err="1" smtClean="0">
                <a:solidFill>
                  <a:srgbClr val="FFFF00"/>
                </a:solidFill>
              </a:rPr>
              <a:t>Kunina</a:t>
            </a:r>
            <a:r>
              <a:rPr lang="en-US" sz="4000" dirty="0" smtClean="0">
                <a:solidFill>
                  <a:srgbClr val="FFFF00"/>
                </a:solidFill>
              </a:rPr>
              <a:t> Nui 1835.  </a:t>
            </a:r>
            <a:endParaRPr lang="en-US" sz="4000" dirty="0" smtClean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Notable Events During Reign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257800"/>
          </a:xfrm>
        </p:spPr>
        <p:txBody>
          <a:bodyPr>
            <a:normAutofit fontScale="92500"/>
          </a:bodyPr>
          <a:lstStyle/>
          <a:p>
            <a:r>
              <a:rPr lang="en-US" sz="3600" dirty="0" err="1" smtClean="0">
                <a:solidFill>
                  <a:srgbClr val="FFFF00"/>
                </a:solidFill>
              </a:rPr>
              <a:t>Paulet</a:t>
            </a:r>
            <a:r>
              <a:rPr lang="en-US" sz="3600" dirty="0" smtClean="0">
                <a:solidFill>
                  <a:srgbClr val="FFFF00"/>
                </a:solidFill>
              </a:rPr>
              <a:t> Episode 1843 (Hawaii under British rule for a short period of time)</a:t>
            </a:r>
          </a:p>
          <a:p>
            <a:r>
              <a:rPr lang="en-US" sz="3600" dirty="0" smtClean="0">
                <a:solidFill>
                  <a:srgbClr val="FFFF00"/>
                </a:solidFill>
              </a:rPr>
              <a:t>Constitution of 1840 and 1852</a:t>
            </a:r>
          </a:p>
          <a:p>
            <a:r>
              <a:rPr lang="en-US" sz="3600" dirty="0" smtClean="0">
                <a:solidFill>
                  <a:srgbClr val="FFFF00"/>
                </a:solidFill>
              </a:rPr>
              <a:t>Great </a:t>
            </a:r>
            <a:r>
              <a:rPr lang="en-US" sz="3600" dirty="0" err="1" smtClean="0">
                <a:solidFill>
                  <a:srgbClr val="FFFF00"/>
                </a:solidFill>
              </a:rPr>
              <a:t>Mahele</a:t>
            </a:r>
            <a:r>
              <a:rPr lang="en-US" sz="3600" dirty="0" smtClean="0">
                <a:solidFill>
                  <a:srgbClr val="FFFF00"/>
                </a:solidFill>
              </a:rPr>
              <a:t> 1848</a:t>
            </a:r>
          </a:p>
          <a:p>
            <a:r>
              <a:rPr lang="en-US" sz="3600" dirty="0" err="1" smtClean="0">
                <a:solidFill>
                  <a:srgbClr val="FFFF00"/>
                </a:solidFill>
              </a:rPr>
              <a:t>Kuleana</a:t>
            </a:r>
            <a:r>
              <a:rPr lang="en-US" sz="3600" dirty="0" smtClean="0">
                <a:solidFill>
                  <a:srgbClr val="FFFF00"/>
                </a:solidFill>
              </a:rPr>
              <a:t> Act </a:t>
            </a:r>
            <a:r>
              <a:rPr lang="en-US" sz="3600" dirty="0" smtClean="0">
                <a:solidFill>
                  <a:srgbClr val="FFFF00"/>
                </a:solidFill>
              </a:rPr>
              <a:t>1850</a:t>
            </a:r>
          </a:p>
          <a:p>
            <a:r>
              <a:rPr lang="en-US" sz="3600" dirty="0" smtClean="0">
                <a:solidFill>
                  <a:srgbClr val="FFFF00"/>
                </a:solidFill>
              </a:rPr>
              <a:t>Rise of the whaling industry 1840</a:t>
            </a:r>
          </a:p>
          <a:p>
            <a:r>
              <a:rPr lang="en-US" sz="3600" dirty="0" smtClean="0">
                <a:solidFill>
                  <a:srgbClr val="FFFF00"/>
                </a:solidFill>
              </a:rPr>
              <a:t>Start of the sugar industry 1835</a:t>
            </a:r>
          </a:p>
          <a:p>
            <a:r>
              <a:rPr lang="en-US" sz="3600" dirty="0" smtClean="0">
                <a:solidFill>
                  <a:srgbClr val="FFFF00"/>
                </a:solidFill>
              </a:rPr>
              <a:t>Arrival of Chinese to work on plantations 1852</a:t>
            </a:r>
            <a:endParaRPr lang="en-US" sz="3600" dirty="0" smtClean="0">
              <a:solidFill>
                <a:srgbClr val="FFFF00"/>
              </a:solidFill>
            </a:endParaRPr>
          </a:p>
          <a:p>
            <a:pPr>
              <a:buNone/>
            </a:pPr>
            <a:endParaRPr lang="en-US" sz="3600" dirty="0" smtClean="0">
              <a:solidFill>
                <a:srgbClr val="FFFF00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6500" dirty="0" smtClean="0"/>
              <a:t>Death</a:t>
            </a:r>
            <a:endParaRPr lang="en-US" sz="6500" dirty="0"/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686800" cy="5638800"/>
          </a:xfrm>
        </p:spPr>
        <p:txBody>
          <a:bodyPr/>
          <a:lstStyle/>
          <a:p>
            <a:pPr eaLnBrk="1" hangingPunct="1"/>
            <a:r>
              <a:rPr lang="en-US" sz="4100" dirty="0" smtClean="0">
                <a:solidFill>
                  <a:srgbClr val="FFFF00"/>
                </a:solidFill>
              </a:rPr>
              <a:t>December 16, 1854 after being in poor health for more than a year</a:t>
            </a:r>
          </a:p>
          <a:p>
            <a:pPr eaLnBrk="1" hangingPunct="1"/>
            <a:r>
              <a:rPr lang="en-US" sz="4100" dirty="0" smtClean="0">
                <a:solidFill>
                  <a:srgbClr val="FFFF00"/>
                </a:solidFill>
              </a:rPr>
              <a:t>41 years old</a:t>
            </a:r>
          </a:p>
          <a:p>
            <a:pPr eaLnBrk="1" hangingPunct="1"/>
            <a:r>
              <a:rPr lang="en-US" sz="4100" dirty="0" smtClean="0">
                <a:solidFill>
                  <a:srgbClr val="FFFF00"/>
                </a:solidFill>
              </a:rPr>
              <a:t>Buried at the Royal Mausoleum in </a:t>
            </a:r>
            <a:r>
              <a:rPr lang="en-US" sz="4100" dirty="0" err="1" smtClean="0">
                <a:solidFill>
                  <a:srgbClr val="FFFF00"/>
                </a:solidFill>
              </a:rPr>
              <a:t>Nu`uanu</a:t>
            </a:r>
            <a:endParaRPr lang="en-US" sz="4100" dirty="0" smtClean="0">
              <a:solidFill>
                <a:srgbClr val="FFFF00"/>
              </a:solidFill>
            </a:endParaRPr>
          </a:p>
          <a:p>
            <a:pPr eaLnBrk="1" hangingPunct="1"/>
            <a:r>
              <a:rPr lang="en-US" sz="4100" dirty="0" err="1" smtClean="0">
                <a:solidFill>
                  <a:srgbClr val="FFFF00"/>
                </a:solidFill>
              </a:rPr>
              <a:t>Hanai</a:t>
            </a:r>
            <a:r>
              <a:rPr lang="en-US" sz="4100" dirty="0" smtClean="0">
                <a:solidFill>
                  <a:srgbClr val="FFFF00"/>
                </a:solidFill>
              </a:rPr>
              <a:t> son Alexander </a:t>
            </a:r>
            <a:r>
              <a:rPr lang="en-US" sz="4100" dirty="0" err="1" smtClean="0">
                <a:solidFill>
                  <a:srgbClr val="FFFF00"/>
                </a:solidFill>
              </a:rPr>
              <a:t>Liholiho</a:t>
            </a:r>
            <a:r>
              <a:rPr lang="en-US" sz="4100" dirty="0" smtClean="0">
                <a:solidFill>
                  <a:srgbClr val="FFFF00"/>
                </a:solidFill>
              </a:rPr>
              <a:t> becomes </a:t>
            </a:r>
            <a:r>
              <a:rPr lang="en-US" sz="4100" dirty="0" err="1" smtClean="0">
                <a:solidFill>
                  <a:srgbClr val="FFFF00"/>
                </a:solidFill>
              </a:rPr>
              <a:t>Kamehameha</a:t>
            </a:r>
            <a:r>
              <a:rPr lang="en-US" sz="4100" dirty="0" smtClean="0">
                <a:solidFill>
                  <a:srgbClr val="FFFF00"/>
                </a:solidFill>
              </a:rPr>
              <a:t> IV</a:t>
            </a:r>
          </a:p>
        </p:txBody>
      </p:sp>
      <p:pic>
        <p:nvPicPr>
          <p:cNvPr id="16388" name="Picture 3" descr="rip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15188" y="5334000"/>
            <a:ext cx="1928812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Kamehameha</a:t>
            </a:r>
            <a:r>
              <a:rPr lang="en-US" dirty="0" smtClean="0"/>
              <a:t> II</a:t>
            </a:r>
            <a:br>
              <a:rPr lang="en-US" dirty="0" smtClean="0"/>
            </a:br>
            <a:r>
              <a:rPr lang="en-US" dirty="0" err="1" smtClean="0"/>
              <a:t>Liholiho</a:t>
            </a:r>
            <a:endParaRPr lang="en-US" dirty="0"/>
          </a:p>
        </p:txBody>
      </p:sp>
      <p:pic>
        <p:nvPicPr>
          <p:cNvPr id="4" name="Content Placeholder 3" descr="KII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971800" y="1905000"/>
            <a:ext cx="3467100" cy="4280370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6500" dirty="0" smtClean="0"/>
              <a:t>Birth</a:t>
            </a:r>
            <a:endParaRPr lang="en-US" sz="6500" dirty="0"/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4000" dirty="0" smtClean="0">
                <a:solidFill>
                  <a:srgbClr val="FFFF00"/>
                </a:solidFill>
              </a:rPr>
              <a:t>Mother:  </a:t>
            </a:r>
            <a:r>
              <a:rPr lang="en-US" sz="4000" dirty="0" err="1" smtClean="0">
                <a:solidFill>
                  <a:srgbClr val="FFFF00"/>
                </a:solidFill>
              </a:rPr>
              <a:t>Keopuolani</a:t>
            </a:r>
            <a:endParaRPr lang="en-US" sz="4000" dirty="0" smtClean="0">
              <a:solidFill>
                <a:srgbClr val="FFFF00"/>
              </a:solidFill>
            </a:endParaRPr>
          </a:p>
          <a:p>
            <a:pPr eaLnBrk="1" hangingPunct="1"/>
            <a:r>
              <a:rPr lang="en-US" sz="4000" dirty="0" smtClean="0">
                <a:solidFill>
                  <a:srgbClr val="FFFF00"/>
                </a:solidFill>
              </a:rPr>
              <a:t>Father: </a:t>
            </a:r>
            <a:r>
              <a:rPr lang="en-US" sz="4000" dirty="0" err="1" smtClean="0">
                <a:solidFill>
                  <a:srgbClr val="FFFF00"/>
                </a:solidFill>
              </a:rPr>
              <a:t>Kamehameha</a:t>
            </a:r>
            <a:endParaRPr lang="en-US" sz="4000" dirty="0" smtClean="0">
              <a:solidFill>
                <a:srgbClr val="FFFF00"/>
              </a:solidFill>
            </a:endParaRPr>
          </a:p>
          <a:p>
            <a:pPr eaLnBrk="1" hangingPunct="1"/>
            <a:r>
              <a:rPr lang="en-US" sz="4000" dirty="0" smtClean="0">
                <a:solidFill>
                  <a:srgbClr val="FFFF00"/>
                </a:solidFill>
              </a:rPr>
              <a:t>Date:  1797</a:t>
            </a:r>
          </a:p>
          <a:p>
            <a:pPr eaLnBrk="1" hangingPunct="1"/>
            <a:r>
              <a:rPr lang="en-US" sz="4000" dirty="0" smtClean="0">
                <a:solidFill>
                  <a:srgbClr val="FFFF00"/>
                </a:solidFill>
              </a:rPr>
              <a:t>Where:  Hilo</a:t>
            </a:r>
          </a:p>
        </p:txBody>
      </p:sp>
      <p:pic>
        <p:nvPicPr>
          <p:cNvPr id="2050" name="Picture 2" descr="C:\Users\Cher Nakachi\AppData\Local\Microsoft\Windows\Temporary Internet Files\Content.IE5\6ESWIYMA\MC90033402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9000" y="4191000"/>
            <a:ext cx="1041502" cy="180776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000" dirty="0" smtClean="0"/>
              <a:t>Childhood</a:t>
            </a:r>
            <a:endParaRPr lang="en-US" sz="5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 smtClean="0">
                <a:solidFill>
                  <a:srgbClr val="FFFF00"/>
                </a:solidFill>
              </a:rPr>
              <a:t>Prepared from a young age to be the next King, so he spent much time with </a:t>
            </a:r>
            <a:r>
              <a:rPr lang="en-US" sz="4000" dirty="0" smtClean="0">
                <a:solidFill>
                  <a:srgbClr val="FFFF00"/>
                </a:solidFill>
              </a:rPr>
              <a:t>Dad</a:t>
            </a:r>
          </a:p>
          <a:p>
            <a:r>
              <a:rPr lang="en-US" sz="4000" dirty="0" smtClean="0">
                <a:solidFill>
                  <a:srgbClr val="FFFF00"/>
                </a:solidFill>
              </a:rPr>
              <a:t>He and his brother </a:t>
            </a:r>
            <a:r>
              <a:rPr lang="en-US" sz="4000" dirty="0" err="1" smtClean="0">
                <a:solidFill>
                  <a:srgbClr val="FFFF00"/>
                </a:solidFill>
              </a:rPr>
              <a:t>Kauikeaouli</a:t>
            </a:r>
            <a:r>
              <a:rPr lang="en-US" sz="4000" dirty="0" smtClean="0">
                <a:solidFill>
                  <a:srgbClr val="FFFF00"/>
                </a:solidFill>
              </a:rPr>
              <a:t> were so high in </a:t>
            </a:r>
            <a:r>
              <a:rPr lang="en-US" sz="4000" dirty="0" err="1" smtClean="0">
                <a:solidFill>
                  <a:srgbClr val="FFFF00"/>
                </a:solidFill>
              </a:rPr>
              <a:t>mana</a:t>
            </a:r>
            <a:r>
              <a:rPr lang="en-US" sz="4000" dirty="0" smtClean="0">
                <a:solidFill>
                  <a:srgbClr val="FFFF00"/>
                </a:solidFill>
              </a:rPr>
              <a:t>, even </a:t>
            </a:r>
            <a:r>
              <a:rPr lang="en-US" sz="4000" dirty="0" err="1" smtClean="0">
                <a:solidFill>
                  <a:srgbClr val="FFFF00"/>
                </a:solidFill>
              </a:rPr>
              <a:t>Kamehameha</a:t>
            </a:r>
            <a:r>
              <a:rPr lang="en-US" sz="4000" dirty="0" smtClean="0">
                <a:solidFill>
                  <a:srgbClr val="FFFF00"/>
                </a:solidFill>
              </a:rPr>
              <a:t> bowed before them</a:t>
            </a:r>
            <a:endParaRPr lang="en-US" sz="4000" dirty="0" smtClean="0">
              <a:solidFill>
                <a:srgbClr val="FFFF00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Personal Life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FFFF00"/>
                </a:solidFill>
              </a:rPr>
              <a:t>Favorite of his five wives was </a:t>
            </a:r>
            <a:r>
              <a:rPr lang="en-US" sz="4000" dirty="0" err="1" smtClean="0">
                <a:solidFill>
                  <a:srgbClr val="FFFF00"/>
                </a:solidFill>
              </a:rPr>
              <a:t>Kamamalu</a:t>
            </a:r>
            <a:endParaRPr lang="en-US" sz="4000" dirty="0" smtClean="0">
              <a:solidFill>
                <a:srgbClr val="FFFF00"/>
              </a:solidFill>
            </a:endParaRPr>
          </a:p>
          <a:p>
            <a:r>
              <a:rPr lang="en-US" sz="4000" dirty="0" smtClean="0">
                <a:solidFill>
                  <a:srgbClr val="FFFF00"/>
                </a:solidFill>
              </a:rPr>
              <a:t>No </a:t>
            </a:r>
            <a:r>
              <a:rPr lang="en-US" sz="4000" dirty="0" smtClean="0">
                <a:solidFill>
                  <a:srgbClr val="FFFF00"/>
                </a:solidFill>
              </a:rPr>
              <a:t>children</a:t>
            </a:r>
          </a:p>
          <a:p>
            <a:pPr>
              <a:buNone/>
            </a:pPr>
            <a:endParaRPr lang="en-US" sz="40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Becoming King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610600" cy="5334000"/>
          </a:xfrm>
        </p:spPr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FFFF00"/>
                </a:solidFill>
              </a:rPr>
              <a:t>When </a:t>
            </a:r>
            <a:r>
              <a:rPr lang="en-US" sz="3600" dirty="0" err="1" smtClean="0">
                <a:solidFill>
                  <a:srgbClr val="FFFF00"/>
                </a:solidFill>
              </a:rPr>
              <a:t>Kamehameha</a:t>
            </a:r>
            <a:r>
              <a:rPr lang="en-US" sz="3600" dirty="0" smtClean="0">
                <a:solidFill>
                  <a:srgbClr val="FFFF00"/>
                </a:solidFill>
              </a:rPr>
              <a:t> died, it was decided that he was too young and possibly not ready to handle the responsibilities of a King</a:t>
            </a:r>
          </a:p>
          <a:p>
            <a:r>
              <a:rPr lang="en-US" sz="3600" dirty="0" smtClean="0">
                <a:solidFill>
                  <a:srgbClr val="FFFF00"/>
                </a:solidFill>
              </a:rPr>
              <a:t>Kaahumanu would be </a:t>
            </a:r>
            <a:r>
              <a:rPr lang="en-US" sz="3600" dirty="0" err="1" smtClean="0">
                <a:solidFill>
                  <a:srgbClr val="FFFF00"/>
                </a:solidFill>
              </a:rPr>
              <a:t>Kuhina</a:t>
            </a:r>
            <a:r>
              <a:rPr lang="en-US" sz="3600" dirty="0" smtClean="0">
                <a:solidFill>
                  <a:srgbClr val="FFFF00"/>
                </a:solidFill>
              </a:rPr>
              <a:t> Nui, making her “in charge” of ruling the Kingdom</a:t>
            </a:r>
          </a:p>
          <a:p>
            <a:r>
              <a:rPr lang="en-US" sz="3600" dirty="0" err="1" smtClean="0">
                <a:solidFill>
                  <a:srgbClr val="FFFF00"/>
                </a:solidFill>
              </a:rPr>
              <a:t>Liholiho’s</a:t>
            </a:r>
            <a:r>
              <a:rPr lang="en-US" sz="3600" dirty="0" smtClean="0">
                <a:solidFill>
                  <a:srgbClr val="FFFF00"/>
                </a:solidFill>
              </a:rPr>
              <a:t> role was more for ceremony and show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Notable Events During Reign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FFFF00"/>
                </a:solidFill>
              </a:rPr>
              <a:t>Coming of the Missionaries 1820</a:t>
            </a:r>
          </a:p>
          <a:p>
            <a:r>
              <a:rPr lang="en-US" sz="4000" dirty="0" smtClean="0">
                <a:solidFill>
                  <a:srgbClr val="FFFF00"/>
                </a:solidFill>
              </a:rPr>
              <a:t>Ending of </a:t>
            </a:r>
            <a:r>
              <a:rPr lang="en-US" sz="4000" dirty="0" smtClean="0">
                <a:solidFill>
                  <a:srgbClr val="FFFF00"/>
                </a:solidFill>
              </a:rPr>
              <a:t>the </a:t>
            </a:r>
            <a:r>
              <a:rPr lang="en-US" sz="4000" dirty="0" err="1" smtClean="0">
                <a:solidFill>
                  <a:srgbClr val="FFFF00"/>
                </a:solidFill>
              </a:rPr>
              <a:t>Kapu</a:t>
            </a:r>
            <a:r>
              <a:rPr lang="en-US" sz="4000" dirty="0" smtClean="0">
                <a:solidFill>
                  <a:srgbClr val="FFFF00"/>
                </a:solidFill>
              </a:rPr>
              <a:t> system with </a:t>
            </a:r>
            <a:r>
              <a:rPr lang="en-US" sz="4000" dirty="0" err="1" smtClean="0">
                <a:solidFill>
                  <a:srgbClr val="FFFF00"/>
                </a:solidFill>
              </a:rPr>
              <a:t>Kaahumnanu</a:t>
            </a:r>
            <a:endParaRPr lang="en-US" sz="4000" dirty="0" smtClean="0">
              <a:solidFill>
                <a:srgbClr val="FFFF00"/>
              </a:solidFill>
            </a:endParaRPr>
          </a:p>
          <a:p>
            <a:r>
              <a:rPr lang="en-US" sz="4000" dirty="0" smtClean="0">
                <a:solidFill>
                  <a:srgbClr val="FFFF00"/>
                </a:solidFill>
              </a:rPr>
              <a:t>Detrimental effects of the Sandalwood trade</a:t>
            </a:r>
          </a:p>
          <a:p>
            <a:r>
              <a:rPr lang="en-US" sz="4000" dirty="0" smtClean="0">
                <a:solidFill>
                  <a:srgbClr val="FFFF00"/>
                </a:solidFill>
              </a:rPr>
              <a:t>Trip to England</a:t>
            </a:r>
          </a:p>
          <a:p>
            <a:endParaRPr lang="en-US" sz="4000" dirty="0" smtClean="0">
              <a:solidFill>
                <a:srgbClr val="FFFF00"/>
              </a:solidFill>
            </a:endParaRPr>
          </a:p>
          <a:p>
            <a:endParaRPr lang="en-US" sz="40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FFFF00"/>
                </a:solidFill>
              </a:rPr>
              <a:t>Both </a:t>
            </a:r>
            <a:r>
              <a:rPr lang="en-US" sz="4000" dirty="0" smtClean="0">
                <a:solidFill>
                  <a:srgbClr val="FFFF00"/>
                </a:solidFill>
              </a:rPr>
              <a:t>caught the </a:t>
            </a:r>
            <a:r>
              <a:rPr lang="en-US" sz="4000" dirty="0" smtClean="0">
                <a:solidFill>
                  <a:srgbClr val="FFFF00"/>
                </a:solidFill>
              </a:rPr>
              <a:t>measles in England </a:t>
            </a:r>
            <a:r>
              <a:rPr lang="en-US" sz="4000" dirty="0" smtClean="0">
                <a:solidFill>
                  <a:srgbClr val="FFFF00"/>
                </a:solidFill>
              </a:rPr>
              <a:t>and died there</a:t>
            </a:r>
          </a:p>
          <a:p>
            <a:r>
              <a:rPr lang="en-US" sz="4000" dirty="0" smtClean="0">
                <a:solidFill>
                  <a:srgbClr val="FFFF00"/>
                </a:solidFill>
              </a:rPr>
              <a:t>Date of </a:t>
            </a:r>
            <a:r>
              <a:rPr lang="en-US" sz="4000" dirty="0" err="1" smtClean="0">
                <a:solidFill>
                  <a:srgbClr val="FFFF00"/>
                </a:solidFill>
              </a:rPr>
              <a:t>Liholiho’s</a:t>
            </a:r>
            <a:r>
              <a:rPr lang="en-US" sz="4000" dirty="0" smtClean="0">
                <a:solidFill>
                  <a:srgbClr val="FFFF00"/>
                </a:solidFill>
              </a:rPr>
              <a:t> death: July 14, 1824- He was 27 years </a:t>
            </a:r>
            <a:r>
              <a:rPr lang="en-US" sz="4000" dirty="0" smtClean="0">
                <a:solidFill>
                  <a:srgbClr val="FFFF00"/>
                </a:solidFill>
              </a:rPr>
              <a:t>old</a:t>
            </a:r>
          </a:p>
          <a:p>
            <a:r>
              <a:rPr lang="en-US" sz="4000" dirty="0" smtClean="0">
                <a:solidFill>
                  <a:srgbClr val="FFFF00"/>
                </a:solidFill>
              </a:rPr>
              <a:t>Buried at the Royal Mausoleum in </a:t>
            </a:r>
            <a:r>
              <a:rPr lang="en-US" sz="4000" dirty="0" err="1" smtClean="0">
                <a:solidFill>
                  <a:srgbClr val="FFFF00"/>
                </a:solidFill>
              </a:rPr>
              <a:t>Nuuanu</a:t>
            </a:r>
            <a:r>
              <a:rPr lang="en-US" sz="4000" dirty="0" smtClean="0">
                <a:solidFill>
                  <a:srgbClr val="FFFF00"/>
                </a:solidFill>
              </a:rPr>
              <a:t>, HI</a:t>
            </a:r>
            <a:endParaRPr lang="en-US" sz="4000" dirty="0">
              <a:solidFill>
                <a:srgbClr val="FFFF00"/>
              </a:solidFill>
            </a:endParaRPr>
          </a:p>
        </p:txBody>
      </p:sp>
      <p:pic>
        <p:nvPicPr>
          <p:cNvPr id="1027" name="Picture 3" descr="C:\Users\Cher Nakachi\AppData\Local\Microsoft\Windows\Temporary Internet Files\Content.IE5\6ESWIYMA\MC900238641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2800" y="5410200"/>
            <a:ext cx="1757477" cy="123169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Kamehameha</a:t>
            </a:r>
            <a:r>
              <a:rPr lang="en-US" dirty="0" smtClean="0"/>
              <a:t> III</a:t>
            </a:r>
            <a:br>
              <a:rPr lang="en-US" dirty="0" smtClean="0"/>
            </a:br>
            <a:r>
              <a:rPr lang="en-US" dirty="0" err="1" smtClean="0"/>
              <a:t>Kauikeaouli</a:t>
            </a:r>
            <a:endParaRPr lang="en-US" dirty="0"/>
          </a:p>
        </p:txBody>
      </p:sp>
      <p:pic>
        <p:nvPicPr>
          <p:cNvPr id="13" name="Content Placeholder 12" descr="kamehamehaIII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512020" y="1600200"/>
            <a:ext cx="4119959" cy="4708525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92</TotalTime>
  <Words>421</Words>
  <Application>Microsoft Office PowerPoint</Application>
  <PresentationFormat>On-screen Show (4:3)</PresentationFormat>
  <Paragraphs>59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Apex</vt:lpstr>
      <vt:lpstr>Kamehameha II and III</vt:lpstr>
      <vt:lpstr>Kamehameha II Liholiho</vt:lpstr>
      <vt:lpstr>Birth</vt:lpstr>
      <vt:lpstr>Childhood</vt:lpstr>
      <vt:lpstr>Personal Life</vt:lpstr>
      <vt:lpstr>Becoming King </vt:lpstr>
      <vt:lpstr>Notable Events During Reign</vt:lpstr>
      <vt:lpstr>Death</vt:lpstr>
      <vt:lpstr>Kamehameha III Kauikeaouli</vt:lpstr>
      <vt:lpstr>Birth</vt:lpstr>
      <vt:lpstr>Childhood</vt:lpstr>
      <vt:lpstr>The Young King Kamehameha III</vt:lpstr>
      <vt:lpstr>Personal Life</vt:lpstr>
      <vt:lpstr>Slide 14</vt:lpstr>
      <vt:lpstr>Becoming King</vt:lpstr>
      <vt:lpstr>Notable Events During Reign</vt:lpstr>
      <vt:lpstr>Death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Kamehameha III</dc:title>
  <dc:creator>Cher Nakachi</dc:creator>
  <cp:lastModifiedBy>Cher Nakachi</cp:lastModifiedBy>
  <cp:revision>19</cp:revision>
  <dcterms:created xsi:type="dcterms:W3CDTF">2011-10-10T23:03:12Z</dcterms:created>
  <dcterms:modified xsi:type="dcterms:W3CDTF">2011-10-11T05:49:57Z</dcterms:modified>
</cp:coreProperties>
</file>