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slides/slide25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Layouts/slideLayout13.xml" ContentType="application/vnd.openxmlformats-officedocument.presentationml.slideLayout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759" r:id="rId1"/>
  </p:sldMasterIdLst>
  <p:sldIdLst>
    <p:sldId id="256" r:id="rId2"/>
    <p:sldId id="257" r:id="rId3"/>
    <p:sldId id="263" r:id="rId4"/>
    <p:sldId id="259" r:id="rId5"/>
    <p:sldId id="260" r:id="rId6"/>
    <p:sldId id="258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5" r:id="rId19"/>
    <p:sldId id="273" r:id="rId20"/>
    <p:sldId id="276" r:id="rId21"/>
    <p:sldId id="278" r:id="rId22"/>
    <p:sldId id="274" r:id="rId23"/>
    <p:sldId id="277" r:id="rId24"/>
    <p:sldId id="279" r:id="rId25"/>
    <p:sldId id="283" r:id="rId26"/>
    <p:sldId id="280" r:id="rId27"/>
    <p:sldId id="281" r:id="rId28"/>
    <p:sldId id="282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20"/>
    <p:restoredTop sz="94660"/>
  </p:normalViewPr>
  <p:slideViewPr>
    <p:cSldViewPr snapToObjects="1">
      <p:cViewPr varScale="1">
        <p:scale>
          <a:sx n="86" d="100"/>
          <a:sy n="86" d="100"/>
        </p:scale>
        <p:origin x="-99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1" Type="http://schemas.openxmlformats.org/officeDocument/2006/relationships/presProps" Target="presProps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26" Type="http://schemas.openxmlformats.org/officeDocument/2006/relationships/slide" Target="slides/slide25.xml"/><Relationship Id="rId30" Type="http://schemas.openxmlformats.org/officeDocument/2006/relationships/printerSettings" Target="printerSettings/printerSettings1.bin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8348" y="1371600"/>
            <a:ext cx="8147304" cy="1344168"/>
          </a:xfrm>
        </p:spPr>
        <p:txBody>
          <a:bodyPr vert="horz" lIns="91440" tIns="45720" rIns="91440" bIns="45720" rtlCol="0" anchor="b" anchorCtr="0">
            <a:normAutofit/>
            <a:scene3d>
              <a:camera prst="orthographicFront"/>
              <a:lightRig rig="threePt" dir="t">
                <a:rot lat="0" lon="0" rev="10800000"/>
              </a:lightRig>
            </a:scene3d>
            <a:sp3d extrusionH="57150">
              <a:bevelT w="38100" h="38100" prst="relaxedInset"/>
              <a:bevelB w="38100" h="38100" prst="relaxedInset"/>
            </a:sp3d>
          </a:bodyPr>
          <a:lstStyle>
            <a:lvl1pPr algn="ctr" defTabSz="914400" rtl="0" eaLnBrk="1" latinLnBrk="0" hangingPunct="1">
              <a:lnSpc>
                <a:spcPts val="64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effectLst>
                  <a:outerShdw blurRad="25400" dist="19050" dir="4200000" algn="ctr" rotWithShape="0">
                    <a:schemeClr val="tx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8348" y="2715767"/>
            <a:ext cx="8147304" cy="667512"/>
          </a:xfrm>
        </p:spPr>
        <p:txBody>
          <a:bodyPr vert="horz" lIns="91440" tIns="45720" rIns="91440" bIns="45720" rtlCol="0">
            <a:normAutofit/>
            <a:scene3d>
              <a:camera prst="orthographicFront"/>
              <a:lightRig rig="threePt" dir="t"/>
            </a:scene3d>
            <a:sp3d extrusionH="57150">
              <a:bevelT w="38100" h="38100" prst="relaxedInset"/>
              <a:bevelB w="38100" h="38100" prst="relaxedInset"/>
            </a:sp3d>
          </a:bodyPr>
          <a:lstStyle>
            <a:lvl1pPr marL="0" indent="0" algn="ctr" defTabSz="914400" rtl="0" eaLnBrk="1" latinLnBrk="0" hangingPunct="1">
              <a:spcBef>
                <a:spcPts val="0"/>
              </a:spcBef>
              <a:buClr>
                <a:schemeClr val="tx1">
                  <a:lumMod val="75000"/>
                  <a:lumOff val="25000"/>
                </a:schemeClr>
              </a:buClr>
              <a:buSzPct val="75000"/>
              <a:buFont typeface="Wingdings 2" pitchFamily="18" charset="2"/>
              <a:buNone/>
              <a:defRPr sz="2200" b="0" kern="1200" baseline="0">
                <a:solidFill>
                  <a:schemeClr val="bg1"/>
                </a:solidFill>
                <a:effectLst>
                  <a:outerShdw blurRad="25400" dist="25400" dir="4200000" algn="ctr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25400" dist="12700" dir="4200000" algn="ctr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3AEA19B3-BC6D-4E56-93BC-B9B0EF1523FC}" type="datetime1">
              <a:rPr/>
              <a:pPr/>
              <a:t>6/3/2007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100" kern="1200"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25400" dist="12700" dir="4200000" algn="ctr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25400" dist="12700" dir="4200000" algn="ctr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A1AD90BA-A4A1-41C2-9DD3-1F9AED156E09}" type="slidenum">
              <a:rPr/>
              <a:pPr/>
              <a:t>‹#›</a:t>
            </a:fld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CF91F-3126-D641-9E90-4EC7329774EC}" type="datetimeFigureOut">
              <a:rPr lang="en-US" smtClean="0"/>
              <a:pPr/>
              <a:t>10/13/08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795D5-8E29-8A47-990D-FB6788162B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Slide with Pictur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8475" y="4343398"/>
            <a:ext cx="8147049" cy="1346013"/>
          </a:xfrm>
        </p:spPr>
        <p:txBody>
          <a:bodyPr>
            <a:normAutofit/>
            <a:scene3d>
              <a:camera prst="orthographicFront"/>
              <a:lightRig rig="threePt" dir="t">
                <a:rot lat="0" lon="0" rev="10800000"/>
              </a:lightRig>
            </a:scene3d>
            <a:sp3d extrusionH="57150">
              <a:bevelT w="38100" h="38100" prst="relaxedInset"/>
              <a:bevelB w="38100" h="38100" prst="relaxedInset"/>
            </a:sp3d>
          </a:bodyPr>
          <a:lstStyle>
            <a:lvl1pPr>
              <a:lnSpc>
                <a:spcPts val="6400"/>
              </a:lnSpc>
              <a:defRPr sz="6000">
                <a:solidFill>
                  <a:schemeClr val="bg1"/>
                </a:solidFill>
                <a:effectLst>
                  <a:outerShdw blurRad="25400" dist="19050" dir="4200000" algn="ctr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8475" y="5688105"/>
            <a:ext cx="8147050" cy="663387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relaxedInset"/>
              <a:bevelB w="38100" h="38100" prst="relaxedInset"/>
            </a:sp3d>
          </a:bodyPr>
          <a:lstStyle>
            <a:lvl1pPr marL="0" indent="0" algn="ctr">
              <a:spcBef>
                <a:spcPts val="0"/>
              </a:spcBef>
              <a:buNone/>
              <a:defRPr b="0" baseline="0">
                <a:solidFill>
                  <a:schemeClr val="bg1"/>
                </a:solidFill>
                <a:effectLst>
                  <a:outerShdw blurRad="25400" dist="25400" dir="4200000" algn="ctr" rotWithShape="0">
                    <a:schemeClr val="tx1">
                      <a:alpha val="40000"/>
                    </a:scheme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25400" dist="12700" dir="4200000" algn="ctr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fld id="{E6500D1B-704F-4A2E-91DA-8018146223A7}" type="datetime1">
              <a:rPr/>
              <a:pPr/>
              <a:t>6/3/2007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25400" dist="12700" dir="4200000" algn="ctr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25400" dist="12700" dir="4200000" algn="ctr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981200" y="685800"/>
            <a:ext cx="5181600" cy="3352800"/>
          </a:xfrm>
          <a:solidFill>
            <a:schemeClr val="tx1">
              <a:lumMod val="75000"/>
            </a:schemeClr>
          </a:solidFill>
          <a:ln w="127000" cap="sq">
            <a:solidFill>
              <a:schemeClr val="tx1"/>
            </a:solidFill>
            <a:miter lim="800000"/>
          </a:ln>
          <a:effectLst>
            <a:outerShdw blurRad="63500" sx="101000" sy="101000" algn="ctr" rotWithShape="0">
              <a:schemeClr val="bg2">
                <a:lumMod val="20000"/>
                <a:lumOff val="80000"/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9000000"/>
            </a:lightRig>
          </a:scene3d>
          <a:sp3d prstMaterial="matte">
            <a:bevelT w="12700" prst="relaxedInset"/>
            <a:bevelB w="38100" h="127000" prst="relaxedInset"/>
            <a:extrusionClr>
              <a:schemeClr val="tx1"/>
            </a:extrusionClr>
            <a:contourClr>
              <a:schemeClr val="tx1"/>
            </a:contourClr>
          </a:sp3d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5" y="1774826"/>
            <a:ext cx="8147050" cy="1873250"/>
          </a:xfrm>
        </p:spPr>
        <p:txBody>
          <a:bodyPr anchor="b" anchorCtr="0"/>
          <a:lstStyle>
            <a:lvl1pPr algn="ctr">
              <a:defRPr sz="60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5" y="3654519"/>
            <a:ext cx="8147050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301A2-9537-4F11-903A-9D7FEDBB449A}" type="datetime1">
              <a:rPr/>
              <a:pPr/>
              <a:t>6/3/2007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5" y="94129"/>
            <a:ext cx="8147051" cy="145228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475" y="1762125"/>
            <a:ext cx="3840480" cy="43640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5046" y="1762125"/>
            <a:ext cx="3840480" cy="43640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CF91F-3126-D641-9E90-4EC7329774EC}" type="datetimeFigureOut">
              <a:rPr lang="en-US" smtClean="0"/>
              <a:pPr/>
              <a:t>10/13/08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795D5-8E29-8A47-990D-FB6788162B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5" y="94129"/>
            <a:ext cx="8147051" cy="1452283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5" y="1550894"/>
            <a:ext cx="3840480" cy="715962"/>
          </a:xfrm>
        </p:spPr>
        <p:txBody>
          <a:bodyPr anchor="b"/>
          <a:lstStyle>
            <a:lvl1pPr marL="0" indent="0" algn="ctr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475" y="2541494"/>
            <a:ext cx="3840480" cy="358466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5046" y="1550894"/>
            <a:ext cx="3840480" cy="715962"/>
          </a:xfrm>
        </p:spPr>
        <p:txBody>
          <a:bodyPr anchor="b"/>
          <a:lstStyle>
            <a:lvl1pPr marL="0" indent="0" algn="ctr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5046" y="2541494"/>
            <a:ext cx="3840480" cy="358466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CF91F-3126-D641-9E90-4EC7329774EC}" type="datetimeFigureOut">
              <a:rPr lang="en-US" smtClean="0"/>
              <a:pPr/>
              <a:t>10/13/08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795D5-8E29-8A47-990D-FB6788162B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502920" y="2353235"/>
            <a:ext cx="3840480" cy="1588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805045" y="2353235"/>
            <a:ext cx="3840480" cy="1588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CF91F-3126-D641-9E90-4EC7329774EC}" type="datetimeFigureOut">
              <a:rPr lang="en-US" smtClean="0"/>
              <a:pPr/>
              <a:t>10/13/08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795D5-8E29-8A47-990D-FB6788162B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CF91F-3126-D641-9E90-4EC7329774EC}" type="datetimeFigureOut">
              <a:rPr lang="en-US" smtClean="0"/>
              <a:pPr/>
              <a:t>10/13/08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795D5-8E29-8A47-990D-FB6788162B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540" y="416859"/>
            <a:ext cx="3840480" cy="1994647"/>
          </a:xfrm>
        </p:spPr>
        <p:txBody>
          <a:bodyPr anchor="b"/>
          <a:lstStyle>
            <a:lvl1pPr algn="ctr">
              <a:defRPr sz="4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2532" y="403412"/>
            <a:ext cx="3840480" cy="572275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7540" y="2438400"/>
            <a:ext cx="3840480" cy="3316942"/>
          </a:xfrm>
        </p:spPr>
        <p:txBody>
          <a:bodyPr>
            <a:normAutofit/>
          </a:bodyPr>
          <a:lstStyle>
            <a:lvl1pPr marL="0" indent="0" algn="ctr"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CF91F-3126-D641-9E90-4EC7329774EC}" type="datetimeFigureOut">
              <a:rPr lang="en-US" smtClean="0"/>
              <a:pPr/>
              <a:t>10/13/08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795D5-8E29-8A47-990D-FB6788162B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540" y="416859"/>
            <a:ext cx="3840480" cy="1994647"/>
          </a:xfrm>
        </p:spPr>
        <p:txBody>
          <a:bodyPr anchor="b"/>
          <a:lstStyle>
            <a:lvl1pPr algn="ctr">
              <a:defRPr sz="4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7540" y="2438400"/>
            <a:ext cx="3840480" cy="3316942"/>
          </a:xfrm>
        </p:spPr>
        <p:txBody>
          <a:bodyPr>
            <a:normAutofit/>
          </a:bodyPr>
          <a:lstStyle>
            <a:lvl1pPr marL="0" indent="0" algn="ctr"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CF91F-3126-D641-9E90-4EC7329774EC}" type="datetimeFigureOut">
              <a:rPr lang="en-US" smtClean="0"/>
              <a:pPr/>
              <a:t>10/13/08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795D5-8E29-8A47-990D-FB6788162B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4805045" y="430306"/>
            <a:ext cx="3840480" cy="5432612"/>
          </a:xfrm>
          <a:solidFill>
            <a:schemeClr val="bg1">
              <a:lumMod val="85000"/>
            </a:schemeClr>
          </a:solidFill>
          <a:ln w="127000" cap="sq">
            <a:solidFill>
              <a:schemeClr val="bg1"/>
            </a:solidFill>
            <a:miter lim="800000"/>
          </a:ln>
          <a:effectLst>
            <a:outerShdw blurRad="76200" dist="12700" dir="5400000" sx="100500" sy="100500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extrusionH="50800">
            <a:extrusionClr>
              <a:schemeClr val="tx1"/>
            </a:extrusionClr>
            <a:contourClr>
              <a:schemeClr val="tx1"/>
            </a:contourClr>
          </a:sp3d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spcBef>
                <a:spcPts val="2000"/>
              </a:spcBef>
              <a:buClr>
                <a:schemeClr val="accent2">
                  <a:lumMod val="50000"/>
                  <a:lumOff val="50000"/>
                </a:schemeClr>
              </a:buClr>
              <a:buSzPct val="75000"/>
              <a:buFont typeface="Wingdings 2" pitchFamily="18" charset="2"/>
              <a:buNone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CF91F-3126-D641-9E90-4EC7329774EC}" type="datetimeFigureOut">
              <a:rPr lang="en-US" smtClean="0"/>
              <a:pPr/>
              <a:t>10/13/08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795D5-8E29-8A47-990D-FB6788162B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61412" y="417513"/>
            <a:ext cx="1600200" cy="57086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1174" y="417513"/>
            <a:ext cx="6499225" cy="5708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CF91F-3126-D641-9E90-4EC7329774EC}" type="datetimeFigureOut">
              <a:rPr lang="en-US" smtClean="0"/>
              <a:pPr/>
              <a:t>10/13/08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795D5-8E29-8A47-990D-FB6788162B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Closing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25400" dist="12700" dir="4200000" algn="ctr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917CF91F-3126-D641-9E90-4EC7329774EC}" type="datetimeFigureOut">
              <a:rPr lang="en-US" smtClean="0"/>
              <a:pPr/>
              <a:t>10/13/08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100" kern="1200"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25400" dist="12700" dir="4200000" algn="ctr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25400" dist="12700" dir="4200000" algn="ctr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075795D5-8E29-8A47-990D-FB6788162B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5" y="94129"/>
            <a:ext cx="8147051" cy="145228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5" y="1761565"/>
            <a:ext cx="8147051" cy="43645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825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17CF91F-3126-D641-9E90-4EC7329774EC}" type="datetimeFigureOut">
              <a:rPr lang="en-US" smtClean="0"/>
              <a:pPr/>
              <a:t>10/13/08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765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75795D5-8E29-8A47-990D-FB6788162B2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</p:sldLayoutIdLst>
  <p:transition>
    <p:random/>
  </p:transition>
  <p:txStyles>
    <p:titleStyle>
      <a:lvl1pPr algn="ctr" defTabSz="914400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2000"/>
        </a:spcBef>
        <a:buClr>
          <a:schemeClr val="tx1">
            <a:lumMod val="75000"/>
            <a:lumOff val="25000"/>
          </a:schemeClr>
        </a:buClr>
        <a:buSzPct val="75000"/>
        <a:buFont typeface="Wingdings 2" pitchFamily="18" charset="2"/>
        <a:buChar char="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75000"/>
        <a:buFont typeface="Wingdings 2" pitchFamily="18" charset="2"/>
        <a:buChar char="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75000"/>
        <a:buFont typeface="Wingdings 2" pitchFamily="18" charset="2"/>
        <a:buChar char="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75000"/>
        <a:buFont typeface="Wingdings 2" pitchFamily="18" charset="2"/>
        <a:buChar char="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75000"/>
        <a:buFont typeface="Wingdings 2" pitchFamily="18" charset="2"/>
        <a:buChar char="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7.png"/><Relationship Id="rId1" Type="http://schemas.openxmlformats.org/officeDocument/2006/relationships/video" Target="file://localhost/Users/davidbedell/Movies/Washington.mov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1341" y="291659"/>
            <a:ext cx="8417859" cy="153714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Confederation and the Constitution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1341" y="5282184"/>
            <a:ext cx="8077200" cy="966216"/>
          </a:xfrm>
        </p:spPr>
        <p:txBody>
          <a:bodyPr>
            <a:normAutofit/>
          </a:bodyPr>
          <a:lstStyle/>
          <a:p>
            <a:pPr algn="ctr"/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340" y="1828800"/>
            <a:ext cx="3769660" cy="4419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828800"/>
            <a:ext cx="3926540" cy="441960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Spirit of ‘76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Spirit of equality across the states</a:t>
            </a:r>
          </a:p>
          <a:p>
            <a:endParaRPr lang="en-US" dirty="0" smtClean="0"/>
          </a:p>
          <a:p>
            <a:r>
              <a:rPr lang="en-US" dirty="0" smtClean="0"/>
              <a:t>Virginia statute of religious freedom (1786)</a:t>
            </a:r>
          </a:p>
          <a:p>
            <a:pPr lvl="1"/>
            <a:r>
              <a:rPr lang="en-US" dirty="0" smtClean="0"/>
              <a:t>Thomas Jefferson</a:t>
            </a:r>
          </a:p>
          <a:p>
            <a:pPr lvl="1"/>
            <a:r>
              <a:rPr lang="en-US" dirty="0" smtClean="0"/>
              <a:t>Free to practice or not practice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New state constitutions written across the nation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&#10;map9_1.gif                                                     0001177EFlake HD                       B70EFE94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4128"/>
            <a:ext cx="9144000" cy="6763871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Powers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Legislatures rule the states</a:t>
            </a:r>
          </a:p>
          <a:p>
            <a:endParaRPr lang="en-US" dirty="0" smtClean="0"/>
          </a:p>
          <a:p>
            <a:r>
              <a:rPr lang="en-US" dirty="0" smtClean="0"/>
              <a:t>Royal lands confiscated</a:t>
            </a:r>
          </a:p>
          <a:p>
            <a:endParaRPr lang="en-US" dirty="0" smtClean="0"/>
          </a:p>
          <a:p>
            <a:r>
              <a:rPr lang="en-US" dirty="0" smtClean="0"/>
              <a:t>Trade agreements struck with new nations</a:t>
            </a:r>
          </a:p>
          <a:p>
            <a:pPr lvl="1"/>
            <a:r>
              <a:rPr lang="en-US" dirty="0" smtClean="0"/>
              <a:t>No more British laws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National economy unstable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Northwest Ordinance (1787)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Process to become a state</a:t>
            </a:r>
          </a:p>
          <a:p>
            <a:endParaRPr lang="en-US" dirty="0" smtClean="0"/>
          </a:p>
          <a:p>
            <a:r>
              <a:rPr lang="en-US" dirty="0" smtClean="0"/>
              <a:t>Territories under control of federal government</a:t>
            </a:r>
          </a:p>
          <a:p>
            <a:r>
              <a:rPr lang="en-US" dirty="0" smtClean="0"/>
              <a:t>When land has 60,000 people, can apply for statehood</a:t>
            </a:r>
          </a:p>
          <a:p>
            <a:pPr lvl="1"/>
            <a:r>
              <a:rPr lang="en-US" dirty="0" smtClean="0"/>
              <a:t>Slavery banned in old northwest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Template for westward expansion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129"/>
            <a:ext cx="9144000" cy="6763871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Articles of Confederation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executive (King or president) </a:t>
            </a:r>
          </a:p>
          <a:p>
            <a:endParaRPr lang="en-US" dirty="0" smtClean="0"/>
          </a:p>
          <a:p>
            <a:r>
              <a:rPr lang="en-US" dirty="0" smtClean="0"/>
              <a:t>One weak legislative chamber (mostly foreign affairs)</a:t>
            </a:r>
          </a:p>
          <a:p>
            <a:pPr lvl="1"/>
            <a:r>
              <a:rPr lang="en-US" dirty="0" smtClean="0"/>
              <a:t>Can make treaties</a:t>
            </a:r>
          </a:p>
          <a:p>
            <a:endParaRPr lang="en-US" dirty="0" smtClean="0"/>
          </a:p>
          <a:p>
            <a:r>
              <a:rPr lang="en-US" dirty="0" smtClean="0"/>
              <a:t>Judicial dealings left to the states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with the Articles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Can’t regulate trade</a:t>
            </a:r>
          </a:p>
          <a:p>
            <a:pPr lvl="1"/>
            <a:r>
              <a:rPr lang="en-US" dirty="0" smtClean="0"/>
              <a:t>States undercut each other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No tax collection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No ability to raise an army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No separation of powers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Foreign Affairs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Britain refuses to make treaties with America</a:t>
            </a:r>
          </a:p>
          <a:p>
            <a:endParaRPr lang="en-US" dirty="0" smtClean="0"/>
          </a:p>
          <a:p>
            <a:r>
              <a:rPr lang="en-US" dirty="0" smtClean="0"/>
              <a:t>Spain is openly hostile</a:t>
            </a:r>
          </a:p>
          <a:p>
            <a:endParaRPr lang="en-US" dirty="0" smtClean="0"/>
          </a:p>
          <a:p>
            <a:r>
              <a:rPr lang="en-US" dirty="0" smtClean="0"/>
              <a:t>France demands payment for the war</a:t>
            </a:r>
          </a:p>
          <a:p>
            <a:endParaRPr lang="en-US" dirty="0" smtClean="0"/>
          </a:p>
          <a:p>
            <a:r>
              <a:rPr lang="en-US" dirty="0" smtClean="0"/>
              <a:t>N. African pirates raiding American ships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Shays’ Rebellion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761564"/>
            <a:ext cx="6705600" cy="4982135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Shays’ Rebellion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Farmers in Mass. losing farms</a:t>
            </a:r>
          </a:p>
          <a:p>
            <a:pPr lvl="1"/>
            <a:r>
              <a:rPr lang="en-US" dirty="0" smtClean="0"/>
              <a:t>Foreclosures/Tax problems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Daniel Shays leads fight against tax collectors</a:t>
            </a:r>
          </a:p>
          <a:p>
            <a:endParaRPr lang="en-US" dirty="0" smtClean="0"/>
          </a:p>
          <a:p>
            <a:r>
              <a:rPr lang="en-US" dirty="0" smtClean="0"/>
              <a:t>U.S. not allowed to raise army</a:t>
            </a:r>
          </a:p>
          <a:p>
            <a:endParaRPr lang="en-US" dirty="0" smtClean="0"/>
          </a:p>
          <a:p>
            <a:r>
              <a:rPr lang="en-US" dirty="0" smtClean="0"/>
              <a:t>Articles need to be fixed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Convention (1787)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Washington elected chairman</a:t>
            </a:r>
          </a:p>
          <a:p>
            <a:endParaRPr lang="en-US" dirty="0" smtClean="0"/>
          </a:p>
          <a:p>
            <a:r>
              <a:rPr lang="en-US" dirty="0" smtClean="0"/>
              <a:t>Madison, Hamilton, Franklin there</a:t>
            </a:r>
          </a:p>
          <a:p>
            <a:endParaRPr lang="en-US" dirty="0" smtClean="0"/>
          </a:p>
          <a:p>
            <a:r>
              <a:rPr lang="en-US" dirty="0" smtClean="0"/>
              <a:t>Jefferson, Adams, Henry, Paine absent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Constitutional Convention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Virginia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chambers of Congress</a:t>
            </a:r>
          </a:p>
          <a:p>
            <a:pPr lvl="1"/>
            <a:r>
              <a:rPr lang="en-US" dirty="0" smtClean="0"/>
              <a:t>Both based on representation (state population)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Benefits large states</a:t>
            </a:r>
          </a:p>
          <a:p>
            <a:pPr lvl="1"/>
            <a:r>
              <a:rPr lang="en-US" dirty="0" smtClean="0"/>
              <a:t>Especially Virginia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“Large State Plan”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Jersey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chamber of Congress</a:t>
            </a:r>
          </a:p>
          <a:p>
            <a:pPr lvl="1"/>
            <a:r>
              <a:rPr lang="en-US" dirty="0" smtClean="0"/>
              <a:t>Like Parliament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Equal representation for all states</a:t>
            </a:r>
          </a:p>
          <a:p>
            <a:endParaRPr lang="en-US" dirty="0" smtClean="0"/>
          </a:p>
          <a:p>
            <a:r>
              <a:rPr lang="en-US" dirty="0" smtClean="0"/>
              <a:t>Benefits small states</a:t>
            </a:r>
          </a:p>
          <a:p>
            <a:endParaRPr lang="en-US" dirty="0" smtClean="0"/>
          </a:p>
          <a:p>
            <a:r>
              <a:rPr lang="en-US" dirty="0" smtClean="0"/>
              <a:t>“Small State Plan”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“Great Compromise”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chambers</a:t>
            </a:r>
          </a:p>
          <a:p>
            <a:endParaRPr lang="en-US" dirty="0" smtClean="0"/>
          </a:p>
          <a:p>
            <a:r>
              <a:rPr lang="en-US" dirty="0" smtClean="0"/>
              <a:t>One based on population</a:t>
            </a:r>
          </a:p>
          <a:p>
            <a:pPr lvl="1"/>
            <a:r>
              <a:rPr lang="en-US" dirty="0" smtClean="0"/>
              <a:t>House of Representatives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One based on state equality</a:t>
            </a:r>
          </a:p>
          <a:p>
            <a:pPr lvl="1"/>
            <a:r>
              <a:rPr lang="en-US" dirty="0" smtClean="0"/>
              <a:t>Senate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Creation of Executive (enforce laws and veto bills)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Slave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you count slaves for representation?</a:t>
            </a:r>
          </a:p>
          <a:p>
            <a:endParaRPr lang="en-US" dirty="0" smtClean="0"/>
          </a:p>
          <a:p>
            <a:r>
              <a:rPr lang="en-US" dirty="0" smtClean="0"/>
              <a:t>North says no, South says yes</a:t>
            </a:r>
          </a:p>
          <a:p>
            <a:endParaRPr lang="en-US" dirty="0" smtClean="0"/>
          </a:p>
          <a:p>
            <a:r>
              <a:rPr lang="en-US" u="sng" dirty="0" smtClean="0"/>
              <a:t>3/5 Compromise:</a:t>
            </a:r>
          </a:p>
          <a:p>
            <a:pPr lvl="1"/>
            <a:r>
              <a:rPr lang="en-US" dirty="0" smtClean="0"/>
              <a:t>Slaves counted as 3/5 of a person</a:t>
            </a:r>
          </a:p>
          <a:p>
            <a:pPr lvl="1"/>
            <a:r>
              <a:rPr lang="en-US" dirty="0" smtClean="0"/>
              <a:t>60% counted as people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129"/>
            <a:ext cx="9144000" cy="6763871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Federalists vs. Anti-Federalists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475" y="1761564"/>
            <a:ext cx="8147051" cy="4715436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Ratification of Constitution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Anti-federalists</a:t>
            </a:r>
          </a:p>
          <a:p>
            <a:pPr lvl="1"/>
            <a:r>
              <a:rPr lang="en-US" dirty="0" smtClean="0"/>
              <a:t>Generally poorer</a:t>
            </a:r>
          </a:p>
          <a:p>
            <a:pPr lvl="1"/>
            <a:r>
              <a:rPr lang="en-US" dirty="0" smtClean="0"/>
              <a:t>Afraid of strong government</a:t>
            </a:r>
          </a:p>
          <a:p>
            <a:pPr lvl="1"/>
            <a:r>
              <a:rPr lang="en-US" dirty="0" smtClean="0"/>
              <a:t>Can’t pay debts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Federalists</a:t>
            </a:r>
          </a:p>
          <a:p>
            <a:pPr lvl="1"/>
            <a:r>
              <a:rPr lang="en-US" dirty="0" smtClean="0"/>
              <a:t>Richer, better educated</a:t>
            </a:r>
          </a:p>
          <a:p>
            <a:pPr lvl="1"/>
            <a:r>
              <a:rPr lang="en-US" dirty="0" smtClean="0"/>
              <a:t>Conservative</a:t>
            </a:r>
          </a:p>
          <a:p>
            <a:pPr lvl="1"/>
            <a:r>
              <a:rPr lang="en-US" dirty="0" smtClean="0"/>
              <a:t>Distrustful of “The People”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Compromise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Bill of Rights added to the Constitution</a:t>
            </a:r>
          </a:p>
          <a:p>
            <a:endParaRPr lang="en-US" dirty="0" smtClean="0"/>
          </a:p>
          <a:p>
            <a:r>
              <a:rPr lang="en-US" dirty="0" smtClean="0"/>
              <a:t>Ratified by the states</a:t>
            </a:r>
          </a:p>
          <a:p>
            <a:endParaRPr lang="en-US" dirty="0" smtClean="0"/>
          </a:p>
          <a:p>
            <a:r>
              <a:rPr lang="en-US" dirty="0" smtClean="0"/>
              <a:t>George Washington elected first president, 1789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Federalists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Alexander Hamilton	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James Madison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475" y="2527300"/>
            <a:ext cx="3840480" cy="35988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5046" y="2541494"/>
            <a:ext cx="3840480" cy="3584668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Anti-Federalists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Patrick Henry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Samuel Adams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475" y="2541494"/>
            <a:ext cx="3840480" cy="35846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5046" y="2544762"/>
            <a:ext cx="3840480" cy="358140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George Washington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5700" y="1761564"/>
            <a:ext cx="4292600" cy="4982135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Washington.mov">
            <a:hlinkClick r:id="" action="ppaction://media"/>
          </p:cNvPr>
          <p:cNvPicPr/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85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Alexander Hamilton: Secretary of the Treasury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8750" y="1761565"/>
            <a:ext cx="3746500" cy="471170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Thomas Jefferson: Secretary of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1761564"/>
            <a:ext cx="3810000" cy="4639235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Henry Knox: Secretary of War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650" y="1761565"/>
            <a:ext cx="4330700" cy="495300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ddle">
  <a:themeElements>
    <a:clrScheme name="Saddle">
      <a:dk1>
        <a:srgbClr val="302C24"/>
      </a:dk1>
      <a:lt1>
        <a:sysClr val="window" lastClr="FFFFFF"/>
      </a:lt1>
      <a:dk2>
        <a:srgbClr val="AC6416"/>
      </a:dk2>
      <a:lt2>
        <a:srgbClr val="E8E4DB"/>
      </a:lt2>
      <a:accent1>
        <a:srgbClr val="C6B178"/>
      </a:accent1>
      <a:accent2>
        <a:srgbClr val="9C5B14"/>
      </a:accent2>
      <a:accent3>
        <a:srgbClr val="71B2BC"/>
      </a:accent3>
      <a:accent4>
        <a:srgbClr val="78AA5D"/>
      </a:accent4>
      <a:accent5>
        <a:srgbClr val="867099"/>
      </a:accent5>
      <a:accent6>
        <a:srgbClr val="4C6F75"/>
      </a:accent6>
      <a:hlink>
        <a:srgbClr val="F27B0E"/>
      </a:hlink>
      <a:folHlink>
        <a:srgbClr val="989268"/>
      </a:folHlink>
    </a:clrScheme>
    <a:fontScheme name="Saddle">
      <a:majorFont>
        <a:latin typeface="Book Antiqua"/>
        <a:ea typeface=""/>
        <a:cs typeface=""/>
        <a:font script="Jpan" typeface="ＭＳ 明朝"/>
      </a:majorFont>
      <a:minorFont>
        <a:latin typeface="Book Antiqua"/>
        <a:ea typeface=""/>
        <a:cs typeface=""/>
        <a:font script="Jpan" typeface="ＭＳ 明朝"/>
      </a:minorFont>
    </a:fontScheme>
    <a:fmtScheme name="Saddle">
      <a:fillStyleLst>
        <a:solidFill>
          <a:schemeClr val="phClr"/>
        </a:solidFill>
        <a:gradFill rotWithShape="1">
          <a:gsLst>
            <a:gs pos="0">
              <a:schemeClr val="phClr"/>
            </a:gs>
            <a:gs pos="30000">
              <a:schemeClr val="phClr">
                <a:tint val="80000"/>
              </a:schemeClr>
            </a:gs>
            <a:gs pos="100000">
              <a:schemeClr val="phClr">
                <a:tint val="100000"/>
              </a:schemeClr>
            </a:gs>
          </a:gsLst>
          <a:path path="rect">
            <a:fillToRect l="50000" r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70000"/>
                <a:satMod val="120000"/>
              </a:schemeClr>
              <a:schemeClr val="phClr">
                <a:tint val="30000"/>
                <a:satMod val="120000"/>
              </a:schemeClr>
            </a:duotone>
          </a:blip>
          <a:stretch/>
        </a:blipFill>
      </a:fillStyleLst>
      <a:lnStyleLst>
        <a:ln w="254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50800" cap="flat" cmpd="dbl" algn="ctr">
          <a:solidFill>
            <a:schemeClr val="phClr"/>
          </a:solidFill>
          <a:prstDash val="solid"/>
        </a:ln>
        <a:ln w="7620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FFFFFF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sunrise" dir="tl">
              <a:rot lat="0" lon="0" rev="1200000"/>
            </a:lightRig>
          </a:scene3d>
          <a:sp3d prstMaterial="softEdge">
            <a:bevelT w="0" h="0"/>
          </a:sp3d>
        </a:effectStyle>
        <a:effectStyle>
          <a:effectLst>
            <a:innerShdw blurRad="76200" dist="38100" dir="13500000">
              <a:srgbClr val="FFFFFF">
                <a:alpha val="75000"/>
              </a:srgbClr>
            </a:innerShdw>
          </a:effectLst>
          <a:scene3d>
            <a:camera prst="perspectiveFront" fov="2400000"/>
            <a:lightRig rig="twoPt" dir="tl"/>
          </a:scene3d>
          <a:sp3d>
            <a:bevelT w="25400" h="12700" prst="angle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250000"/>
              </a:schemeClr>
              <a:schemeClr val="phClr">
                <a:tint val="50000"/>
                <a:satMod val="200000"/>
              </a:schemeClr>
            </a:duotone>
          </a:blip>
          <a:stretch/>
        </a:blipFill>
        <a:blipFill rotWithShape="1">
          <a:blip xmlns:r="http://schemas.openxmlformats.org/officeDocument/2006/relationships" r:embed="rId3">
            <a:duotone>
              <a:schemeClr val="phClr">
                <a:shade val="90000"/>
                <a:hueMod val="90000"/>
                <a:satMod val="150000"/>
                <a:lumMod val="90000"/>
              </a:schemeClr>
              <a:schemeClr val="phClr">
                <a:tint val="70000"/>
                <a:shade val="80000"/>
                <a:satMod val="300000"/>
                <a:lumMod val="11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Saddle.thmx</Template>
  <TotalTime>648</TotalTime>
  <Words>430</Words>
  <Application>Microsoft Macintosh PowerPoint</Application>
  <PresentationFormat>On-screen Show (4:3)</PresentationFormat>
  <Paragraphs>131</Paragraphs>
  <Slides>28</Slides>
  <Notes>0</Notes>
  <HiddenSlides>0</HiddenSlides>
  <MMClips>1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Saddle</vt:lpstr>
      <vt:lpstr>The Confederation and the Constitution</vt:lpstr>
      <vt:lpstr>Spirit of ‘76</vt:lpstr>
      <vt:lpstr>Slide 3</vt:lpstr>
      <vt:lpstr>State Powers</vt:lpstr>
      <vt:lpstr>Northwest Ordinance (1787)</vt:lpstr>
      <vt:lpstr>Slide 6</vt:lpstr>
      <vt:lpstr>Articles of Confederation</vt:lpstr>
      <vt:lpstr>Problems with the Articles</vt:lpstr>
      <vt:lpstr>Foreign Affairs</vt:lpstr>
      <vt:lpstr>Shays’ Rebellion</vt:lpstr>
      <vt:lpstr>Shays’ Rebellion</vt:lpstr>
      <vt:lpstr>Convention (1787)</vt:lpstr>
      <vt:lpstr>Constitutional Convention</vt:lpstr>
      <vt:lpstr>Virginia Plan</vt:lpstr>
      <vt:lpstr>New Jersey Plan</vt:lpstr>
      <vt:lpstr>“Great Compromise”</vt:lpstr>
      <vt:lpstr>The Slave question</vt:lpstr>
      <vt:lpstr>Slide 18</vt:lpstr>
      <vt:lpstr>Federalists vs. Anti-Federalists</vt:lpstr>
      <vt:lpstr>Ratification of Constitution</vt:lpstr>
      <vt:lpstr>Compromise</vt:lpstr>
      <vt:lpstr>Federalists</vt:lpstr>
      <vt:lpstr>Anti-Federalists</vt:lpstr>
      <vt:lpstr>George Washington</vt:lpstr>
      <vt:lpstr>Slide 25</vt:lpstr>
      <vt:lpstr>Alexander Hamilton: Secretary of the Treasury</vt:lpstr>
      <vt:lpstr>Thomas Jefferson: Secretary of State</vt:lpstr>
      <vt:lpstr>Henry Knox: Secretary of War</vt:lpstr>
    </vt:vector>
  </TitlesOfParts>
  <Company/>
  <LinksUpToDate>false</LinksUpToDate>
  <SharedDoc>false</SharedDoc>
  <HyperlinksChanged>false</HyperlinksChanged>
  <AppVersion>12.0258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Confederation and the Constitution</dc:title>
  <dc:creator>David Bedell</dc:creator>
  <cp:lastModifiedBy>David Bedell</cp:lastModifiedBy>
  <cp:revision>8</cp:revision>
  <dcterms:created xsi:type="dcterms:W3CDTF">2008-10-13T23:36:38Z</dcterms:created>
  <dcterms:modified xsi:type="dcterms:W3CDTF">2008-10-14T00:10:48Z</dcterms:modified>
</cp:coreProperties>
</file>