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80" r:id="rId5"/>
    <p:sldId id="261" r:id="rId6"/>
    <p:sldId id="281" r:id="rId7"/>
    <p:sldId id="262" r:id="rId8"/>
    <p:sldId id="263" r:id="rId9"/>
    <p:sldId id="264" r:id="rId10"/>
    <p:sldId id="265" r:id="rId11"/>
    <p:sldId id="266" r:id="rId12"/>
    <p:sldId id="267" r:id="rId13"/>
    <p:sldId id="282" r:id="rId14"/>
    <p:sldId id="259" r:id="rId15"/>
    <p:sldId id="283" r:id="rId16"/>
    <p:sldId id="276" r:id="rId17"/>
    <p:sldId id="284" r:id="rId18"/>
    <p:sldId id="273" r:id="rId19"/>
    <p:sldId id="271" r:id="rId20"/>
    <p:sldId id="272" r:id="rId21"/>
    <p:sldId id="274" r:id="rId22"/>
    <p:sldId id="279" r:id="rId23"/>
    <p:sldId id="268" r:id="rId24"/>
    <p:sldId id="277" r:id="rId25"/>
    <p:sldId id="27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0AE5-E9F7-40BA-85AE-7FAB2BDE3D38}" type="datetimeFigureOut">
              <a:rPr lang="en-US" smtClean="0"/>
              <a:pPr/>
              <a:t>8/21/2014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38FC-4337-450C-83E6-CFEC1D82F5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0AE5-E9F7-40BA-85AE-7FAB2BDE3D38}" type="datetimeFigureOut">
              <a:rPr lang="en-US" smtClean="0"/>
              <a:pPr/>
              <a:t>8/21/2014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38FC-4337-450C-83E6-CFEC1D82F5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0AE5-E9F7-40BA-85AE-7FAB2BDE3D38}" type="datetimeFigureOut">
              <a:rPr lang="en-US" smtClean="0"/>
              <a:pPr/>
              <a:t>8/21/2014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38FC-4337-450C-83E6-CFEC1D82F5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0AE5-E9F7-40BA-85AE-7FAB2BDE3D38}" type="datetimeFigureOut">
              <a:rPr lang="en-US" smtClean="0"/>
              <a:pPr/>
              <a:t>8/21/2014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38FC-4337-450C-83E6-CFEC1D82F5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0AE5-E9F7-40BA-85AE-7FAB2BDE3D38}" type="datetimeFigureOut">
              <a:rPr lang="en-US" smtClean="0"/>
              <a:pPr/>
              <a:t>8/21/2014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38FC-4337-450C-83E6-CFEC1D82F5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0AE5-E9F7-40BA-85AE-7FAB2BDE3D38}" type="datetimeFigureOut">
              <a:rPr lang="en-US" smtClean="0"/>
              <a:pPr/>
              <a:t>8/21/2014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38FC-4337-450C-83E6-CFEC1D82F5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0AE5-E9F7-40BA-85AE-7FAB2BDE3D38}" type="datetimeFigureOut">
              <a:rPr lang="en-US" smtClean="0"/>
              <a:pPr/>
              <a:t>8/21/2014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38FC-4337-450C-83E6-CFEC1D82F5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0AE5-E9F7-40BA-85AE-7FAB2BDE3D38}" type="datetimeFigureOut">
              <a:rPr lang="en-US" smtClean="0"/>
              <a:pPr/>
              <a:t>8/21/2014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38FC-4337-450C-83E6-CFEC1D82F5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0AE5-E9F7-40BA-85AE-7FAB2BDE3D38}" type="datetimeFigureOut">
              <a:rPr lang="en-US" smtClean="0"/>
              <a:pPr/>
              <a:t>8/21/2014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38FC-4337-450C-83E6-CFEC1D82F5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0AE5-E9F7-40BA-85AE-7FAB2BDE3D38}" type="datetimeFigureOut">
              <a:rPr lang="en-US" smtClean="0"/>
              <a:pPr/>
              <a:t>8/21/2014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38FC-4337-450C-83E6-CFEC1D82F5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0AE5-E9F7-40BA-85AE-7FAB2BDE3D38}" type="datetimeFigureOut">
              <a:rPr lang="en-US" smtClean="0"/>
              <a:pPr/>
              <a:t>8/21/2014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38FC-4337-450C-83E6-CFEC1D82F5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70AE5-E9F7-40BA-85AE-7FAB2BDE3D38}" type="datetimeFigureOut">
              <a:rPr lang="en-US" smtClean="0"/>
              <a:pPr/>
              <a:t>8/21/2014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538FC-4337-450C-83E6-CFEC1D82F5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Title </a:t>
            </a:r>
            <a:r>
              <a:rPr lang="en-US" smtClean="0">
                <a:solidFill>
                  <a:srgbClr val="FFFF00"/>
                </a:solidFill>
              </a:rPr>
              <a:t>your notes </a:t>
            </a:r>
            <a:br>
              <a:rPr lang="en-US" smtClean="0">
                <a:solidFill>
                  <a:srgbClr val="FFFF00"/>
                </a:solidFill>
              </a:rPr>
            </a:br>
            <a:r>
              <a:rPr lang="en-US" smtClean="0">
                <a:solidFill>
                  <a:srgbClr val="FFFF00"/>
                </a:solidFill>
              </a:rPr>
              <a:t>“Scientific </a:t>
            </a:r>
            <a:r>
              <a:rPr lang="en-US" dirty="0" smtClean="0">
                <a:solidFill>
                  <a:srgbClr val="FFFF00"/>
                </a:solidFill>
              </a:rPr>
              <a:t>Method &amp; 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Controlled </a:t>
            </a:r>
            <a:r>
              <a:rPr lang="en-US" smtClean="0">
                <a:solidFill>
                  <a:srgbClr val="FFFF00"/>
                </a:solidFill>
              </a:rPr>
              <a:t>Experiment “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1000"/>
            <a:ext cx="8077200" cy="1499616"/>
          </a:xfrm>
        </p:spPr>
        <p:txBody>
          <a:bodyPr>
            <a:normAutofit/>
          </a:bodyPr>
          <a:lstStyle/>
          <a:p>
            <a:pPr algn="r"/>
            <a:r>
              <a:rPr lang="en-US" sz="4000" dirty="0" smtClean="0"/>
              <a:t>BIG BOOK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400" y="533400"/>
            <a:ext cx="7239000" cy="14478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FFF00"/>
                </a:solidFill>
              </a:rPr>
              <a:t>Smithers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is trying to increase the productivity of his factory workers.  He thinks that a special juice will make his workers work faster.  He creates two groups of 50 workers each and assigns each group the same task (in this case, they're supposed to staple a set of papers).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438400"/>
            <a:ext cx="4343400" cy="3687763"/>
          </a:xfrm>
        </p:spPr>
        <p:txBody>
          <a:bodyPr>
            <a:no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Group A is given 100 </a:t>
            </a:r>
            <a:r>
              <a:rPr lang="en-US" sz="2500" dirty="0" err="1" smtClean="0">
                <a:solidFill>
                  <a:schemeClr val="bg1"/>
                </a:solidFill>
              </a:rPr>
              <a:t>mL</a:t>
            </a:r>
            <a:r>
              <a:rPr lang="en-US" sz="2500" dirty="0" smtClean="0">
                <a:solidFill>
                  <a:schemeClr val="bg1"/>
                </a:solidFill>
              </a:rPr>
              <a:t> of the special juice to drink while they work. 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4648200" y="2362200"/>
            <a:ext cx="4038600" cy="3763963"/>
          </a:xfrm>
        </p:spPr>
        <p:txBody>
          <a:bodyPr>
            <a:norm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Group B is given 100 </a:t>
            </a:r>
            <a:r>
              <a:rPr lang="en-US" sz="2500" dirty="0" err="1" smtClean="0">
                <a:solidFill>
                  <a:schemeClr val="bg1"/>
                </a:solidFill>
              </a:rPr>
              <a:t>mL</a:t>
            </a:r>
            <a:r>
              <a:rPr lang="en-US" sz="2500" dirty="0" smtClean="0">
                <a:solidFill>
                  <a:schemeClr val="bg1"/>
                </a:solidFill>
              </a:rPr>
              <a:t> of regular apple juice to drink while they work. </a:t>
            </a:r>
          </a:p>
          <a:p>
            <a:endParaRPr lang="en-US" sz="2500" dirty="0" smtClean="0">
              <a:solidFill>
                <a:schemeClr val="bg1"/>
              </a:solidFill>
            </a:endParaRPr>
          </a:p>
          <a:p>
            <a:endParaRPr lang="en-US" sz="2500" dirty="0"/>
          </a:p>
        </p:txBody>
      </p:sp>
      <p:pic>
        <p:nvPicPr>
          <p:cNvPr id="1029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657600"/>
            <a:ext cx="2819400" cy="2967789"/>
          </a:xfrm>
          <a:prstGeom prst="rect">
            <a:avLst/>
          </a:prstGeom>
          <a:noFill/>
        </p:spPr>
      </p:pic>
      <p:pic>
        <p:nvPicPr>
          <p:cNvPr id="8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657600"/>
            <a:ext cx="2819400" cy="2967789"/>
          </a:xfrm>
          <a:prstGeom prst="rect">
            <a:avLst/>
          </a:prstGeom>
          <a:noFill/>
        </p:spPr>
      </p:pic>
      <p:pic>
        <p:nvPicPr>
          <p:cNvPr id="1032" name="Picture 8" descr="smither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52400"/>
            <a:ext cx="1562100" cy="118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3810000"/>
            <a:ext cx="87703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3657600"/>
            <a:ext cx="99967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400" y="533400"/>
            <a:ext cx="73152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FFF00"/>
                </a:solidFill>
              </a:rPr>
              <a:t>Smithers is trying to increase the productivity of his factory workers.  He thinks that a special juice will make his workers work faster.  He creates two groups of 50 workers each and assigns each group the same task (in this case, they're supposed to staple a set of papers).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09800"/>
            <a:ext cx="4343400" cy="3916363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A is given 100 </a:t>
            </a:r>
            <a:r>
              <a:rPr lang="en-US" dirty="0" err="1" smtClean="0">
                <a:solidFill>
                  <a:schemeClr val="bg1"/>
                </a:solidFill>
              </a:rPr>
              <a:t>mL</a:t>
            </a:r>
            <a:r>
              <a:rPr lang="en-US" dirty="0" smtClean="0">
                <a:solidFill>
                  <a:schemeClr val="bg1"/>
                </a:solidFill>
              </a:rPr>
              <a:t> of the special juice to drink while they work.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0687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B is given 100 </a:t>
            </a:r>
            <a:r>
              <a:rPr lang="en-US" dirty="0" err="1" smtClean="0">
                <a:solidFill>
                  <a:schemeClr val="bg1"/>
                </a:solidFill>
              </a:rPr>
              <a:t>mL</a:t>
            </a:r>
            <a:r>
              <a:rPr lang="en-US" dirty="0" smtClean="0">
                <a:solidFill>
                  <a:schemeClr val="bg1"/>
                </a:solidFill>
              </a:rPr>
              <a:t> of regular apple juice to drink while they work.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1029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657600"/>
            <a:ext cx="2819400" cy="2967789"/>
          </a:xfrm>
          <a:prstGeom prst="rect">
            <a:avLst/>
          </a:prstGeom>
          <a:noFill/>
        </p:spPr>
      </p:pic>
      <p:pic>
        <p:nvPicPr>
          <p:cNvPr id="8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657600"/>
            <a:ext cx="2819400" cy="2967789"/>
          </a:xfrm>
          <a:prstGeom prst="rect">
            <a:avLst/>
          </a:prstGeom>
          <a:noFill/>
        </p:spPr>
      </p:pic>
      <p:pic>
        <p:nvPicPr>
          <p:cNvPr id="1032" name="Picture 8" descr="smither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52399"/>
            <a:ext cx="1562100" cy="118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3810000"/>
            <a:ext cx="87703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3657600"/>
            <a:ext cx="99967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 rot="829046">
            <a:off x="374024" y="3045261"/>
            <a:ext cx="8305800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What is the problem Smithers is trying to solve?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Will the special juice increase worker productivity?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400" y="533400"/>
            <a:ext cx="73152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FFF00"/>
                </a:solidFill>
              </a:rPr>
              <a:t>Smithers is trying to increase the productivity of his factory workers.  He thinks that a special juice will make his workers work faster.  He creates two groups of 50 workers each and assigns each group the same task (in this case, they're supposed to staple a set of papers).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09800"/>
            <a:ext cx="4343400" cy="3916363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A is given 100 </a:t>
            </a:r>
            <a:r>
              <a:rPr lang="en-US" dirty="0" err="1" smtClean="0">
                <a:solidFill>
                  <a:schemeClr val="bg1"/>
                </a:solidFill>
              </a:rPr>
              <a:t>mL</a:t>
            </a:r>
            <a:r>
              <a:rPr lang="en-US" dirty="0" smtClean="0">
                <a:solidFill>
                  <a:schemeClr val="bg1"/>
                </a:solidFill>
              </a:rPr>
              <a:t> of the special juice to drink while they work.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0687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B is given 100 </a:t>
            </a:r>
            <a:r>
              <a:rPr lang="en-US" dirty="0" err="1" smtClean="0">
                <a:solidFill>
                  <a:schemeClr val="bg1"/>
                </a:solidFill>
              </a:rPr>
              <a:t>mL</a:t>
            </a:r>
            <a:r>
              <a:rPr lang="en-US" dirty="0" smtClean="0">
                <a:solidFill>
                  <a:schemeClr val="bg1"/>
                </a:solidFill>
              </a:rPr>
              <a:t> of regular apple juice to drink while they work.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1029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657600"/>
            <a:ext cx="2819400" cy="2967789"/>
          </a:xfrm>
          <a:prstGeom prst="rect">
            <a:avLst/>
          </a:prstGeom>
          <a:noFill/>
        </p:spPr>
      </p:pic>
      <p:pic>
        <p:nvPicPr>
          <p:cNvPr id="8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657600"/>
            <a:ext cx="2819400" cy="2967789"/>
          </a:xfrm>
          <a:prstGeom prst="rect">
            <a:avLst/>
          </a:prstGeom>
          <a:noFill/>
        </p:spPr>
      </p:pic>
      <p:pic>
        <p:nvPicPr>
          <p:cNvPr id="1032" name="Picture 8" descr="smither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52399"/>
            <a:ext cx="1562100" cy="118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3810000"/>
            <a:ext cx="87703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3657600"/>
            <a:ext cx="99967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 rot="829046">
            <a:off x="374024" y="3506926"/>
            <a:ext cx="83058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What is Smithers hypothesis?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685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If the workers drink the special juice, then the workers will staple more papers.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400" y="533400"/>
            <a:ext cx="73152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FFF00"/>
                </a:solidFill>
              </a:rPr>
              <a:t>Smithers is trying to increase the productivity of his factory workers.  He thinks that a special juice will make his workers work faster.  He creates two groups of 50 workers each and assigns each group the same task (in this case, they're supposed to staple a set of papers).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09800"/>
            <a:ext cx="4343400" cy="3916363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A is given 100 </a:t>
            </a:r>
            <a:r>
              <a:rPr lang="en-US" dirty="0" err="1" smtClean="0">
                <a:solidFill>
                  <a:schemeClr val="bg1"/>
                </a:solidFill>
              </a:rPr>
              <a:t>mL</a:t>
            </a:r>
            <a:r>
              <a:rPr lang="en-US" dirty="0" smtClean="0">
                <a:solidFill>
                  <a:schemeClr val="bg1"/>
                </a:solidFill>
              </a:rPr>
              <a:t> of the special juice to drink while they work.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0687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B is given 100 </a:t>
            </a:r>
            <a:r>
              <a:rPr lang="en-US" dirty="0" err="1" smtClean="0">
                <a:solidFill>
                  <a:schemeClr val="bg1"/>
                </a:solidFill>
              </a:rPr>
              <a:t>mL</a:t>
            </a:r>
            <a:r>
              <a:rPr lang="en-US" dirty="0" smtClean="0">
                <a:solidFill>
                  <a:schemeClr val="bg1"/>
                </a:solidFill>
              </a:rPr>
              <a:t> of regular apple juice to drink while they work.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1029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657600"/>
            <a:ext cx="2819400" cy="2967789"/>
          </a:xfrm>
          <a:prstGeom prst="rect">
            <a:avLst/>
          </a:prstGeom>
          <a:noFill/>
        </p:spPr>
      </p:pic>
      <p:pic>
        <p:nvPicPr>
          <p:cNvPr id="8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657600"/>
            <a:ext cx="2819400" cy="2967789"/>
          </a:xfrm>
          <a:prstGeom prst="rect">
            <a:avLst/>
          </a:prstGeom>
          <a:noFill/>
        </p:spPr>
      </p:pic>
      <p:pic>
        <p:nvPicPr>
          <p:cNvPr id="1032" name="Picture 8" descr="smither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52399"/>
            <a:ext cx="1562100" cy="118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 rot="898882">
            <a:off x="748811" y="1146530"/>
            <a:ext cx="5260804" cy="16312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000" dirty="0" smtClean="0"/>
              <a:t>This group is called the control group.</a:t>
            </a:r>
            <a:endParaRPr lang="en-US" sz="50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3810000"/>
            <a:ext cx="87703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3657600"/>
            <a:ext cx="99967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 rot="829046">
            <a:off x="2026733" y="3398750"/>
            <a:ext cx="5049241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Which group is the “normal” group?</a:t>
            </a:r>
            <a:endParaRPr lang="en-US" sz="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3657600"/>
            <a:ext cx="99967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400" y="533400"/>
            <a:ext cx="73152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FFF00"/>
                </a:solidFill>
              </a:rPr>
              <a:t>Smithers is trying to increase the productivity of his factory workers.  He thinks that a special juice will make his workers work faster.  He creates two groups of 50 workers each and assigns each group the same task (in this case, they're supposed to staple a set of papers).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09800"/>
            <a:ext cx="4343400" cy="3916363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A is given 100 </a:t>
            </a:r>
            <a:r>
              <a:rPr lang="en-US" dirty="0" err="1" smtClean="0">
                <a:solidFill>
                  <a:schemeClr val="bg1"/>
                </a:solidFill>
              </a:rPr>
              <a:t>mL</a:t>
            </a:r>
            <a:r>
              <a:rPr lang="en-US" dirty="0" smtClean="0">
                <a:solidFill>
                  <a:schemeClr val="bg1"/>
                </a:solidFill>
              </a:rPr>
              <a:t> of the special juice to drink while they work.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0687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B is given 100 </a:t>
            </a:r>
            <a:r>
              <a:rPr lang="en-US" dirty="0" err="1" smtClean="0">
                <a:solidFill>
                  <a:schemeClr val="bg1"/>
                </a:solidFill>
              </a:rPr>
              <a:t>mL</a:t>
            </a:r>
            <a:r>
              <a:rPr lang="en-US" dirty="0" smtClean="0">
                <a:solidFill>
                  <a:schemeClr val="bg1"/>
                </a:solidFill>
              </a:rPr>
              <a:t> of regular apple juice to drink while they work.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1029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657600"/>
            <a:ext cx="2819400" cy="2967789"/>
          </a:xfrm>
          <a:prstGeom prst="rect">
            <a:avLst/>
          </a:prstGeom>
          <a:noFill/>
        </p:spPr>
      </p:pic>
      <p:pic>
        <p:nvPicPr>
          <p:cNvPr id="8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657600"/>
            <a:ext cx="2819400" cy="2967789"/>
          </a:xfrm>
          <a:prstGeom prst="rect">
            <a:avLst/>
          </a:prstGeom>
          <a:noFill/>
        </p:spPr>
      </p:pic>
      <p:pic>
        <p:nvPicPr>
          <p:cNvPr id="1032" name="Picture 8" descr="smithers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152399"/>
            <a:ext cx="1562100" cy="118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 rot="898882">
            <a:off x="1934408" y="1077390"/>
            <a:ext cx="6191858" cy="16312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000" dirty="0" smtClean="0"/>
              <a:t>This group is called the experimental group.</a:t>
            </a:r>
            <a:endParaRPr lang="en-US" sz="50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3810000"/>
            <a:ext cx="87703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 rot="829046">
            <a:off x="-121652" y="2877062"/>
            <a:ext cx="7154888" cy="24006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Which group is the group that is not “normal”? Which one is being tested?</a:t>
            </a:r>
            <a:endParaRPr lang="en-US" sz="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400" y="533400"/>
            <a:ext cx="73152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FFF00"/>
                </a:solidFill>
              </a:rPr>
              <a:t>Smithers is trying to increase the productivity of his factory workers.  He thinks that a special juice will make his workers work faster.  He creates two groups of 50 workers each and assigns each group the same task (in this case, they're supposed to staple a set of papers).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09800"/>
            <a:ext cx="4343400" cy="3916363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A is given 100 </a:t>
            </a:r>
            <a:r>
              <a:rPr lang="en-US" dirty="0" err="1" smtClean="0">
                <a:solidFill>
                  <a:schemeClr val="bg1"/>
                </a:solidFill>
              </a:rPr>
              <a:t>mL</a:t>
            </a:r>
            <a:r>
              <a:rPr lang="en-US" dirty="0" smtClean="0">
                <a:solidFill>
                  <a:schemeClr val="bg1"/>
                </a:solidFill>
              </a:rPr>
              <a:t> of the special juice to drink while they work.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0687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B is given 100 </a:t>
            </a:r>
            <a:r>
              <a:rPr lang="en-US" dirty="0" err="1" smtClean="0">
                <a:solidFill>
                  <a:schemeClr val="bg1"/>
                </a:solidFill>
              </a:rPr>
              <a:t>mL</a:t>
            </a:r>
            <a:r>
              <a:rPr lang="en-US" dirty="0" smtClean="0">
                <a:solidFill>
                  <a:schemeClr val="bg1"/>
                </a:solidFill>
              </a:rPr>
              <a:t> of regular apple juice to drink while they work.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1029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657600"/>
            <a:ext cx="2819400" cy="2967789"/>
          </a:xfrm>
          <a:prstGeom prst="rect">
            <a:avLst/>
          </a:prstGeom>
          <a:noFill/>
        </p:spPr>
      </p:pic>
      <p:pic>
        <p:nvPicPr>
          <p:cNvPr id="8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657600"/>
            <a:ext cx="2819400" cy="2967789"/>
          </a:xfrm>
          <a:prstGeom prst="rect">
            <a:avLst/>
          </a:prstGeom>
          <a:noFill/>
        </p:spPr>
      </p:pic>
      <p:pic>
        <p:nvPicPr>
          <p:cNvPr id="1032" name="Picture 8" descr="smither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52399"/>
            <a:ext cx="1562100" cy="118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3810000"/>
            <a:ext cx="87703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3657600"/>
            <a:ext cx="99967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 rot="829046">
            <a:off x="416165" y="3630776"/>
            <a:ext cx="83058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What is the same between the 2 group?</a:t>
            </a:r>
            <a:endParaRPr lang="en-US" sz="6000" dirty="0"/>
          </a:p>
        </p:txBody>
      </p:sp>
      <p:sp>
        <p:nvSpPr>
          <p:cNvPr id="11" name="TextBox 10"/>
          <p:cNvSpPr txBox="1"/>
          <p:nvPr/>
        </p:nvSpPr>
        <p:spPr>
          <a:xfrm rot="898882">
            <a:off x="698837" y="1349324"/>
            <a:ext cx="8336218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This is called the controlled variables.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400" y="533400"/>
            <a:ext cx="73152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FFF00"/>
                </a:solidFill>
              </a:rPr>
              <a:t>Smithers is trying to increase the productivity of his factory workers.  He thinks that a special juice will make his workers work faster.  He creates two groups of 50 workers each and assigns each group the same task (in this case, they're supposed to staple a set of papers).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09800"/>
            <a:ext cx="4343400" cy="3916363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A is given 100 </a:t>
            </a:r>
            <a:r>
              <a:rPr lang="en-US" dirty="0" err="1" smtClean="0">
                <a:solidFill>
                  <a:schemeClr val="bg1"/>
                </a:solidFill>
              </a:rPr>
              <a:t>mL</a:t>
            </a:r>
            <a:r>
              <a:rPr lang="en-US" dirty="0" smtClean="0">
                <a:solidFill>
                  <a:schemeClr val="bg1"/>
                </a:solidFill>
              </a:rPr>
              <a:t> of the special juice to drink while they work.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0687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B is given 100 </a:t>
            </a:r>
            <a:r>
              <a:rPr lang="en-US" dirty="0" err="1" smtClean="0">
                <a:solidFill>
                  <a:schemeClr val="bg1"/>
                </a:solidFill>
              </a:rPr>
              <a:t>mL</a:t>
            </a:r>
            <a:r>
              <a:rPr lang="en-US" dirty="0" smtClean="0">
                <a:solidFill>
                  <a:schemeClr val="bg1"/>
                </a:solidFill>
              </a:rPr>
              <a:t> of regular apple juice to drink while they work.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1029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657600"/>
            <a:ext cx="2819400" cy="2967789"/>
          </a:xfrm>
          <a:prstGeom prst="rect">
            <a:avLst/>
          </a:prstGeom>
          <a:noFill/>
        </p:spPr>
      </p:pic>
      <p:pic>
        <p:nvPicPr>
          <p:cNvPr id="8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657600"/>
            <a:ext cx="2819400" cy="2967789"/>
          </a:xfrm>
          <a:prstGeom prst="rect">
            <a:avLst/>
          </a:prstGeom>
          <a:noFill/>
        </p:spPr>
      </p:pic>
      <p:pic>
        <p:nvPicPr>
          <p:cNvPr id="1032" name="Picture 8" descr="smither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52399"/>
            <a:ext cx="1562100" cy="118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3657600"/>
            <a:ext cx="99967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3810000"/>
            <a:ext cx="87703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 rot="829046">
            <a:off x="374024" y="3160677"/>
            <a:ext cx="8305800" cy="2631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500" dirty="0" smtClean="0"/>
              <a:t>What is the one thing that is different between the 2 group?</a:t>
            </a:r>
            <a:endParaRPr lang="en-US" sz="5500" dirty="0"/>
          </a:p>
        </p:txBody>
      </p:sp>
      <p:sp>
        <p:nvSpPr>
          <p:cNvPr id="11" name="TextBox 10"/>
          <p:cNvSpPr txBox="1"/>
          <p:nvPr/>
        </p:nvSpPr>
        <p:spPr>
          <a:xfrm rot="898882">
            <a:off x="698838" y="1044523"/>
            <a:ext cx="8336218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This is called the independent variables.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400" y="533400"/>
            <a:ext cx="73152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FFF00"/>
                </a:solidFill>
              </a:rPr>
              <a:t>Smithers is trying to increase the productivity of his factory workers.  He thinks that a special juice will make his workers work faster.  He creates two groups of 50 workers each and assigns each group the same task (in this case, they're supposed to staple a set of papers).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09800"/>
            <a:ext cx="4343400" cy="3916363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A is given 100 </a:t>
            </a:r>
            <a:r>
              <a:rPr lang="en-US" dirty="0" err="1" smtClean="0">
                <a:solidFill>
                  <a:schemeClr val="bg1"/>
                </a:solidFill>
              </a:rPr>
              <a:t>mL</a:t>
            </a:r>
            <a:r>
              <a:rPr lang="en-US" dirty="0" smtClean="0">
                <a:solidFill>
                  <a:schemeClr val="bg1"/>
                </a:solidFill>
              </a:rPr>
              <a:t> of the special juice to drink while they work.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0687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B is given 100 </a:t>
            </a:r>
            <a:r>
              <a:rPr lang="en-US" dirty="0" err="1" smtClean="0">
                <a:solidFill>
                  <a:schemeClr val="bg1"/>
                </a:solidFill>
              </a:rPr>
              <a:t>mL</a:t>
            </a:r>
            <a:r>
              <a:rPr lang="en-US" dirty="0" smtClean="0">
                <a:solidFill>
                  <a:schemeClr val="bg1"/>
                </a:solidFill>
              </a:rPr>
              <a:t> of regular apple juice to drink while they work.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1029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657600"/>
            <a:ext cx="2819400" cy="2967789"/>
          </a:xfrm>
          <a:prstGeom prst="rect">
            <a:avLst/>
          </a:prstGeom>
          <a:noFill/>
        </p:spPr>
      </p:pic>
      <p:pic>
        <p:nvPicPr>
          <p:cNvPr id="8" name="Picture 5" descr="http://ts2.mm.bing.net/th?id=HN.608038082241167487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657600"/>
            <a:ext cx="2819400" cy="2967789"/>
          </a:xfrm>
          <a:prstGeom prst="rect">
            <a:avLst/>
          </a:prstGeom>
          <a:noFill/>
        </p:spPr>
      </p:pic>
      <p:pic>
        <p:nvPicPr>
          <p:cNvPr id="1032" name="Picture 8" descr="smither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52399"/>
            <a:ext cx="1562100" cy="118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 rot="898882">
            <a:off x="698838" y="1044523"/>
            <a:ext cx="8336218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This is called the dependent variables.</a:t>
            </a:r>
            <a:endParaRPr lang="en-US" sz="60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3810000"/>
            <a:ext cx="87703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1000" y="3733800"/>
            <a:ext cx="99967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 rot="829046">
            <a:off x="374024" y="3160677"/>
            <a:ext cx="8305800" cy="2631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500" dirty="0" smtClean="0"/>
              <a:t>By giving the workers the special juice, what does Smithers hope will happen?</a:t>
            </a:r>
            <a:endParaRPr lang="en-US" sz="5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500" dirty="0" smtClean="0">
                <a:solidFill>
                  <a:srgbClr val="FFFF00"/>
                </a:solidFill>
              </a:rPr>
              <a:t>After an hour, Smithers counts how many stacks of papers each group has made. </a:t>
            </a:r>
            <a:endParaRPr lang="en-US" sz="3500" dirty="0">
              <a:solidFill>
                <a:srgbClr val="FFFF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3962400"/>
            <a:ext cx="4038600" cy="21637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A made 1,587 stacks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4038600"/>
            <a:ext cx="4038600" cy="20875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B made 2,113 stacks.</a:t>
            </a:r>
            <a:endParaRPr lang="en-US" dirty="0"/>
          </a:p>
        </p:txBody>
      </p:sp>
      <p:pic>
        <p:nvPicPr>
          <p:cNvPr id="15362" name="Picture 2" descr="http://techrights.org/wp-content/uploads/2011/01/754361_staple_with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0"/>
            <a:ext cx="3200400" cy="2286000"/>
          </a:xfrm>
          <a:prstGeom prst="rect">
            <a:avLst/>
          </a:prstGeom>
          <a:noFill/>
        </p:spPr>
      </p:pic>
      <p:pic>
        <p:nvPicPr>
          <p:cNvPr id="10" name="Picture 2" descr="http://techrights.org/wp-content/uploads/2011/01/754361_staple_with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524000"/>
            <a:ext cx="3200400" cy="2286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829046">
            <a:off x="550189" y="1423204"/>
            <a:ext cx="8305800" cy="17851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500" dirty="0" smtClean="0"/>
              <a:t>What should Smithers conclusion be?</a:t>
            </a:r>
            <a:endParaRPr lang="en-US" sz="5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special juice had no affect on increasing worker productivity.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0"/>
            <a:ext cx="6858000" cy="1143000"/>
          </a:xfrm>
        </p:spPr>
        <p:txBody>
          <a:bodyPr>
            <a:noAutofit/>
          </a:bodyPr>
          <a:lstStyle/>
          <a:p>
            <a:pPr algn="l"/>
            <a:r>
              <a:rPr lang="en-US" sz="3000" dirty="0" smtClean="0">
                <a:solidFill>
                  <a:srgbClr val="FFFF00"/>
                </a:solidFill>
              </a:rPr>
              <a:t>Bart Simpson believes that mice exposed to microwaves will become extra strong. He obtains 20 white mice from the local pet store.  </a:t>
            </a:r>
            <a:br>
              <a:rPr lang="en-US" sz="3000" dirty="0" smtClean="0">
                <a:solidFill>
                  <a:srgbClr val="FFFF00"/>
                </a:solidFill>
              </a:rPr>
            </a:br>
            <a:endParaRPr lang="en-US" sz="3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2667000"/>
            <a:ext cx="4038600" cy="3459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 </a:t>
            </a:r>
            <a:r>
              <a:rPr lang="en-US" dirty="0">
                <a:solidFill>
                  <a:schemeClr val="bg1"/>
                </a:solidFill>
              </a:rPr>
              <a:t>places 10 mice in a microwave for </a:t>
            </a:r>
            <a:r>
              <a:rPr lang="en-US" dirty="0" smtClean="0">
                <a:solidFill>
                  <a:schemeClr val="bg1"/>
                </a:solidFill>
              </a:rPr>
              <a:t>15 seconds.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leaves the other 10 mice alone.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386" name="Picture 2" descr="bart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28599"/>
            <a:ext cx="1752600" cy="2000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http://media-cache-ec0.pinimg.com/736x/43/a5/ee/43a5ee194e4a340a532a79781aae326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724400"/>
            <a:ext cx="1752600" cy="1659128"/>
          </a:xfrm>
          <a:prstGeom prst="rect">
            <a:avLst/>
          </a:prstGeom>
          <a:noFill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038600"/>
            <a:ext cx="3672517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 rot="829046">
            <a:off x="374024" y="3506926"/>
            <a:ext cx="83058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What is the problem Bart is trying to solve?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0" grpId="0" build="p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Will mice exposed to microwaves be stronger than those that are not?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0"/>
            <a:ext cx="6858000" cy="1143000"/>
          </a:xfrm>
        </p:spPr>
        <p:txBody>
          <a:bodyPr>
            <a:noAutofit/>
          </a:bodyPr>
          <a:lstStyle/>
          <a:p>
            <a:pPr algn="l"/>
            <a:r>
              <a:rPr lang="en-US" sz="3000" dirty="0" smtClean="0">
                <a:solidFill>
                  <a:srgbClr val="FFFF00"/>
                </a:solidFill>
              </a:rPr>
              <a:t>Bart Simpson believes that mice exposed to microwaves will become extra strong. He obtains 20 white mice from the local pet store.  </a:t>
            </a:r>
            <a:br>
              <a:rPr lang="en-US" sz="3000" dirty="0" smtClean="0">
                <a:solidFill>
                  <a:srgbClr val="FFFF00"/>
                </a:solidFill>
              </a:rPr>
            </a:br>
            <a:endParaRPr lang="en-US" sz="3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2667000"/>
            <a:ext cx="4038600" cy="3459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 </a:t>
            </a:r>
            <a:r>
              <a:rPr lang="en-US" dirty="0">
                <a:solidFill>
                  <a:schemeClr val="bg1"/>
                </a:solidFill>
              </a:rPr>
              <a:t>places 10 mice in a microwave for </a:t>
            </a:r>
            <a:r>
              <a:rPr lang="en-US" dirty="0" smtClean="0">
                <a:solidFill>
                  <a:schemeClr val="bg1"/>
                </a:solidFill>
              </a:rPr>
              <a:t>15 seconds.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leaves the other 10 mice alone.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386" name="Picture 2" descr="bart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28599"/>
            <a:ext cx="1752600" cy="2000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http://media-cache-ec0.pinimg.com/736x/43/a5/ee/43a5ee194e4a340a532a79781aae326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724400"/>
            <a:ext cx="1752600" cy="1659128"/>
          </a:xfrm>
          <a:prstGeom prst="rect">
            <a:avLst/>
          </a:prstGeom>
          <a:noFill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038600"/>
            <a:ext cx="3672517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 rot="829046">
            <a:off x="526424" y="3659326"/>
            <a:ext cx="83058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What is Bart’s hypothesis?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If mice are exposed to microwaves, they will be stronger.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0"/>
            <a:ext cx="6858000" cy="1143000"/>
          </a:xfrm>
        </p:spPr>
        <p:txBody>
          <a:bodyPr>
            <a:noAutofit/>
          </a:bodyPr>
          <a:lstStyle/>
          <a:p>
            <a:pPr algn="l"/>
            <a:r>
              <a:rPr lang="en-US" sz="3000" dirty="0" smtClean="0">
                <a:solidFill>
                  <a:srgbClr val="FFFF00"/>
                </a:solidFill>
              </a:rPr>
              <a:t>Bart Simpson believes that mice exposed to microwaves will become extra strong. He obtains 20 white mice from the local pet store.  </a:t>
            </a:r>
            <a:br>
              <a:rPr lang="en-US" sz="3000" dirty="0" smtClean="0">
                <a:solidFill>
                  <a:srgbClr val="FFFF00"/>
                </a:solidFill>
              </a:rPr>
            </a:br>
            <a:endParaRPr lang="en-US" sz="3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2667000"/>
            <a:ext cx="4038600" cy="3459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 </a:t>
            </a:r>
            <a:r>
              <a:rPr lang="en-US" dirty="0">
                <a:solidFill>
                  <a:schemeClr val="bg1"/>
                </a:solidFill>
              </a:rPr>
              <a:t>places 10 mice in a microwave for </a:t>
            </a:r>
            <a:r>
              <a:rPr lang="en-US" dirty="0" smtClean="0">
                <a:solidFill>
                  <a:schemeClr val="bg1"/>
                </a:solidFill>
              </a:rPr>
              <a:t>15 seconds.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leaves the other 10 mice alone.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386" name="Picture 2" descr="bart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28599"/>
            <a:ext cx="1752600" cy="2000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http://media-cache-ec0.pinimg.com/736x/43/a5/ee/43a5ee194e4a340a532a79781aae326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724400"/>
            <a:ext cx="1752600" cy="1659128"/>
          </a:xfrm>
          <a:prstGeom prst="rect">
            <a:avLst/>
          </a:prstGeom>
          <a:noFill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038600"/>
            <a:ext cx="3672517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 rot="898882">
            <a:off x="696544" y="1390147"/>
            <a:ext cx="8336218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This group is called the control group.</a:t>
            </a:r>
            <a:endParaRPr lang="en-US" sz="6000" dirty="0"/>
          </a:p>
        </p:txBody>
      </p:sp>
      <p:sp>
        <p:nvSpPr>
          <p:cNvPr id="13" name="TextBox 12"/>
          <p:cNvSpPr txBox="1"/>
          <p:nvPr/>
        </p:nvSpPr>
        <p:spPr>
          <a:xfrm rot="829046">
            <a:off x="374024" y="3506926"/>
            <a:ext cx="83058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Which group is the “normal” group?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0"/>
            <a:ext cx="6858000" cy="1143000"/>
          </a:xfrm>
        </p:spPr>
        <p:txBody>
          <a:bodyPr>
            <a:noAutofit/>
          </a:bodyPr>
          <a:lstStyle/>
          <a:p>
            <a:pPr algn="l"/>
            <a:r>
              <a:rPr lang="en-US" sz="3000" dirty="0" smtClean="0">
                <a:solidFill>
                  <a:srgbClr val="FFFF00"/>
                </a:solidFill>
              </a:rPr>
              <a:t>Bart Simpson believes that mice exposed to microwaves will become extra strong. He obtains 20 white mice from the local pet store.  </a:t>
            </a:r>
            <a:br>
              <a:rPr lang="en-US" sz="3000" dirty="0" smtClean="0">
                <a:solidFill>
                  <a:srgbClr val="FFFF00"/>
                </a:solidFill>
              </a:rPr>
            </a:br>
            <a:endParaRPr lang="en-US" sz="3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2667000"/>
            <a:ext cx="4038600" cy="3459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 </a:t>
            </a:r>
            <a:r>
              <a:rPr lang="en-US" dirty="0">
                <a:solidFill>
                  <a:schemeClr val="bg1"/>
                </a:solidFill>
              </a:rPr>
              <a:t>places 10 mice in a microwave for </a:t>
            </a:r>
            <a:r>
              <a:rPr lang="en-US" dirty="0" smtClean="0">
                <a:solidFill>
                  <a:schemeClr val="bg1"/>
                </a:solidFill>
              </a:rPr>
              <a:t>15 seconds.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leaves the other 10 mice alone.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386" name="Picture 2" descr="bart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28599"/>
            <a:ext cx="1752600" cy="2000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http://media-cache-ec0.pinimg.com/736x/43/a5/ee/43a5ee194e4a340a532a79781aae326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4724400"/>
            <a:ext cx="1752600" cy="1659128"/>
          </a:xfrm>
          <a:prstGeom prst="rect">
            <a:avLst/>
          </a:prstGeom>
          <a:noFill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038600"/>
            <a:ext cx="3672517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 rot="829046">
            <a:off x="-595504" y="3166897"/>
            <a:ext cx="8305800" cy="24006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Which group is the group that is not “normal”? Which one is being tested?</a:t>
            </a:r>
            <a:endParaRPr lang="en-US" sz="5000" dirty="0"/>
          </a:p>
        </p:txBody>
      </p:sp>
      <p:sp>
        <p:nvSpPr>
          <p:cNvPr id="13" name="TextBox 12"/>
          <p:cNvSpPr txBox="1"/>
          <p:nvPr/>
        </p:nvSpPr>
        <p:spPr>
          <a:xfrm rot="898882">
            <a:off x="714930" y="922134"/>
            <a:ext cx="7389316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This group is called the experimental group.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0"/>
            <a:ext cx="6858000" cy="1143000"/>
          </a:xfrm>
        </p:spPr>
        <p:txBody>
          <a:bodyPr>
            <a:noAutofit/>
          </a:bodyPr>
          <a:lstStyle/>
          <a:p>
            <a:pPr algn="l"/>
            <a:r>
              <a:rPr lang="en-US" sz="3000" dirty="0" smtClean="0">
                <a:solidFill>
                  <a:srgbClr val="FFFF00"/>
                </a:solidFill>
              </a:rPr>
              <a:t>Bart Simpson believes that mice exposed to microwaves will become extra strong. He obtains 20 white mice from the local pet store.  </a:t>
            </a:r>
            <a:br>
              <a:rPr lang="en-US" sz="3000" dirty="0" smtClean="0">
                <a:solidFill>
                  <a:srgbClr val="FFFF00"/>
                </a:solidFill>
              </a:rPr>
            </a:br>
            <a:endParaRPr lang="en-US" sz="3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2667000"/>
            <a:ext cx="4038600" cy="3459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 </a:t>
            </a:r>
            <a:r>
              <a:rPr lang="en-US" dirty="0">
                <a:solidFill>
                  <a:schemeClr val="bg1"/>
                </a:solidFill>
              </a:rPr>
              <a:t>places 10 mice in a microwave for </a:t>
            </a:r>
            <a:r>
              <a:rPr lang="en-US" dirty="0" smtClean="0">
                <a:solidFill>
                  <a:schemeClr val="bg1"/>
                </a:solidFill>
              </a:rPr>
              <a:t>15 seconds.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leaves the other 10 mice alone.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386" name="Picture 2" descr="bart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28599"/>
            <a:ext cx="1752600" cy="2000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http://media-cache-ec0.pinimg.com/736x/43/a5/ee/43a5ee194e4a340a532a79781aae326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724400"/>
            <a:ext cx="1752600" cy="1659128"/>
          </a:xfrm>
          <a:prstGeom prst="rect">
            <a:avLst/>
          </a:prstGeom>
          <a:noFill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038600"/>
            <a:ext cx="3672517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 rot="898882">
            <a:off x="696544" y="1390147"/>
            <a:ext cx="8336218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This is called the controlled variables.</a:t>
            </a:r>
            <a:endParaRPr lang="en-US" sz="6000" dirty="0"/>
          </a:p>
        </p:txBody>
      </p:sp>
      <p:sp>
        <p:nvSpPr>
          <p:cNvPr id="13" name="TextBox 12"/>
          <p:cNvSpPr txBox="1"/>
          <p:nvPr/>
        </p:nvSpPr>
        <p:spPr>
          <a:xfrm rot="829046">
            <a:off x="374024" y="3506926"/>
            <a:ext cx="83058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What is the same between the 2 group?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0"/>
            <a:ext cx="6858000" cy="1143000"/>
          </a:xfrm>
        </p:spPr>
        <p:txBody>
          <a:bodyPr>
            <a:noAutofit/>
          </a:bodyPr>
          <a:lstStyle/>
          <a:p>
            <a:pPr algn="l"/>
            <a:r>
              <a:rPr lang="en-US" sz="3000" dirty="0" smtClean="0">
                <a:solidFill>
                  <a:srgbClr val="FFFF00"/>
                </a:solidFill>
              </a:rPr>
              <a:t>Bart Simpson believes that mice exposed to microwaves will become extra strong. He obtains 20 white mice from the local pet store.  </a:t>
            </a:r>
            <a:br>
              <a:rPr lang="en-US" sz="3000" dirty="0" smtClean="0">
                <a:solidFill>
                  <a:srgbClr val="FFFF00"/>
                </a:solidFill>
              </a:rPr>
            </a:br>
            <a:endParaRPr lang="en-US" sz="3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2667000"/>
            <a:ext cx="4038600" cy="3459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 </a:t>
            </a:r>
            <a:r>
              <a:rPr lang="en-US" dirty="0">
                <a:solidFill>
                  <a:schemeClr val="bg1"/>
                </a:solidFill>
              </a:rPr>
              <a:t>places 10 mice in a microwave for </a:t>
            </a:r>
            <a:r>
              <a:rPr lang="en-US" dirty="0" smtClean="0">
                <a:solidFill>
                  <a:schemeClr val="bg1"/>
                </a:solidFill>
              </a:rPr>
              <a:t>15 seconds.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leaves the other 10 mice alone.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386" name="Picture 2" descr="bart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28599"/>
            <a:ext cx="1752600" cy="2000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http://media-cache-ec0.pinimg.com/736x/43/a5/ee/43a5ee194e4a340a532a79781aae326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724400"/>
            <a:ext cx="1752600" cy="1659128"/>
          </a:xfrm>
          <a:prstGeom prst="rect">
            <a:avLst/>
          </a:prstGeom>
          <a:noFill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038600"/>
            <a:ext cx="3672517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 rot="898882">
            <a:off x="698838" y="1044523"/>
            <a:ext cx="8336218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This is called the independent variables.</a:t>
            </a:r>
            <a:endParaRPr lang="en-US" sz="6000" dirty="0"/>
          </a:p>
        </p:txBody>
      </p:sp>
      <p:sp>
        <p:nvSpPr>
          <p:cNvPr id="12" name="TextBox 11"/>
          <p:cNvSpPr txBox="1"/>
          <p:nvPr/>
        </p:nvSpPr>
        <p:spPr>
          <a:xfrm rot="829046">
            <a:off x="374024" y="3160677"/>
            <a:ext cx="8305800" cy="2631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500" dirty="0" smtClean="0"/>
              <a:t>What is the one thing that is different between the 2 group?</a:t>
            </a:r>
            <a:endParaRPr lang="en-US" sz="5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0"/>
            <a:ext cx="6858000" cy="1143000"/>
          </a:xfrm>
        </p:spPr>
        <p:txBody>
          <a:bodyPr>
            <a:noAutofit/>
          </a:bodyPr>
          <a:lstStyle/>
          <a:p>
            <a:pPr algn="l"/>
            <a:r>
              <a:rPr lang="en-US" sz="3000" dirty="0" smtClean="0">
                <a:solidFill>
                  <a:srgbClr val="FFFF00"/>
                </a:solidFill>
              </a:rPr>
              <a:t>Bart Simpson believes that mice exposed to microwaves will become extra strong. He obtains 20 white mice from the local pet store.  </a:t>
            </a:r>
            <a:br>
              <a:rPr lang="en-US" sz="3000" dirty="0" smtClean="0">
                <a:solidFill>
                  <a:srgbClr val="FFFF00"/>
                </a:solidFill>
              </a:rPr>
            </a:br>
            <a:endParaRPr lang="en-US" sz="3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2667000"/>
            <a:ext cx="4038600" cy="3459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 </a:t>
            </a:r>
            <a:r>
              <a:rPr lang="en-US" dirty="0">
                <a:solidFill>
                  <a:schemeClr val="bg1"/>
                </a:solidFill>
              </a:rPr>
              <a:t>places 10 mice in a microwave for </a:t>
            </a:r>
            <a:r>
              <a:rPr lang="en-US" dirty="0" smtClean="0">
                <a:solidFill>
                  <a:schemeClr val="bg1"/>
                </a:solidFill>
              </a:rPr>
              <a:t>15 seconds.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leaves the other 10 mice alone.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386" name="Picture 2" descr="bart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28599"/>
            <a:ext cx="1752600" cy="2000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http://media-cache-ec0.pinimg.com/736x/43/a5/ee/43a5ee194e4a340a532a79781aae326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724400"/>
            <a:ext cx="1752600" cy="1659128"/>
          </a:xfrm>
          <a:prstGeom prst="rect">
            <a:avLst/>
          </a:prstGeom>
          <a:noFill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038600"/>
            <a:ext cx="3672517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 rot="898882">
            <a:off x="698838" y="1044523"/>
            <a:ext cx="8336218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This is called the dependent variable.</a:t>
            </a:r>
            <a:endParaRPr lang="en-US" sz="6000" dirty="0"/>
          </a:p>
        </p:txBody>
      </p:sp>
      <p:sp>
        <p:nvSpPr>
          <p:cNvPr id="11" name="TextBox 10"/>
          <p:cNvSpPr txBox="1"/>
          <p:nvPr/>
        </p:nvSpPr>
        <p:spPr>
          <a:xfrm rot="829046">
            <a:off x="526424" y="3313077"/>
            <a:ext cx="8305800" cy="2631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500" dirty="0" smtClean="0"/>
              <a:t>By microwaving the mice, what does Bart think will happen?</a:t>
            </a:r>
            <a:endParaRPr lang="en-US" sz="5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000" dirty="0" smtClean="0">
                <a:solidFill>
                  <a:srgbClr val="FFFF00"/>
                </a:solidFill>
              </a:rPr>
              <a:t>To test if the microwaves had any affect on the mice, Bart places heavy pieces of wood (all of the same weight) that blocked the mice’s food.  </a:t>
            </a:r>
            <a:br>
              <a:rPr lang="en-US" sz="3000" dirty="0" smtClean="0">
                <a:solidFill>
                  <a:srgbClr val="FFFF00"/>
                </a:solidFill>
              </a:rPr>
            </a:br>
            <a:endParaRPr lang="en-US" sz="3000" dirty="0"/>
          </a:p>
        </p:txBody>
      </p:sp>
      <p:pic>
        <p:nvPicPr>
          <p:cNvPr id="4" name="Picture 4" descr="http://media-cache-ec0.pinimg.com/736x/43/a5/ee/43a5ee194e4a340a532a79781aae326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38742">
            <a:off x="6672114" y="1680970"/>
            <a:ext cx="1931831" cy="1828800"/>
          </a:xfrm>
          <a:prstGeom prst="rect">
            <a:avLst/>
          </a:prstGeom>
          <a:noFill/>
        </p:spPr>
      </p:pic>
      <p:pic>
        <p:nvPicPr>
          <p:cNvPr id="26626" name="Picture 2" descr="http://www.clker.com/cliparts/a/f/7/9/12279738201383389510Farmeral_Wood_Icon.svg.h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95386">
            <a:off x="2743200" y="2819400"/>
            <a:ext cx="4382055" cy="2505075"/>
          </a:xfrm>
          <a:prstGeom prst="rect">
            <a:avLst/>
          </a:prstGeom>
          <a:noFill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724400"/>
            <a:ext cx="2594072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000" dirty="0" smtClean="0">
                <a:solidFill>
                  <a:srgbClr val="FFFF00"/>
                </a:solidFill>
              </a:rPr>
              <a:t>He found that 8 out of 10 of the microwave mice were able to push the wood out of the way while 7 out of 10 of the non-</a:t>
            </a:r>
            <a:r>
              <a:rPr lang="en-US" sz="3000" dirty="0" err="1" smtClean="0">
                <a:solidFill>
                  <a:srgbClr val="FFFF00"/>
                </a:solidFill>
              </a:rPr>
              <a:t>microwaved</a:t>
            </a:r>
            <a:r>
              <a:rPr lang="en-US" sz="3000" dirty="0" smtClean="0">
                <a:solidFill>
                  <a:srgbClr val="FFFF00"/>
                </a:solidFill>
              </a:rPr>
              <a:t> mice were able to do the same.</a:t>
            </a:r>
            <a:br>
              <a:rPr lang="en-US" sz="3000" dirty="0" smtClean="0">
                <a:solidFill>
                  <a:srgbClr val="FFFF00"/>
                </a:solidFill>
              </a:rPr>
            </a:br>
            <a:endParaRPr lang="en-US" sz="3000" dirty="0"/>
          </a:p>
        </p:txBody>
      </p:sp>
      <p:pic>
        <p:nvPicPr>
          <p:cNvPr id="4" name="Picture 4" descr="http://media-cache-ec0.pinimg.com/736x/43/a5/ee/43a5ee194e4a340a532a79781aae326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38742">
            <a:off x="6672113" y="2061971"/>
            <a:ext cx="1931831" cy="1828800"/>
          </a:xfrm>
          <a:prstGeom prst="rect">
            <a:avLst/>
          </a:prstGeom>
          <a:noFill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724400"/>
            <a:ext cx="2594072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 descr="http://www.clker.com/cliparts/a/f/7/9/12279738201383389510Farmeral_Wood_Icon.svg.h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95386">
            <a:off x="2509028" y="2718915"/>
            <a:ext cx="4382055" cy="25050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 rot="829046">
            <a:off x="321589" y="3099604"/>
            <a:ext cx="8305800" cy="17851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500" dirty="0" smtClean="0"/>
              <a:t>What should Bart’s conclusion be?</a:t>
            </a:r>
            <a:endParaRPr lang="en-US" sz="5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Your Assignment!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Sit with your “can it be replicated” partner.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Take out your notebook. Pick up scissors and tape.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Grab ONE computer, log on and go to school website class page.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Find today’s assignment called “Scientific method &amp; controlled experiment”.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Open the file.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Follow the instructions on the screen.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</TotalTime>
  <Words>1442</Words>
  <Application>Microsoft Office PowerPoint</Application>
  <PresentationFormat>On-screen Show (4:3)</PresentationFormat>
  <Paragraphs>90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Title your notes  “Scientific Method &amp;  Controlled Experiment “</vt:lpstr>
      <vt:lpstr>Smithers is trying to increase the productivity of his factory workers.  He thinks that a special juice will make his workers work faster.  He creates two groups of 50 workers each and assigns each group the same task (in this case, they're supposed to staple a set of papers). </vt:lpstr>
      <vt:lpstr>Smithers is trying to increase the productivity of his factory workers.  He thinks that a special juice will make his workers work faster.  He creates two groups of 50 workers each and assigns each group the same task (in this case, they're supposed to staple a set of papers). </vt:lpstr>
      <vt:lpstr>Will the special juice increase worker productivity?</vt:lpstr>
      <vt:lpstr>Smithers is trying to increase the productivity of his factory workers.  He thinks that a special juice will make his workers work faster.  He creates two groups of 50 workers each and assigns each group the same task (in this case, they're supposed to staple a set of papers). </vt:lpstr>
      <vt:lpstr>If the workers drink the special juice, then the workers will staple more papers.</vt:lpstr>
      <vt:lpstr>Smithers is trying to increase the productivity of his factory workers.  He thinks that a special juice will make his workers work faster.  He creates two groups of 50 workers each and assigns each group the same task (in this case, they're supposed to staple a set of papers). </vt:lpstr>
      <vt:lpstr>Smithers is trying to increase the productivity of his factory workers.  He thinks that a special juice will make his workers work faster.  He creates two groups of 50 workers each and assigns each group the same task (in this case, they're supposed to staple a set of papers). </vt:lpstr>
      <vt:lpstr>Smithers is trying to increase the productivity of his factory workers.  He thinks that a special juice will make his workers work faster.  He creates two groups of 50 workers each and assigns each group the same task (in this case, they're supposed to staple a set of papers). </vt:lpstr>
      <vt:lpstr>Smithers is trying to increase the productivity of his factory workers.  He thinks that a special juice will make his workers work faster.  He creates two groups of 50 workers each and assigns each group the same task (in this case, they're supposed to staple a set of papers). </vt:lpstr>
      <vt:lpstr>Smithers is trying to increase the productivity of his factory workers.  He thinks that a special juice will make his workers work faster.  He creates two groups of 50 workers each and assigns each group the same task (in this case, they're supposed to staple a set of papers). </vt:lpstr>
      <vt:lpstr>After an hour, Smithers counts how many stacks of papers each group has made. </vt:lpstr>
      <vt:lpstr>The special juice had no affect on increasing worker productivity. </vt:lpstr>
      <vt:lpstr>Bart Simpson believes that mice exposed to microwaves will become extra strong. He obtains 20 white mice from the local pet store.   </vt:lpstr>
      <vt:lpstr>Will mice exposed to microwaves be stronger than those that are not?</vt:lpstr>
      <vt:lpstr>Bart Simpson believes that mice exposed to microwaves will become extra strong. He obtains 20 white mice from the local pet store.   </vt:lpstr>
      <vt:lpstr>If mice are exposed to microwaves, they will be stronger.</vt:lpstr>
      <vt:lpstr>Bart Simpson believes that mice exposed to microwaves will become extra strong. He obtains 20 white mice from the local pet store.   </vt:lpstr>
      <vt:lpstr>Bart Simpson believes that mice exposed to microwaves will become extra strong. He obtains 20 white mice from the local pet store.   </vt:lpstr>
      <vt:lpstr>Bart Simpson believes that mice exposed to microwaves will become extra strong. He obtains 20 white mice from the local pet store.   </vt:lpstr>
      <vt:lpstr>Bart Simpson believes that mice exposed to microwaves will become extra strong. He obtains 20 white mice from the local pet store.   </vt:lpstr>
      <vt:lpstr>Bart Simpson believes that mice exposed to microwaves will become extra strong. He obtains 20 white mice from the local pet store.   </vt:lpstr>
      <vt:lpstr>To test if the microwaves had any affect on the mice, Bart places heavy pieces of wood (all of the same weight) that blocked the mice’s food.   </vt:lpstr>
      <vt:lpstr>He found that 8 out of 10 of the microwave mice were able to push the wood out of the way while 7 out of 10 of the non-microwaved mice were able to do the same. </vt:lpstr>
      <vt:lpstr>Your Assignment!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Method &amp;  Controlled Experiment</dc:title>
  <dc:creator>henriquesd</dc:creator>
  <cp:lastModifiedBy>henriquesd</cp:lastModifiedBy>
  <cp:revision>25</cp:revision>
  <dcterms:created xsi:type="dcterms:W3CDTF">2014-07-29T23:03:02Z</dcterms:created>
  <dcterms:modified xsi:type="dcterms:W3CDTF">2014-08-21T18:24:45Z</dcterms:modified>
</cp:coreProperties>
</file>