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74" r:id="rId8"/>
    <p:sldId id="261" r:id="rId9"/>
    <p:sldId id="275" r:id="rId10"/>
    <p:sldId id="262" r:id="rId11"/>
    <p:sldId id="278" r:id="rId12"/>
    <p:sldId id="263" r:id="rId13"/>
    <p:sldId id="279" r:id="rId14"/>
    <p:sldId id="280" r:id="rId15"/>
    <p:sldId id="264" r:id="rId16"/>
    <p:sldId id="277" r:id="rId17"/>
    <p:sldId id="265" r:id="rId18"/>
    <p:sldId id="266" r:id="rId19"/>
    <p:sldId id="267" r:id="rId20"/>
    <p:sldId id="268" r:id="rId21"/>
    <p:sldId id="269" r:id="rId22"/>
    <p:sldId id="284" r:id="rId23"/>
    <p:sldId id="270" r:id="rId24"/>
    <p:sldId id="281" r:id="rId25"/>
    <p:sldId id="282" r:id="rId26"/>
    <p:sldId id="283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72F2A-BE98-4EB6-A6A3-ACBC580B28AC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C80E8-8BAC-48BD-8BBC-CE9A8666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0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EBC89E-FFD1-44A8-A40F-E3FFAB319543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C80E8-8BAC-48BD-8BBC-CE9A8666AC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3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186-A52E-4EF0-BCE2-F037F35B13E2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hyperlink" Target="//upload.wikimedia.org/wikipedia/commons/a/ae/Violet_Passion_Flowe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//upload.wikimedia.org/wikipedia/commons/8/8f/Black_and_White_Tegu.jpg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4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Topic 5.1 – 5.3</a:t>
            </a:r>
          </a:p>
          <a:p>
            <a:r>
              <a:rPr lang="en-US" dirty="0" smtClean="0"/>
              <a:t>Mrs. Milam</a:t>
            </a:r>
          </a:p>
          <a:p>
            <a:r>
              <a:rPr lang="en-US" sz="2400" dirty="0" smtClean="0"/>
              <a:t>Adapted from Ms. Davies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78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5.1.4 Describe what is meant by a food chain, giving </a:t>
            </a:r>
            <a:r>
              <a:rPr lang="en-US" sz="2800" i="1" dirty="0"/>
              <a:t>three</a:t>
            </a:r>
            <a:r>
              <a:rPr lang="en-US" sz="2800" dirty="0"/>
              <a:t> examples, each with at least three linkages (four organisms)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feeding relationships between organisms can be organized into a </a:t>
            </a:r>
            <a:r>
              <a:rPr lang="en-US" i="1" dirty="0" smtClean="0"/>
              <a:t>food chain.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food chain</a:t>
            </a:r>
            <a:r>
              <a:rPr lang="en-US" dirty="0" smtClean="0"/>
              <a:t> is a </a:t>
            </a:r>
            <a:r>
              <a:rPr lang="en-US" u="sng" dirty="0" smtClean="0"/>
              <a:t> 																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5.1.4 Describe what is meant by a food chain, giving </a:t>
            </a:r>
            <a:r>
              <a:rPr lang="en-US" sz="2800" i="1" dirty="0"/>
              <a:t>three</a:t>
            </a:r>
            <a:r>
              <a:rPr lang="en-US" sz="2800" dirty="0"/>
              <a:t> examples, each with at least three linkages (four organisms)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620000" cy="5029200"/>
          </a:xfrm>
        </p:spPr>
        <p:txBody>
          <a:bodyPr/>
          <a:lstStyle/>
          <a:p>
            <a:r>
              <a:rPr lang="en-US" i="1" dirty="0" smtClean="0"/>
              <a:t>Food chains:</a:t>
            </a:r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  <a:p>
            <a:pPr lvl="1"/>
            <a:r>
              <a:rPr lang="en-US" dirty="0" smtClean="0"/>
              <a:t>The arrow is pointing at the organism doing the consuming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25980" y="3689951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Helioconius</a:t>
            </a:r>
            <a:r>
              <a:rPr lang="en-US" sz="2400" dirty="0" smtClean="0"/>
              <a:t> butterfly</a:t>
            </a:r>
          </a:p>
          <a:p>
            <a:pPr algn="ctr"/>
            <a:r>
              <a:rPr lang="en-US" sz="1200" dirty="0"/>
              <a:t>http://4.bp.blogspot.com/_XlUWKcZV7wg/TGK9bg09fAI/AAAAAAAAAXs/EpokiiPbkQA/s1600/Heliconius_erato_001.JPG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715434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Passionflower</a:t>
            </a:r>
            <a:endParaRPr lang="en-US" dirty="0" smtClean="0"/>
          </a:p>
          <a:p>
            <a:r>
              <a:rPr lang="en-US" sz="1200" dirty="0"/>
              <a:t>http://en.wikipedia.org/wiki/File:Violet_Passion_Flower.jpg#filelinks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3938" y="382065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Jaguar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78387" y="3738945"/>
            <a:ext cx="228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Tegu</a:t>
            </a:r>
            <a:r>
              <a:rPr lang="en-US" sz="2400" dirty="0" smtClean="0"/>
              <a:t> lizard</a:t>
            </a:r>
          </a:p>
          <a:p>
            <a:pPr algn="ctr"/>
            <a:r>
              <a:rPr lang="en-US" sz="1400" dirty="0"/>
              <a:t>http://en.wikipedia.org/wiki/Tupinambis</a:t>
            </a:r>
          </a:p>
        </p:txBody>
      </p:sp>
      <p:pic>
        <p:nvPicPr>
          <p:cNvPr id="2050" name="Picture 2" descr="File:Violet Passion Fl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515284"/>
            <a:ext cx="14478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4.bp.blogspot.com/_XlUWKcZV7wg/TGK9bg09fAI/AAAAAAAAAXs/EpokiiPbkQA/s1600/Heliconius_erato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80" y="2484803"/>
            <a:ext cx="1752600" cy="11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le:Black and White Tegu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15284"/>
            <a:ext cx="2136775" cy="11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milam\AppData\Local\Microsoft\Windows\Temporary Internet Files\Content.IE5\Z6ONIQZK\MP90040503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99" y="2016869"/>
            <a:ext cx="1176921" cy="17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1706881" y="2896421"/>
            <a:ext cx="579119" cy="380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193281" y="2917634"/>
            <a:ext cx="579119" cy="380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253548" y="2868119"/>
            <a:ext cx="579119" cy="380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600201" y="5259611"/>
            <a:ext cx="692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5.1.5 Describe what is meant by a food web.</a:t>
            </a:r>
            <a:endParaRPr lang="en-US" sz="28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620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Natural communities have </a:t>
            </a:r>
            <a:r>
              <a:rPr lang="en-US" i="1" dirty="0" smtClean="0"/>
              <a:t>food webs </a:t>
            </a:r>
            <a:r>
              <a:rPr lang="en-US" dirty="0" smtClean="0"/>
              <a:t>rather than simple food chains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food web </a:t>
            </a:r>
            <a:r>
              <a:rPr lang="en-US" dirty="0" smtClean="0"/>
              <a:t>shows </a:t>
            </a:r>
            <a:r>
              <a:rPr lang="en-US" u="sng" dirty="0" smtClean="0"/>
              <a:t>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5.1.5 Describe what is meant by a food web.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934200" cy="57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5.1.6 Define </a:t>
            </a:r>
            <a:r>
              <a:rPr lang="en-US" sz="2800" i="1" dirty="0" smtClean="0"/>
              <a:t>trophic level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 </a:t>
            </a:r>
            <a:r>
              <a:rPr lang="en-US" i="1" dirty="0" smtClean="0"/>
              <a:t>ecological niche</a:t>
            </a:r>
            <a:r>
              <a:rPr lang="en-US" dirty="0" smtClean="0"/>
              <a:t> is unique to each species and includes all aspects of it’s way of life:</a:t>
            </a:r>
          </a:p>
          <a:p>
            <a:pPr lvl="1"/>
            <a:r>
              <a:rPr lang="en-US" dirty="0" smtClean="0"/>
              <a:t>Physical </a:t>
            </a:r>
            <a:r>
              <a:rPr lang="en-US" u="sng" dirty="0" smtClean="0"/>
              <a:t>						</a:t>
            </a:r>
            <a:endParaRPr lang="en-US" dirty="0" smtClean="0"/>
          </a:p>
          <a:p>
            <a:pPr lvl="1"/>
            <a:r>
              <a:rPr lang="en-US" dirty="0" smtClean="0"/>
              <a:t>Physical </a:t>
            </a:r>
            <a:r>
              <a:rPr lang="en-US" u="sng" dirty="0" smtClean="0"/>
              <a:t> 									</a:t>
            </a:r>
            <a:r>
              <a:rPr lang="en-US" dirty="0" smtClean="0"/>
              <a:t>(range of temp it can withstand, pH of soil, amount of moisture it needs, etc.)</a:t>
            </a:r>
          </a:p>
          <a:p>
            <a:pPr lvl="1"/>
            <a:r>
              <a:rPr lang="en-US" u="sng" dirty="0" smtClean="0"/>
              <a:t> 								</a:t>
            </a:r>
            <a:r>
              <a:rPr lang="en-US" dirty="0" smtClean="0"/>
              <a:t> – </a:t>
            </a:r>
            <a:r>
              <a:rPr lang="en-US" i="1" dirty="0" smtClean="0"/>
              <a:t>trophic level</a:t>
            </a:r>
          </a:p>
          <a:p>
            <a:pPr lvl="1"/>
            <a:r>
              <a:rPr lang="en-US" dirty="0" smtClean="0"/>
              <a:t>Organism’s role in ecosystem – it’s “occupation”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5.1.6 Define </a:t>
            </a:r>
            <a:r>
              <a:rPr lang="en-US" sz="2800" i="1" dirty="0" smtClean="0"/>
              <a:t>trophic level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80772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Trophic levels represent </a:t>
            </a:r>
            <a:r>
              <a:rPr lang="en-US" u="sng" dirty="0" smtClean="0"/>
              <a:t>																				</a:t>
            </a:r>
            <a:endParaRPr lang="en-US" dirty="0" smtClean="0"/>
          </a:p>
          <a:p>
            <a:r>
              <a:rPr lang="en-US" dirty="0" smtClean="0"/>
              <a:t>“Feeding level”: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 smtClean="0"/>
              <a:t> 		</a:t>
            </a:r>
            <a:r>
              <a:rPr lang="en-US" dirty="0" smtClean="0"/>
              <a:t>– autotrophic organisms that make food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 smtClean="0"/>
              <a:t> 			</a:t>
            </a:r>
            <a:r>
              <a:rPr lang="en-US" dirty="0" smtClean="0"/>
              <a:t>– herbivores; eat producers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 smtClean="0"/>
              <a:t> 			</a:t>
            </a:r>
            <a:r>
              <a:rPr lang="en-US" dirty="0" smtClean="0"/>
              <a:t>– eat primary consumers &amp; possibly producers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u="sng" dirty="0" smtClean="0"/>
              <a:t> 			</a:t>
            </a:r>
            <a:r>
              <a:rPr lang="en-US" i="1" dirty="0" smtClean="0"/>
              <a:t>– </a:t>
            </a:r>
            <a:r>
              <a:rPr lang="en-US" dirty="0" smtClean="0"/>
              <a:t>eat secondary consumers &amp; possibly primary consumers &amp; producers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i="1" u="sng" dirty="0" smtClean="0"/>
              <a:t> 			</a:t>
            </a:r>
            <a:r>
              <a:rPr lang="en-US" i="1" dirty="0" smtClean="0"/>
              <a:t>– </a:t>
            </a:r>
            <a:r>
              <a:rPr lang="en-US" dirty="0" smtClean="0"/>
              <a:t>eat tertiary consumers &amp; possibly secondary &amp; primary &amp; producers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endParaRPr lang="en-US" i="1" dirty="0"/>
          </a:p>
          <a:p>
            <a:pPr marL="457200" lvl="1" indent="0">
              <a:buNone/>
            </a:pPr>
            <a:r>
              <a:rPr lang="en-US" i="1" dirty="0" smtClean="0"/>
              <a:t>*Top carnivore </a:t>
            </a:r>
            <a:r>
              <a:rPr lang="en-US" dirty="0" smtClean="0"/>
              <a:t>– top of the food chain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5.1.7 Deduce the trophic level of organisms in a food chain and a food web.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" y="1684020"/>
            <a:ext cx="4198620" cy="4572000"/>
          </a:xfrm>
        </p:spPr>
        <p:txBody>
          <a:bodyPr/>
          <a:lstStyle/>
          <a:p>
            <a:r>
              <a:rPr lang="en-US" dirty="0" smtClean="0"/>
              <a:t>Trophic levels can be studied by looking at </a:t>
            </a:r>
            <a:r>
              <a:rPr lang="en-US" u="sng" dirty="0" smtClean="0"/>
              <a:t>				</a:t>
            </a:r>
            <a:r>
              <a:rPr lang="en-US" dirty="0" smtClean="0"/>
              <a:t> – each step in a food chain represents a </a:t>
            </a:r>
            <a:r>
              <a:rPr lang="en-US" u="sng" dirty="0" smtClean="0"/>
              <a:t>					</a:t>
            </a:r>
            <a:endParaRPr lang="en-US" dirty="0"/>
          </a:p>
        </p:txBody>
      </p:sp>
      <p:pic>
        <p:nvPicPr>
          <p:cNvPr id="3074" name="Picture 2" descr="http://belizesharks.org/wp-content/uploads/2012/02/trophiclev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1112520"/>
            <a:ext cx="4305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web.craven.k12.nc.us/biology/Biology_Blitz_Goal_4/Scan%20Goal%204/Food%20Web%20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16" y="1600200"/>
            <a:ext cx="6917184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5.1.7 Deduce the trophic level of organisms in a food chain and a food web.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6019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tropic level?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5720" y="350793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tropic level?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962400" y="5791200"/>
            <a:ext cx="1524000" cy="561975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00" y="3352800"/>
            <a:ext cx="1371600" cy="801469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26716" y="1371600"/>
            <a:ext cx="2002284" cy="1600200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42058" y="4800600"/>
            <a:ext cx="1610742" cy="1542365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481857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tropic level?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178" y="192336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tropic level?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5.1.8 Construct a food web containing up to 10 organisms using appropriate information.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" y="2209800"/>
            <a:ext cx="2407920" cy="3123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 smtClean="0"/>
              <a:t>Ca</a:t>
            </a:r>
            <a:r>
              <a:rPr lang="en-US" sz="2800" i="1" dirty="0" smtClean="0"/>
              <a:t>n you label the trophic levels for this food web?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98894"/>
            <a:ext cx="6934200" cy="57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5.1.10 Explain the energy flow in a food chain.</a:t>
            </a:r>
            <a:br>
              <a:rPr lang="en-US" sz="2800" dirty="0" smtClean="0"/>
            </a:br>
            <a:r>
              <a:rPr lang="en-US" sz="2800" dirty="0" smtClean="0"/>
              <a:t>5.1.11 State that energy transformations are never 100% efficient.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Energy flows from one trophic level to the next</a:t>
            </a:r>
          </a:p>
          <a:p>
            <a:pPr lvl="1"/>
            <a:r>
              <a:rPr lang="en-US" dirty="0" smtClean="0"/>
              <a:t>Producers get their energy  from the sun through photosynthesis.</a:t>
            </a:r>
          </a:p>
          <a:p>
            <a:pPr lvl="1"/>
            <a:r>
              <a:rPr lang="en-US" dirty="0" smtClean="0"/>
              <a:t>Energy then flows from the plant to the primary consumer that eats it</a:t>
            </a:r>
          </a:p>
          <a:p>
            <a:pPr lvl="1"/>
            <a:r>
              <a:rPr lang="en-US" dirty="0" smtClean="0"/>
              <a:t>The energy transfer continues from one level to the next</a:t>
            </a:r>
          </a:p>
          <a:p>
            <a:r>
              <a:rPr lang="en-US" dirty="0" smtClean="0"/>
              <a:t>Transfer of energy through trophic levels is </a:t>
            </a:r>
            <a:r>
              <a:rPr lang="en-US" u="sng" dirty="0" smtClean="0"/>
              <a:t>			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 Define </a:t>
            </a:r>
            <a:r>
              <a:rPr lang="en-US" sz="2800" i="1" dirty="0" smtClean="0"/>
              <a:t>species, habitat, population, community, ecosystem </a:t>
            </a:r>
            <a:r>
              <a:rPr lang="en-US" sz="2800" dirty="0" smtClean="0"/>
              <a:t>and </a:t>
            </a:r>
            <a:r>
              <a:rPr lang="en-US" sz="2800" i="1" dirty="0" smtClean="0"/>
              <a:t>ecology.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Ecology</a:t>
            </a:r>
            <a:r>
              <a:rPr lang="en-US" dirty="0" smtClean="0"/>
              <a:t>: </a:t>
            </a:r>
            <a:r>
              <a:rPr lang="en-US" u="sng" dirty="0" smtClean="0"/>
              <a:t> 																						</a:t>
            </a:r>
            <a:endParaRPr lang="en-US" dirty="0" smtClean="0"/>
          </a:p>
          <a:p>
            <a:pPr lvl="1"/>
            <a:r>
              <a:rPr lang="en-US" dirty="0" smtClean="0"/>
              <a:t>Environment has 2 components:	</a:t>
            </a:r>
          </a:p>
          <a:p>
            <a:pPr lvl="2"/>
            <a:r>
              <a:rPr lang="en-US" i="1" u="sng" dirty="0"/>
              <a:t> </a:t>
            </a:r>
            <a:r>
              <a:rPr lang="en-US" i="1" u="sng" dirty="0" smtClean="0"/>
              <a:t>		 	</a:t>
            </a:r>
            <a:r>
              <a:rPr lang="en-US" i="1" dirty="0" smtClean="0"/>
              <a:t>: </a:t>
            </a:r>
            <a:r>
              <a:rPr lang="en-US" dirty="0" smtClean="0"/>
              <a:t>nonliving factors (soil, water, weather, pH)</a:t>
            </a:r>
          </a:p>
          <a:p>
            <a:pPr lvl="2"/>
            <a:r>
              <a:rPr lang="en-US" i="1" u="sng" dirty="0" smtClean="0"/>
              <a:t>  			</a:t>
            </a:r>
            <a:r>
              <a:rPr lang="en-US" i="1" dirty="0" smtClean="0"/>
              <a:t>: </a:t>
            </a:r>
            <a:r>
              <a:rPr lang="en-US" dirty="0" smtClean="0"/>
              <a:t>living factors (all forms of life)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5.1.10 Explain the energy flow in a food chain.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76200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Each level only passes </a:t>
            </a:r>
            <a:r>
              <a:rPr lang="en-US" dirty="0" smtClean="0"/>
              <a:t>approximately </a:t>
            </a:r>
            <a:r>
              <a:rPr lang="en-US" u="sng" dirty="0" smtClean="0"/>
              <a:t>								       </a:t>
            </a:r>
            <a:r>
              <a:rPr lang="en-US" dirty="0" smtClean="0"/>
              <a:t> </a:t>
            </a:r>
            <a:r>
              <a:rPr lang="en-US" dirty="0"/>
              <a:t>– Why?</a:t>
            </a:r>
          </a:p>
          <a:p>
            <a:pPr lvl="1"/>
            <a:r>
              <a:rPr lang="en-US" dirty="0" smtClean="0"/>
              <a:t>Some of the energy is used for </a:t>
            </a:r>
            <a:r>
              <a:rPr lang="en-US" u="sng" dirty="0" smtClean="0"/>
              <a:t>											</a:t>
            </a:r>
            <a:endParaRPr lang="en-US" dirty="0" smtClean="0"/>
          </a:p>
          <a:p>
            <a:pPr lvl="1"/>
            <a:r>
              <a:rPr lang="en-US" dirty="0" smtClean="0"/>
              <a:t>Some of the energy is </a:t>
            </a:r>
            <a:r>
              <a:rPr lang="en-US" u="sng" dirty="0" smtClean="0"/>
              <a:t> 												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Some of the energy is </a:t>
            </a:r>
            <a:r>
              <a:rPr lang="en-US" u="sng" dirty="0" smtClean="0"/>
              <a:t> 									           </a:t>
            </a:r>
            <a:r>
              <a:rPr lang="en-US" dirty="0" smtClean="0"/>
              <a:t>(ex. Cellulose)</a:t>
            </a:r>
          </a:p>
          <a:p>
            <a:r>
              <a:rPr lang="en-US" dirty="0" smtClean="0"/>
              <a:t>Less and less energy is available to subsequent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/>
              <a:t>food chain.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2" y="1"/>
            <a:ext cx="4611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6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5.1.12 Explain reasons for the shape of pyramids of energy.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amount of life an ecosystem can support depends on </a:t>
            </a:r>
            <a:r>
              <a:rPr lang="en-US" u="sng" dirty="0" smtClean="0"/>
              <a:t>																				</a:t>
            </a:r>
            <a:endParaRPr lang="en-US" i="1" dirty="0" smtClean="0"/>
          </a:p>
          <a:p>
            <a:pPr lvl="1"/>
            <a:r>
              <a:rPr lang="en-US" i="1" dirty="0" smtClean="0"/>
              <a:t>Gross primary productivity – </a:t>
            </a:r>
            <a:r>
              <a:rPr lang="en-US" i="1" u="sng" dirty="0" smtClean="0"/>
              <a:t>											</a:t>
            </a:r>
            <a:endParaRPr lang="en-US" dirty="0" smtClean="0"/>
          </a:p>
          <a:p>
            <a:pPr lvl="2"/>
            <a:r>
              <a:rPr lang="en-US" dirty="0" smtClean="0"/>
              <a:t>Plants use 10 – 70% of their gross productivity for their own energy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5.1.12 Explain reasons for the shape of pyramids of energy.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305800" cy="4800600"/>
          </a:xfrm>
        </p:spPr>
        <p:txBody>
          <a:bodyPr>
            <a:normAutofit/>
          </a:bodyPr>
          <a:lstStyle/>
          <a:p>
            <a:pPr lvl="1"/>
            <a:r>
              <a:rPr lang="en-US" i="1" dirty="0" smtClean="0"/>
              <a:t>Net primary productivity</a:t>
            </a:r>
            <a:r>
              <a:rPr lang="en-US" dirty="0" smtClean="0"/>
              <a:t> – </a:t>
            </a:r>
            <a:r>
              <a:rPr lang="en-US" u="sng" dirty="0" smtClean="0"/>
              <a:t> 																			</a:t>
            </a:r>
            <a:endParaRPr lang="en-US" dirty="0" smtClean="0"/>
          </a:p>
          <a:p>
            <a:pPr lvl="2"/>
            <a:r>
              <a:rPr lang="en-US" dirty="0" smtClean="0"/>
              <a:t>Measured in </a:t>
            </a:r>
            <a:r>
              <a:rPr lang="en-US" u="sng" dirty="0" smtClean="0"/>
              <a:t>                      									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u="sng" dirty="0" smtClean="0">
                <a:sym typeface="Wingdings" pitchFamily="2" charset="2"/>
              </a:rPr>
              <a:t> 		 </a:t>
            </a:r>
            <a:endParaRPr lang="en-US" baseline="30000" dirty="0" smtClean="0"/>
          </a:p>
          <a:p>
            <a:pPr lvl="2"/>
            <a:r>
              <a:rPr lang="en-US" dirty="0" smtClean="0"/>
              <a:t>Also measured in </a:t>
            </a:r>
            <a:r>
              <a:rPr lang="en-US" u="sng" dirty="0" smtClean="0"/>
              <a:t>			</a:t>
            </a:r>
            <a:r>
              <a:rPr lang="en-US" i="1" dirty="0" smtClean="0"/>
              <a:t>– </a:t>
            </a:r>
            <a:r>
              <a:rPr lang="en-US" dirty="0" smtClean="0"/>
              <a:t>dry weight of organic matter</a:t>
            </a:r>
          </a:p>
          <a:p>
            <a:pPr lvl="1"/>
            <a:r>
              <a:rPr lang="en-US" dirty="0" smtClean="0"/>
              <a:t>Productivity of an ecosystem is influenced by many factors (amoun</a:t>
            </a:r>
            <a:r>
              <a:rPr lang="en-US" dirty="0" smtClean="0"/>
              <a:t>t of sun, water, temperature)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5.1.12 Explain reasons for the shape of pyramids of energy.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Transfer between trophic levels can be studied through </a:t>
            </a:r>
            <a:r>
              <a:rPr lang="en-US" sz="2800" i="1" dirty="0" smtClean="0"/>
              <a:t>ecological pyramids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Pyramid of energy –</a:t>
            </a:r>
            <a:r>
              <a:rPr lang="en-US" sz="2400" u="sng" dirty="0" smtClean="0"/>
              <a:t> 														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"/>
          <a:stretch>
            <a:fillRect/>
          </a:stretch>
        </p:blipFill>
        <p:spPr bwMode="auto">
          <a:xfrm>
            <a:off x="1600200" y="3383880"/>
            <a:ext cx="6675120" cy="34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4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5.1.12 Explain reasons for the shape of pyramids of energy.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80060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n-US" dirty="0" smtClean="0"/>
              <a:t>Pyramid of Numbers – number of individuals at each trophic level</a:t>
            </a:r>
          </a:p>
          <a:p>
            <a:pPr marL="1314450" lvl="2" indent="-457200"/>
            <a:r>
              <a:rPr lang="en-US" dirty="0" smtClean="0"/>
              <a:t>Generally </a:t>
            </a:r>
            <a:r>
              <a:rPr lang="en-US" u="sng" dirty="0" smtClean="0"/>
              <a:t>										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"/>
          <a:stretch>
            <a:fillRect/>
          </a:stretch>
        </p:blipFill>
        <p:spPr bwMode="auto">
          <a:xfrm>
            <a:off x="1295400" y="3622669"/>
            <a:ext cx="7680960" cy="30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5.1.12 Explain reasons for the shape of pyramids of energy.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800600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dirty="0" smtClean="0"/>
              <a:t>Pyramid of Biomass – shows the amount of biomass at each trophic level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2"/>
          <a:stretch>
            <a:fillRect/>
          </a:stretch>
        </p:blipFill>
        <p:spPr bwMode="auto">
          <a:xfrm>
            <a:off x="1447800" y="3124200"/>
            <a:ext cx="741680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1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5.1.13 Explain that energy enters and leaves ecosystems, but nutrients must be recycled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moves through the communities of ecosystems in </a:t>
            </a:r>
            <a:r>
              <a:rPr lang="en-US" u="sng" dirty="0" smtClean="0"/>
              <a:t> 					</a:t>
            </a:r>
            <a:endParaRPr lang="en-US" dirty="0" smtClean="0"/>
          </a:p>
          <a:p>
            <a:pPr lvl="1"/>
            <a:r>
              <a:rPr lang="en-US" dirty="0" smtClean="0"/>
              <a:t>Energy </a:t>
            </a:r>
            <a:r>
              <a:rPr lang="en-US" dirty="0" smtClean="0"/>
              <a:t>enters ecosystems as </a:t>
            </a:r>
            <a:r>
              <a:rPr lang="en-US" u="sng" dirty="0" smtClean="0"/>
              <a:t>			</a:t>
            </a:r>
            <a:r>
              <a:rPr lang="en-US" dirty="0" smtClean="0"/>
              <a:t>, is </a:t>
            </a:r>
            <a:r>
              <a:rPr lang="en-US" u="sng" dirty="0" smtClean="0"/>
              <a:t> 										</a:t>
            </a:r>
            <a:r>
              <a:rPr lang="en-US" dirty="0" smtClean="0"/>
              <a:t>, but is </a:t>
            </a:r>
            <a:r>
              <a:rPr lang="en-US" u="sng" dirty="0" smtClean="0"/>
              <a:t> 												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35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84"/>
            <a:ext cx="9144000" cy="105604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5.1.13 Explain that energy enters and leaves ecosystems, but nutrients must be </a:t>
            </a:r>
            <a:r>
              <a:rPr lang="en-US" sz="2000" dirty="0" smtClean="0"/>
              <a:t>recycled</a:t>
            </a:r>
            <a:br>
              <a:rPr lang="en-US" sz="2000" dirty="0" smtClean="0"/>
            </a:br>
            <a:r>
              <a:rPr lang="en-US" sz="2000" dirty="0" smtClean="0"/>
              <a:t>5.1.14 State that saprotrophic bacteria and fungi (decomposers) recycle nutrients.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Nutrients constantly </a:t>
            </a:r>
            <a:r>
              <a:rPr lang="en-US" u="sng" dirty="0" smtClean="0"/>
              <a:t>												</a:t>
            </a:r>
            <a:endParaRPr lang="en-US" dirty="0" smtClean="0"/>
          </a:p>
          <a:p>
            <a:pPr lvl="1"/>
            <a:r>
              <a:rPr lang="en-US" dirty="0" smtClean="0"/>
              <a:t>Nutrients </a:t>
            </a:r>
            <a:r>
              <a:rPr lang="en-US" u="sng" dirty="0" smtClean="0"/>
              <a:t> 											</a:t>
            </a:r>
          </a:p>
          <a:p>
            <a:pPr lvl="1"/>
            <a:r>
              <a:rPr lang="en-US" dirty="0" err="1" smtClean="0"/>
              <a:t>Saprotrophs</a:t>
            </a:r>
            <a:r>
              <a:rPr lang="en-US" dirty="0" smtClean="0"/>
              <a:t> (bacteria and fungi) </a:t>
            </a:r>
            <a:r>
              <a:rPr lang="en-US" u="sng" dirty="0" smtClean="0"/>
              <a:t> 																		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46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5.1.1 Define </a:t>
            </a:r>
            <a:r>
              <a:rPr lang="en-US" sz="2800" i="1" dirty="0"/>
              <a:t>species, habitat, population, community, ecosystem </a:t>
            </a:r>
            <a:r>
              <a:rPr lang="en-US" sz="2800" dirty="0"/>
              <a:t>and </a:t>
            </a:r>
            <a:r>
              <a:rPr lang="en-US" sz="2800" i="1" dirty="0"/>
              <a:t>ecology.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Ecologists study environments at different levels of organization:</a:t>
            </a:r>
          </a:p>
          <a:p>
            <a:pPr lvl="1"/>
            <a:r>
              <a:rPr lang="en-US" i="1" dirty="0" smtClean="0"/>
              <a:t>Population: </a:t>
            </a:r>
            <a:r>
              <a:rPr lang="en-US" i="1" u="sng" dirty="0" smtClean="0"/>
              <a:t> 																						</a:t>
            </a:r>
            <a:endParaRPr lang="en-US" dirty="0" smtClean="0"/>
          </a:p>
          <a:p>
            <a:pPr lvl="2"/>
            <a:r>
              <a:rPr lang="en-US" i="1" dirty="0" smtClean="0"/>
              <a:t>Species: </a:t>
            </a:r>
            <a:r>
              <a:rPr lang="en-US" i="1" u="sng" dirty="0" smtClean="0"/>
              <a:t>																				</a:t>
            </a:r>
            <a:endParaRPr lang="en-US" dirty="0" smtClean="0"/>
          </a:p>
          <a:p>
            <a:pPr lvl="2"/>
            <a:r>
              <a:rPr lang="en-US" i="1" dirty="0" smtClean="0"/>
              <a:t>Habitat</a:t>
            </a:r>
            <a:r>
              <a:rPr lang="en-US" i="1" dirty="0" smtClean="0"/>
              <a:t>: </a:t>
            </a:r>
            <a:r>
              <a:rPr lang="en-US" i="1" u="sng" dirty="0" smtClean="0"/>
              <a:t> 													</a:t>
            </a:r>
            <a:endParaRPr lang="en-US" i="1" dirty="0"/>
          </a:p>
        </p:txBody>
      </p:sp>
      <p:pic>
        <p:nvPicPr>
          <p:cNvPr id="4" name="Picture 6" descr="camel_pair_together_lg_nw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umbleweed_with_fence_lg_nw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1396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ulture_flying_lg_nw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8996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5.1.1 Define </a:t>
            </a:r>
            <a:r>
              <a:rPr lang="en-US" sz="2800" i="1" dirty="0"/>
              <a:t>species, habitat, population, community, ecosystem </a:t>
            </a:r>
            <a:r>
              <a:rPr lang="en-US" sz="2800" dirty="0"/>
              <a:t>and </a:t>
            </a:r>
            <a:r>
              <a:rPr lang="en-US" sz="2800" i="1" dirty="0"/>
              <a:t>ecology.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i="1" dirty="0" smtClean="0"/>
              <a:t>Community: </a:t>
            </a:r>
            <a:r>
              <a:rPr lang="en-US" i="1" u="sng" dirty="0" smtClean="0"/>
              <a:t> 														</a:t>
            </a:r>
            <a:endParaRPr lang="en-US" dirty="0" smtClean="0"/>
          </a:p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Ecosystem: </a:t>
            </a:r>
            <a:r>
              <a:rPr lang="en-US" i="1" u="sng" dirty="0" smtClean="0"/>
              <a:t> 													</a:t>
            </a:r>
            <a:endParaRPr lang="en-US" i="1" dirty="0"/>
          </a:p>
        </p:txBody>
      </p:sp>
      <p:pic>
        <p:nvPicPr>
          <p:cNvPr id="4" name="Picture 8" descr="gecko_and_cactus_lg_nw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amel_pair_together_lg_nw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vulture_family_lg_nw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5.1.1 Define </a:t>
            </a:r>
            <a:r>
              <a:rPr lang="en-US" sz="2800" i="1" dirty="0"/>
              <a:t>species, habitat, population, community, ecosystem </a:t>
            </a:r>
            <a:r>
              <a:rPr lang="en-US" sz="2800" dirty="0"/>
              <a:t>and </a:t>
            </a:r>
            <a:r>
              <a:rPr lang="en-US" sz="2800" i="1" dirty="0"/>
              <a:t>ecology.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i="1" dirty="0" smtClean="0"/>
              <a:t>Biosphere</a:t>
            </a:r>
            <a:r>
              <a:rPr lang="en-US" i="1" dirty="0" smtClean="0"/>
              <a:t>: </a:t>
            </a:r>
            <a:r>
              <a:rPr lang="en-US" i="1" u="sng" dirty="0" smtClean="0"/>
              <a:t>														</a:t>
            </a:r>
            <a:endParaRPr lang="en-US" i="1" dirty="0"/>
          </a:p>
        </p:txBody>
      </p:sp>
      <p:pic>
        <p:nvPicPr>
          <p:cNvPr id="4" name="Picture 8" descr="globe_antique_rotation_lg_nw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0" y="2819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2390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524000" y="4724400"/>
            <a:ext cx="6172200" cy="609600"/>
            <a:chOff x="960" y="2832"/>
            <a:chExt cx="3888" cy="384"/>
          </a:xfrm>
        </p:grpSpPr>
        <p:grpSp>
          <p:nvGrpSpPr>
            <p:cNvPr id="9247" name="Group 4"/>
            <p:cNvGrpSpPr>
              <a:grpSpLocks/>
            </p:cNvGrpSpPr>
            <p:nvPr/>
          </p:nvGrpSpPr>
          <p:grpSpPr bwMode="auto">
            <a:xfrm>
              <a:off x="960" y="2832"/>
              <a:ext cx="720" cy="212"/>
              <a:chOff x="0" y="2592"/>
              <a:chExt cx="720" cy="212"/>
            </a:xfrm>
          </p:grpSpPr>
          <p:sp>
            <p:nvSpPr>
              <p:cNvPr id="9251" name="AutoShape 5"/>
              <p:cNvSpPr>
                <a:spLocks noChangeArrowheads="1"/>
              </p:cNvSpPr>
              <p:nvPr/>
            </p:nvSpPr>
            <p:spPr bwMode="auto">
              <a:xfrm>
                <a:off x="0" y="2592"/>
                <a:ext cx="672" cy="192"/>
              </a:xfrm>
              <a:prstGeom prst="flowChartAlternateProcess">
                <a:avLst/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2" name="Text Box 6"/>
              <p:cNvSpPr txBox="1">
                <a:spLocks noChangeArrowheads="1"/>
              </p:cNvSpPr>
              <p:nvPr/>
            </p:nvSpPr>
            <p:spPr bwMode="auto">
              <a:xfrm>
                <a:off x="0" y="2592"/>
                <a:ext cx="7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Organism</a:t>
                </a:r>
                <a:endParaRPr lang="en-US" sz="2400">
                  <a:latin typeface="Times"/>
                </a:endParaRPr>
              </a:p>
            </p:txBody>
          </p:sp>
        </p:grpSp>
        <p:grpSp>
          <p:nvGrpSpPr>
            <p:cNvPr id="9248" name="Group 7"/>
            <p:cNvGrpSpPr>
              <a:grpSpLocks/>
            </p:cNvGrpSpPr>
            <p:nvPr/>
          </p:nvGrpSpPr>
          <p:grpSpPr bwMode="auto">
            <a:xfrm>
              <a:off x="4128" y="3004"/>
              <a:ext cx="720" cy="212"/>
              <a:chOff x="0" y="2592"/>
              <a:chExt cx="720" cy="212"/>
            </a:xfrm>
          </p:grpSpPr>
          <p:sp>
            <p:nvSpPr>
              <p:cNvPr id="9249" name="AutoShape 8"/>
              <p:cNvSpPr>
                <a:spLocks noChangeArrowheads="1"/>
              </p:cNvSpPr>
              <p:nvPr/>
            </p:nvSpPr>
            <p:spPr bwMode="auto">
              <a:xfrm>
                <a:off x="0" y="2592"/>
                <a:ext cx="672" cy="192"/>
              </a:xfrm>
              <a:prstGeom prst="flowChartAlternateProcess">
                <a:avLst/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0" name="Text Box 9"/>
              <p:cNvSpPr txBox="1">
                <a:spLocks noChangeArrowheads="1"/>
              </p:cNvSpPr>
              <p:nvPr/>
            </p:nvSpPr>
            <p:spPr bwMode="auto">
              <a:xfrm>
                <a:off x="0" y="2592"/>
                <a:ext cx="7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Organism</a:t>
                </a:r>
                <a:endParaRPr lang="en-US" sz="2400">
                  <a:latin typeface="Times"/>
                </a:endParaRPr>
              </a:p>
            </p:txBody>
          </p:sp>
        </p:grpSp>
      </p:grpSp>
      <p:grpSp>
        <p:nvGrpSpPr>
          <p:cNvPr id="9220" name="Group 10"/>
          <p:cNvGrpSpPr>
            <a:grpSpLocks/>
          </p:cNvGrpSpPr>
          <p:nvPr/>
        </p:nvGrpSpPr>
        <p:grpSpPr bwMode="auto">
          <a:xfrm>
            <a:off x="2209800" y="4006850"/>
            <a:ext cx="5562600" cy="641350"/>
            <a:chOff x="1440" y="2352"/>
            <a:chExt cx="3504" cy="404"/>
          </a:xfrm>
        </p:grpSpPr>
        <p:grpSp>
          <p:nvGrpSpPr>
            <p:cNvPr id="9241" name="Group 11"/>
            <p:cNvGrpSpPr>
              <a:grpSpLocks/>
            </p:cNvGrpSpPr>
            <p:nvPr/>
          </p:nvGrpSpPr>
          <p:grpSpPr bwMode="auto">
            <a:xfrm>
              <a:off x="1440" y="2544"/>
              <a:ext cx="816" cy="212"/>
              <a:chOff x="1440" y="2544"/>
              <a:chExt cx="816" cy="212"/>
            </a:xfrm>
          </p:grpSpPr>
          <p:sp>
            <p:nvSpPr>
              <p:cNvPr id="9245" name="AutoShape 12"/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768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6" name="Text Box 13"/>
              <p:cNvSpPr txBox="1">
                <a:spLocks noChangeArrowheads="1"/>
              </p:cNvSpPr>
              <p:nvPr/>
            </p:nvSpPr>
            <p:spPr bwMode="auto">
              <a:xfrm>
                <a:off x="1440" y="2544"/>
                <a:ext cx="81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Population</a:t>
                </a:r>
                <a:endParaRPr lang="en-US" sz="2400">
                  <a:latin typeface="Times"/>
                </a:endParaRPr>
              </a:p>
            </p:txBody>
          </p:sp>
        </p:grpSp>
        <p:grpSp>
          <p:nvGrpSpPr>
            <p:cNvPr id="9242" name="Group 14"/>
            <p:cNvGrpSpPr>
              <a:grpSpLocks/>
            </p:cNvGrpSpPr>
            <p:nvPr/>
          </p:nvGrpSpPr>
          <p:grpSpPr bwMode="auto">
            <a:xfrm>
              <a:off x="4128" y="2352"/>
              <a:ext cx="816" cy="212"/>
              <a:chOff x="1440" y="2544"/>
              <a:chExt cx="816" cy="212"/>
            </a:xfrm>
          </p:grpSpPr>
          <p:sp>
            <p:nvSpPr>
              <p:cNvPr id="9243" name="AutoShape 15"/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768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4" name="Text Box 16"/>
              <p:cNvSpPr txBox="1">
                <a:spLocks noChangeArrowheads="1"/>
              </p:cNvSpPr>
              <p:nvPr/>
            </p:nvSpPr>
            <p:spPr bwMode="auto">
              <a:xfrm>
                <a:off x="1440" y="2544"/>
                <a:ext cx="81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Population</a:t>
                </a:r>
                <a:endParaRPr lang="en-US" sz="2400">
                  <a:latin typeface="Times"/>
                </a:endParaRPr>
              </a:p>
            </p:txBody>
          </p:sp>
        </p:grpSp>
      </p:grpSp>
      <p:grpSp>
        <p:nvGrpSpPr>
          <p:cNvPr id="9221" name="Group 17"/>
          <p:cNvGrpSpPr>
            <a:grpSpLocks/>
          </p:cNvGrpSpPr>
          <p:nvPr/>
        </p:nvGrpSpPr>
        <p:grpSpPr bwMode="auto">
          <a:xfrm>
            <a:off x="2590800" y="3048000"/>
            <a:ext cx="5105400" cy="838200"/>
            <a:chOff x="1728" y="1680"/>
            <a:chExt cx="3216" cy="528"/>
          </a:xfrm>
        </p:grpSpPr>
        <p:grpSp>
          <p:nvGrpSpPr>
            <p:cNvPr id="9235" name="Group 18"/>
            <p:cNvGrpSpPr>
              <a:grpSpLocks/>
            </p:cNvGrpSpPr>
            <p:nvPr/>
          </p:nvGrpSpPr>
          <p:grpSpPr bwMode="auto">
            <a:xfrm>
              <a:off x="1728" y="1996"/>
              <a:ext cx="864" cy="212"/>
              <a:chOff x="0" y="1968"/>
              <a:chExt cx="864" cy="212"/>
            </a:xfrm>
          </p:grpSpPr>
          <p:sp>
            <p:nvSpPr>
              <p:cNvPr id="9239" name="AutoShape 19"/>
              <p:cNvSpPr>
                <a:spLocks noChangeArrowheads="1"/>
              </p:cNvSpPr>
              <p:nvPr/>
            </p:nvSpPr>
            <p:spPr bwMode="auto">
              <a:xfrm>
                <a:off x="0" y="1968"/>
                <a:ext cx="864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0" name="Text Box 20"/>
              <p:cNvSpPr txBox="1">
                <a:spLocks noChangeArrowheads="1"/>
              </p:cNvSpPr>
              <p:nvPr/>
            </p:nvSpPr>
            <p:spPr bwMode="auto">
              <a:xfrm>
                <a:off x="0" y="1968"/>
                <a:ext cx="86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Community</a:t>
                </a:r>
                <a:endParaRPr lang="en-US" sz="2400">
                  <a:latin typeface="Times"/>
                </a:endParaRPr>
              </a:p>
            </p:txBody>
          </p:sp>
        </p:grpSp>
        <p:grpSp>
          <p:nvGrpSpPr>
            <p:cNvPr id="9236" name="Group 21"/>
            <p:cNvGrpSpPr>
              <a:grpSpLocks/>
            </p:cNvGrpSpPr>
            <p:nvPr/>
          </p:nvGrpSpPr>
          <p:grpSpPr bwMode="auto">
            <a:xfrm>
              <a:off x="4080" y="1680"/>
              <a:ext cx="864" cy="212"/>
              <a:chOff x="0" y="1968"/>
              <a:chExt cx="864" cy="212"/>
            </a:xfrm>
          </p:grpSpPr>
          <p:sp>
            <p:nvSpPr>
              <p:cNvPr id="9237" name="AutoShape 22"/>
              <p:cNvSpPr>
                <a:spLocks noChangeArrowheads="1"/>
              </p:cNvSpPr>
              <p:nvPr/>
            </p:nvSpPr>
            <p:spPr bwMode="auto">
              <a:xfrm>
                <a:off x="0" y="1968"/>
                <a:ext cx="864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8" name="Text Box 23"/>
              <p:cNvSpPr txBox="1">
                <a:spLocks noChangeArrowheads="1"/>
              </p:cNvSpPr>
              <p:nvPr/>
            </p:nvSpPr>
            <p:spPr bwMode="auto">
              <a:xfrm>
                <a:off x="0" y="1968"/>
                <a:ext cx="86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Community</a:t>
                </a:r>
                <a:endParaRPr lang="en-US" sz="2400">
                  <a:latin typeface="Times"/>
                </a:endParaRPr>
              </a:p>
            </p:txBody>
          </p:sp>
        </p:grpSp>
      </p:grpSp>
      <p:grpSp>
        <p:nvGrpSpPr>
          <p:cNvPr id="9222" name="Group 24"/>
          <p:cNvGrpSpPr>
            <a:grpSpLocks/>
          </p:cNvGrpSpPr>
          <p:nvPr/>
        </p:nvGrpSpPr>
        <p:grpSpPr bwMode="auto">
          <a:xfrm>
            <a:off x="3733800" y="1981200"/>
            <a:ext cx="4038600" cy="914400"/>
            <a:chOff x="2400" y="960"/>
            <a:chExt cx="2544" cy="576"/>
          </a:xfrm>
        </p:grpSpPr>
        <p:grpSp>
          <p:nvGrpSpPr>
            <p:cNvPr id="9229" name="Group 25"/>
            <p:cNvGrpSpPr>
              <a:grpSpLocks/>
            </p:cNvGrpSpPr>
            <p:nvPr/>
          </p:nvGrpSpPr>
          <p:grpSpPr bwMode="auto">
            <a:xfrm>
              <a:off x="2400" y="1324"/>
              <a:ext cx="912" cy="212"/>
              <a:chOff x="288" y="1200"/>
              <a:chExt cx="912" cy="212"/>
            </a:xfrm>
          </p:grpSpPr>
          <p:sp>
            <p:nvSpPr>
              <p:cNvPr id="9233" name="AutoShape 26"/>
              <p:cNvSpPr>
                <a:spLocks noChangeArrowheads="1"/>
              </p:cNvSpPr>
              <p:nvPr/>
            </p:nvSpPr>
            <p:spPr bwMode="auto">
              <a:xfrm>
                <a:off x="336" y="1200"/>
                <a:ext cx="816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4" name="Text Box 27"/>
              <p:cNvSpPr txBox="1">
                <a:spLocks noChangeArrowheads="1"/>
              </p:cNvSpPr>
              <p:nvPr/>
            </p:nvSpPr>
            <p:spPr bwMode="auto">
              <a:xfrm>
                <a:off x="288" y="1200"/>
                <a:ext cx="91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Ecosystem</a:t>
                </a:r>
                <a:endParaRPr lang="en-US" sz="2400">
                  <a:latin typeface="Times"/>
                </a:endParaRPr>
              </a:p>
            </p:txBody>
          </p:sp>
        </p:grpSp>
        <p:grpSp>
          <p:nvGrpSpPr>
            <p:cNvPr id="9230" name="Group 28"/>
            <p:cNvGrpSpPr>
              <a:grpSpLocks/>
            </p:cNvGrpSpPr>
            <p:nvPr/>
          </p:nvGrpSpPr>
          <p:grpSpPr bwMode="auto">
            <a:xfrm>
              <a:off x="4032" y="960"/>
              <a:ext cx="912" cy="212"/>
              <a:chOff x="288" y="1200"/>
              <a:chExt cx="912" cy="212"/>
            </a:xfrm>
          </p:grpSpPr>
          <p:sp>
            <p:nvSpPr>
              <p:cNvPr id="9231" name="AutoShape 29"/>
              <p:cNvSpPr>
                <a:spLocks noChangeArrowheads="1"/>
              </p:cNvSpPr>
              <p:nvPr/>
            </p:nvSpPr>
            <p:spPr bwMode="auto">
              <a:xfrm>
                <a:off x="336" y="1200"/>
                <a:ext cx="816" cy="192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Text Box 30"/>
              <p:cNvSpPr txBox="1">
                <a:spLocks noChangeArrowheads="1"/>
              </p:cNvSpPr>
              <p:nvPr/>
            </p:nvSpPr>
            <p:spPr bwMode="auto">
              <a:xfrm>
                <a:off x="288" y="1200"/>
                <a:ext cx="91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Ecosystem</a:t>
                </a:r>
                <a:endParaRPr lang="en-US" sz="2400">
                  <a:latin typeface="Times"/>
                </a:endParaRPr>
              </a:p>
            </p:txBody>
          </p:sp>
        </p:grpSp>
      </p:grpSp>
      <p:grpSp>
        <p:nvGrpSpPr>
          <p:cNvPr id="417823" name="Group 31"/>
          <p:cNvGrpSpPr>
            <a:grpSpLocks/>
          </p:cNvGrpSpPr>
          <p:nvPr/>
        </p:nvGrpSpPr>
        <p:grpSpPr bwMode="auto">
          <a:xfrm>
            <a:off x="6400800" y="762000"/>
            <a:ext cx="2209800" cy="1022350"/>
            <a:chOff x="4128" y="508"/>
            <a:chExt cx="1392" cy="644"/>
          </a:xfrm>
        </p:grpSpPr>
        <p:pic>
          <p:nvPicPr>
            <p:cNvPr id="9225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653"/>
              <a:ext cx="81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6" name="Group 33"/>
            <p:cNvGrpSpPr>
              <a:grpSpLocks/>
            </p:cNvGrpSpPr>
            <p:nvPr/>
          </p:nvGrpSpPr>
          <p:grpSpPr bwMode="auto">
            <a:xfrm>
              <a:off x="4176" y="508"/>
              <a:ext cx="1344" cy="212"/>
              <a:chOff x="912" y="700"/>
              <a:chExt cx="1344" cy="212"/>
            </a:xfrm>
          </p:grpSpPr>
          <p:sp>
            <p:nvSpPr>
              <p:cNvPr id="9227" name="AutoShape 34"/>
              <p:cNvSpPr>
                <a:spLocks noChangeArrowheads="1"/>
              </p:cNvSpPr>
              <p:nvPr/>
            </p:nvSpPr>
            <p:spPr bwMode="auto">
              <a:xfrm>
                <a:off x="912" y="720"/>
                <a:ext cx="720" cy="169"/>
              </a:xfrm>
              <a:prstGeom prst="roundRect">
                <a:avLst>
                  <a:gd name="adj" fmla="val 16667"/>
                </a:avLst>
              </a:prstGeom>
              <a:solidFill>
                <a:srgbClr val="00C2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8" name="Text Box 35"/>
              <p:cNvSpPr txBox="1">
                <a:spLocks noChangeArrowheads="1"/>
              </p:cNvSpPr>
              <p:nvPr/>
            </p:nvSpPr>
            <p:spPr bwMode="auto">
              <a:xfrm>
                <a:off x="1008" y="70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bg1"/>
                    </a:solidFill>
                    <a:latin typeface="Arial" charset="0"/>
                  </a:rPr>
                  <a:t>Biome</a:t>
                </a:r>
                <a:endParaRPr lang="en-US" sz="2400">
                  <a:latin typeface="Times"/>
                </a:endParaRPr>
              </a:p>
            </p:txBody>
          </p:sp>
        </p:grpSp>
      </p:grpSp>
      <p:sp>
        <p:nvSpPr>
          <p:cNvPr id="417830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Levels of Organization</a:t>
            </a:r>
          </a:p>
        </p:txBody>
      </p:sp>
    </p:spTree>
    <p:extLst>
      <p:ext uri="{BB962C8B-B14F-4D97-AF65-F5344CB8AC3E}">
        <p14:creationId xmlns:p14="http://schemas.microsoft.com/office/powerpoint/2010/main" val="21613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5.1.9 State that light is the initial energy source for almost all communities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Almost all activities of life are powered </a:t>
            </a:r>
            <a:r>
              <a:rPr lang="en-US" dirty="0" smtClean="0"/>
              <a:t>by </a:t>
            </a:r>
            <a:r>
              <a:rPr lang="en-US" u="sng" dirty="0" smtClean="0"/>
              <a:t>						</a:t>
            </a:r>
            <a:endParaRPr lang="en-US" dirty="0" smtClean="0"/>
          </a:p>
          <a:p>
            <a:r>
              <a:rPr lang="en-US" dirty="0" smtClean="0"/>
              <a:t>Energy enters ecosystems </a:t>
            </a:r>
            <a:r>
              <a:rPr lang="en-US" dirty="0" smtClean="0"/>
              <a:t>through </a:t>
            </a:r>
            <a:r>
              <a:rPr lang="en-US" u="sng" dirty="0" smtClean="0"/>
              <a:t>					</a:t>
            </a:r>
            <a:endParaRPr lang="en-US" dirty="0" smtClean="0"/>
          </a:p>
        </p:txBody>
      </p:sp>
      <p:pic>
        <p:nvPicPr>
          <p:cNvPr id="7" name="Picture 2" descr="http://www.phschool.com/science/biology_place/biocoach/images/photosynth/photo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4826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5.1.2 Distinguish between </a:t>
            </a:r>
            <a:r>
              <a:rPr lang="en-US" sz="2800" i="1" dirty="0" smtClean="0"/>
              <a:t>autotroph</a:t>
            </a:r>
            <a:r>
              <a:rPr lang="en-US" sz="2800" dirty="0" smtClean="0"/>
              <a:t> and </a:t>
            </a:r>
            <a:r>
              <a:rPr lang="en-US" sz="2800" i="1" dirty="0" smtClean="0"/>
              <a:t>heterotroph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7543800" cy="45720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Autotrophs </a:t>
            </a:r>
            <a:r>
              <a:rPr lang="en-US" dirty="0" smtClean="0"/>
              <a:t>or </a:t>
            </a:r>
            <a:r>
              <a:rPr lang="en-US" i="1" dirty="0" smtClean="0"/>
              <a:t>producers: </a:t>
            </a:r>
            <a:r>
              <a:rPr lang="en-US" dirty="0" smtClean="0"/>
              <a:t>convert </a:t>
            </a:r>
            <a:r>
              <a:rPr lang="en-US" u="sng" dirty="0" smtClean="0"/>
              <a:t> 								</a:t>
            </a:r>
            <a:r>
              <a:rPr lang="en-US" dirty="0" smtClean="0"/>
              <a:t>(</a:t>
            </a:r>
            <a:r>
              <a:rPr lang="en-US" dirty="0" smtClean="0"/>
              <a:t>food); become </a:t>
            </a:r>
            <a:r>
              <a:rPr lang="en-US" dirty="0" smtClean="0"/>
              <a:t>the </a:t>
            </a:r>
            <a:r>
              <a:rPr lang="en-US" u="sng" dirty="0" smtClean="0"/>
              <a:t>						</a:t>
            </a:r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Heterotrophs:</a:t>
            </a:r>
            <a:r>
              <a:rPr lang="en-US" dirty="0" smtClean="0"/>
              <a:t> an organism </a:t>
            </a:r>
            <a:r>
              <a:rPr lang="en-US" dirty="0" smtClean="0"/>
              <a:t>that </a:t>
            </a:r>
            <a:r>
              <a:rPr lang="en-US" u="sng" dirty="0" smtClean="0"/>
              <a:t>										</a:t>
            </a:r>
            <a:endParaRPr lang="en-US" i="1" dirty="0"/>
          </a:p>
        </p:txBody>
      </p:sp>
      <p:pic>
        <p:nvPicPr>
          <p:cNvPr id="4" name="Picture 4" descr="bear_ready_to_dig_in_picnic_basket_h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429000"/>
            <a:ext cx="1798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hschool.com/science/biology_place/biocoach/images/photosynth/photo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124200"/>
            <a:ext cx="3225800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5.1.3 Distinguish between </a:t>
            </a:r>
            <a:r>
              <a:rPr lang="en-US" sz="2800" i="1" dirty="0" smtClean="0"/>
              <a:t>consumers, </a:t>
            </a:r>
            <a:r>
              <a:rPr lang="en-US" sz="2800" i="1" dirty="0" err="1" smtClean="0"/>
              <a:t>detritivores</a:t>
            </a:r>
            <a:r>
              <a:rPr lang="en-US" sz="2800" i="1" dirty="0" smtClean="0"/>
              <a:t> </a:t>
            </a:r>
            <a:r>
              <a:rPr lang="en-US" sz="2800" dirty="0" smtClean="0"/>
              <a:t>and </a:t>
            </a:r>
            <a:r>
              <a:rPr lang="en-US" sz="2800" i="1" dirty="0" err="1" smtClean="0"/>
              <a:t>saprotrophs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Heterotrophs include:</a:t>
            </a:r>
          </a:p>
          <a:p>
            <a:pPr lvl="1"/>
            <a:r>
              <a:rPr lang="en-US" i="1" dirty="0" smtClean="0"/>
              <a:t>Consumers: </a:t>
            </a:r>
            <a:r>
              <a:rPr lang="en-US" i="1" u="sng" dirty="0" smtClean="0"/>
              <a:t> 														</a:t>
            </a:r>
            <a:endParaRPr lang="en-US" dirty="0" smtClean="0"/>
          </a:p>
          <a:p>
            <a:pPr lvl="2"/>
            <a:r>
              <a:rPr lang="en-US" i="1" dirty="0" err="1" smtClean="0"/>
              <a:t>Detritivores</a:t>
            </a:r>
            <a:r>
              <a:rPr lang="en-US" i="1" dirty="0" smtClean="0"/>
              <a:t>:</a:t>
            </a:r>
            <a:r>
              <a:rPr lang="en-US" dirty="0" smtClean="0"/>
              <a:t> organisms </a:t>
            </a:r>
            <a:r>
              <a:rPr lang="en-US" dirty="0" smtClean="0"/>
              <a:t>that </a:t>
            </a:r>
            <a:r>
              <a:rPr lang="en-US" u="sng" dirty="0" smtClean="0"/>
              <a:t> 							</a:t>
            </a:r>
            <a:r>
              <a:rPr lang="en-US" dirty="0" smtClean="0"/>
              <a:t> (ex: earthworms, maggots, slime molds)</a:t>
            </a:r>
            <a:endParaRPr lang="en-US" dirty="0" smtClean="0"/>
          </a:p>
          <a:p>
            <a:pPr lvl="2"/>
            <a:r>
              <a:rPr lang="en-US" i="1" dirty="0" err="1" smtClean="0"/>
              <a:t>Saprotrophs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  <a:r>
              <a:rPr lang="en-US" u="sng" dirty="0" smtClean="0"/>
              <a:t> 																</a:t>
            </a:r>
            <a:r>
              <a:rPr lang="en-US" dirty="0" smtClean="0"/>
              <a:t>(</a:t>
            </a:r>
            <a:r>
              <a:rPr lang="en-US" dirty="0" smtClean="0"/>
              <a:t>ex: bacteria, fungi)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ConservationGlobeVideo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8764FC4-B7CA-4029-92FF-166BDEE000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PresentationPro_ConservationGlobeVideo</Template>
  <TotalTime>587</TotalTime>
  <Words>611</Words>
  <Application>Microsoft Office PowerPoint</Application>
  <PresentationFormat>On-screen Show (4:3)</PresentationFormat>
  <Paragraphs>135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PresentationPro_ConservationGlobeVideo</vt:lpstr>
      <vt:lpstr>Ecology</vt:lpstr>
      <vt:lpstr>5.1.1 Define species, habitat, population, community, ecosystem and ecology.</vt:lpstr>
      <vt:lpstr>5.1.1 Define species, habitat, population, community, ecosystem and ecology.</vt:lpstr>
      <vt:lpstr>5.1.1 Define species, habitat, population, community, ecosystem and ecology.</vt:lpstr>
      <vt:lpstr>5.1.1 Define species, habitat, population, community, ecosystem and ecology.</vt:lpstr>
      <vt:lpstr>Levels of Organization</vt:lpstr>
      <vt:lpstr>5.1.9 State that light is the initial energy source for almost all communities</vt:lpstr>
      <vt:lpstr>5.1.2 Distinguish between autotroph and heterotroph.</vt:lpstr>
      <vt:lpstr>5.1.3 Distinguish between consumers, detritivores and saprotrophs</vt:lpstr>
      <vt:lpstr>5.1.4 Describe what is meant by a food chain, giving three examples, each with at least three linkages (four organisms)</vt:lpstr>
      <vt:lpstr>5.1.4 Describe what is meant by a food chain, giving three examples, each with at least three linkages (four organisms)</vt:lpstr>
      <vt:lpstr>5.1.5 Describe what is meant by a food web.</vt:lpstr>
      <vt:lpstr>5.1.5 Describe what is meant by a food web.</vt:lpstr>
      <vt:lpstr>5.1.6 Define trophic level</vt:lpstr>
      <vt:lpstr>5.1.6 Define trophic level</vt:lpstr>
      <vt:lpstr>5.1.7 Deduce the trophic level of organisms in a food chain and a food web.</vt:lpstr>
      <vt:lpstr>5.1.7 Deduce the trophic level of organisms in a food chain and a food web.</vt:lpstr>
      <vt:lpstr>5.1.8 Construct a food web containing up to 10 organisms using appropriate information.</vt:lpstr>
      <vt:lpstr>5.1.10 Explain the energy flow in a food chain. 5.1.11 State that energy transformations are never 100% efficient.</vt:lpstr>
      <vt:lpstr>5.1.10 Explain the energy flow in a food chain.</vt:lpstr>
      <vt:lpstr> food chain.</vt:lpstr>
      <vt:lpstr>5.1.12 Explain reasons for the shape of pyramids of energy.</vt:lpstr>
      <vt:lpstr>5.1.12 Explain reasons for the shape of pyramids of energy.</vt:lpstr>
      <vt:lpstr>5.1.12 Explain reasons for the shape of pyramids of energy.</vt:lpstr>
      <vt:lpstr>5.1.12 Explain reasons for the shape of pyramids of energy.</vt:lpstr>
      <vt:lpstr>5.1.12 Explain reasons for the shape of pyramids of energy.</vt:lpstr>
      <vt:lpstr>5.1.13 Explain that energy enters and leaves ecosystems, but nutrients must be recycled</vt:lpstr>
      <vt:lpstr>5.1.13 Explain that energy enters and leaves ecosystems, but nutrients must be recycled 5.1.14 State that saprotrophic bacteria and fungi (decomposers) recycle nutrients.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</dc:title>
  <dc:creator>Windows User</dc:creator>
  <dc:description>animated 2010 green global template from PresentationPro.com</dc:description>
  <cp:lastModifiedBy>Windows User</cp:lastModifiedBy>
  <cp:revision>54</cp:revision>
  <dcterms:created xsi:type="dcterms:W3CDTF">2013-01-24T15:58:46Z</dcterms:created>
  <dcterms:modified xsi:type="dcterms:W3CDTF">2013-01-25T04:44:06Z</dcterms:modified>
  <cp:category>2010 global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