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66" autoAdjust="0"/>
    <p:restoredTop sz="94660"/>
  </p:normalViewPr>
  <p:slideViewPr>
    <p:cSldViewPr>
      <p:cViewPr varScale="1">
        <p:scale>
          <a:sx n="72" d="100"/>
          <a:sy n="72" d="100"/>
        </p:scale>
        <p:origin x="-8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629C43A1-62D2-4BD4-8181-9FEE068705C7}" type="datetimeFigureOut">
              <a:rPr lang="en-US"/>
              <a:pPr>
                <a:defRPr/>
              </a:pPr>
              <a:t>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EB00715-0DC1-4B9C-A135-9A62DEBF432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172149"/>
            <a:ext cx="4347734" cy="1069975"/>
          </a:xfrm>
        </p:spPr>
        <p:txBody>
          <a:bodyPr>
            <a:normAutofit/>
          </a:bodyPr>
          <a:lstStyle>
            <a:lvl1pPr algn="ctr">
              <a:defRPr sz="3000" b="1">
                <a:solidFill>
                  <a:srgbClr val="FFFFFF"/>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800600" y="1086549"/>
            <a:ext cx="4114800" cy="1275651"/>
          </a:xfrm>
        </p:spPr>
        <p:txBody>
          <a:bodyPr>
            <a:normAutofit/>
          </a:bodyPr>
          <a:lstStyle>
            <a:lvl1pPr marL="0" indent="0" algn="ctr">
              <a:buNone/>
              <a:defRPr sz="2400">
                <a:solidFill>
                  <a:srgbClr val="FFFFFF"/>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8F59457D-5760-4E9E-878C-AE8CCB45720F}" type="datetimeFigureOut">
              <a:rPr lang="en-US"/>
              <a:pPr>
                <a:defRPr/>
              </a:pPr>
              <a:t>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536507-7D72-4F8B-8199-960861B250E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A15C8D-19D5-4483-8907-EB25D85FE37D}" type="datetimeFigureOut">
              <a:rPr lang="en-US"/>
              <a:pPr>
                <a:defRPr/>
              </a:pPr>
              <a:t>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B1255B-95E7-4705-B543-688302622E4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17678D3-FE77-47AD-AC64-1364EC6658F5}" type="datetimeFigureOut">
              <a:rPr lang="en-US"/>
              <a:pPr>
                <a:defRPr/>
              </a:pPr>
              <a:t>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908F5B-F1E7-4096-9DC6-834811F310D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7A43695-5F14-43D1-B6CC-EFD7925C29A4}" type="datetimeFigureOut">
              <a:rPr lang="en-US"/>
              <a:pPr>
                <a:defRPr/>
              </a:pPr>
              <a:t>1/3/2012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10591CF-F425-461B-B6A3-AD2FA598821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A9B52B4-1645-4D3E-BD9D-444BB33B391D}" type="datetimeFigureOut">
              <a:rPr lang="en-US"/>
              <a:pPr>
                <a:defRPr/>
              </a:pPr>
              <a:t>1/3/2012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8889574-E5CE-4215-AC87-C4C49B68912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539891A-0F8C-46E1-9548-D8DDB720A778}" type="datetimeFigureOut">
              <a:rPr lang="en-US"/>
              <a:pPr>
                <a:defRPr/>
              </a:pPr>
              <a:t>1/3/2012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72129FB-7AE2-4FEA-97D9-2F23782AAB7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EED6DCC-1190-450C-A8AB-9D0A6F118467}" type="datetimeFigureOut">
              <a:rPr lang="en-US"/>
              <a:pPr>
                <a:defRPr/>
              </a:pPr>
              <a:t>1/3/2012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060D9CC-113C-4F4E-860E-65E54A89040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DFF9AC4-8472-4DA5-BB41-8E21A2922A87}" type="datetimeFigureOut">
              <a:rPr lang="en-US"/>
              <a:pPr>
                <a:defRPr/>
              </a:pPr>
              <a:t>1/3/2012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E84AD8-ABC2-4062-8611-16DBAA3D1B4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AD7EAEB-6D34-4276-9F59-17C7D7D2A256}" type="datetimeFigureOut">
              <a:rPr lang="en-US"/>
              <a:pPr>
                <a:defRPr/>
              </a:pPr>
              <a:t>1/3/2012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ED37359-F4AA-46D7-83A2-EBF1877C550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75C2372-4531-4DC5-86CC-85FDE386869D}" type="datetimeFigureOut">
              <a:rPr lang="en-US"/>
              <a:pPr>
                <a:defRPr/>
              </a:pPr>
              <a:t>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827FAE-902E-426A-A237-F05E37E4D37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BA323BE-69D9-4BE2-8726-9672C425F55D}" type="datetimeFigureOut">
              <a:rPr lang="en-US"/>
              <a:pPr>
                <a:defRPr/>
              </a:pPr>
              <a:t>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C37565-EA97-4D39-BB6D-62CE862F73C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676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smtClean="0"/>
          </a:p>
        </p:txBody>
      </p:sp>
      <p:sp>
        <p:nvSpPr>
          <p:cNvPr id="1027" name="Text Placeholder 2"/>
          <p:cNvSpPr>
            <a:spLocks noGrp="1"/>
          </p:cNvSpPr>
          <p:nvPr>
            <p:ph type="body" idx="1"/>
          </p:nvPr>
        </p:nvSpPr>
        <p:spPr bwMode="auto">
          <a:xfrm>
            <a:off x="457200" y="2590800"/>
            <a:ext cx="82296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765346E-98D7-4C49-8FE6-393D2EF943E4}" type="datetimeFigureOut">
              <a:rPr lang="en-US"/>
              <a:pPr>
                <a:defRPr/>
              </a:pPr>
              <a:t>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638FBC3-0778-41D2-A60E-44CF9507532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ctr" rtl="0" eaLnBrk="1" fontAlgn="base" hangingPunct="1">
        <a:spcBef>
          <a:spcPct val="0"/>
        </a:spcBef>
        <a:spcAft>
          <a:spcPct val="0"/>
        </a:spcAft>
        <a:defRPr sz="4400" kern="1200">
          <a:solidFill>
            <a:schemeClr val="tx1"/>
          </a:solidFill>
          <a:latin typeface="Tahoma" pitchFamily="34" charset="0"/>
          <a:ea typeface="Tahoma" pitchFamily="34" charset="0"/>
          <a:cs typeface="Tahoma" pitchFamily="34" charset="0"/>
        </a:defRPr>
      </a:lvl1pPr>
      <a:lvl2pPr algn="ctr" rtl="0" eaLnBrk="1" fontAlgn="base" hangingPunct="1">
        <a:spcBef>
          <a:spcPct val="0"/>
        </a:spcBef>
        <a:spcAft>
          <a:spcPct val="0"/>
        </a:spcAft>
        <a:defRPr sz="4400">
          <a:solidFill>
            <a:schemeClr val="tx1"/>
          </a:solidFill>
          <a:latin typeface="Tahoma" pitchFamily="112" charset="0"/>
          <a:cs typeface="Tahoma" pitchFamily="112" charset="0"/>
        </a:defRPr>
      </a:lvl2pPr>
      <a:lvl3pPr algn="ctr" rtl="0" eaLnBrk="1" fontAlgn="base" hangingPunct="1">
        <a:spcBef>
          <a:spcPct val="0"/>
        </a:spcBef>
        <a:spcAft>
          <a:spcPct val="0"/>
        </a:spcAft>
        <a:defRPr sz="4400">
          <a:solidFill>
            <a:schemeClr val="tx1"/>
          </a:solidFill>
          <a:latin typeface="Tahoma" pitchFamily="112" charset="0"/>
          <a:cs typeface="Tahoma" pitchFamily="112" charset="0"/>
        </a:defRPr>
      </a:lvl3pPr>
      <a:lvl4pPr algn="ctr" rtl="0" eaLnBrk="1" fontAlgn="base" hangingPunct="1">
        <a:spcBef>
          <a:spcPct val="0"/>
        </a:spcBef>
        <a:spcAft>
          <a:spcPct val="0"/>
        </a:spcAft>
        <a:defRPr sz="4400">
          <a:solidFill>
            <a:schemeClr val="tx1"/>
          </a:solidFill>
          <a:latin typeface="Tahoma" pitchFamily="112" charset="0"/>
          <a:cs typeface="Tahoma" pitchFamily="112" charset="0"/>
        </a:defRPr>
      </a:lvl4pPr>
      <a:lvl5pPr algn="ctr" rtl="0" eaLnBrk="1" fontAlgn="base" hangingPunct="1">
        <a:spcBef>
          <a:spcPct val="0"/>
        </a:spcBef>
        <a:spcAft>
          <a:spcPct val="0"/>
        </a:spcAft>
        <a:defRPr sz="4400">
          <a:solidFill>
            <a:schemeClr val="tx1"/>
          </a:solidFill>
          <a:latin typeface="Tahoma" pitchFamily="112" charset="0"/>
          <a:cs typeface="Tahoma" pitchFamily="112" charset="0"/>
        </a:defRPr>
      </a:lvl5pPr>
      <a:lvl6pPr marL="457200" algn="ctr" rtl="0" eaLnBrk="1" fontAlgn="base" hangingPunct="1">
        <a:spcBef>
          <a:spcPct val="0"/>
        </a:spcBef>
        <a:spcAft>
          <a:spcPct val="0"/>
        </a:spcAft>
        <a:defRPr sz="4400">
          <a:solidFill>
            <a:schemeClr val="tx1"/>
          </a:solidFill>
          <a:latin typeface="Tahoma" pitchFamily="112" charset="0"/>
          <a:cs typeface="Tahoma" pitchFamily="112" charset="0"/>
        </a:defRPr>
      </a:lvl6pPr>
      <a:lvl7pPr marL="914400" algn="ctr" rtl="0" eaLnBrk="1" fontAlgn="base" hangingPunct="1">
        <a:spcBef>
          <a:spcPct val="0"/>
        </a:spcBef>
        <a:spcAft>
          <a:spcPct val="0"/>
        </a:spcAft>
        <a:defRPr sz="4400">
          <a:solidFill>
            <a:schemeClr val="tx1"/>
          </a:solidFill>
          <a:latin typeface="Tahoma" pitchFamily="112" charset="0"/>
          <a:cs typeface="Tahoma" pitchFamily="112" charset="0"/>
        </a:defRPr>
      </a:lvl7pPr>
      <a:lvl8pPr marL="1371600" algn="ctr" rtl="0" eaLnBrk="1" fontAlgn="base" hangingPunct="1">
        <a:spcBef>
          <a:spcPct val="0"/>
        </a:spcBef>
        <a:spcAft>
          <a:spcPct val="0"/>
        </a:spcAft>
        <a:defRPr sz="4400">
          <a:solidFill>
            <a:schemeClr val="tx1"/>
          </a:solidFill>
          <a:latin typeface="Tahoma" pitchFamily="112" charset="0"/>
          <a:cs typeface="Tahoma" pitchFamily="112" charset="0"/>
        </a:defRPr>
      </a:lvl8pPr>
      <a:lvl9pPr marL="1828800" algn="ctr" rtl="0" eaLnBrk="1" fontAlgn="base" hangingPunct="1">
        <a:spcBef>
          <a:spcPct val="0"/>
        </a:spcBef>
        <a:spcAft>
          <a:spcPct val="0"/>
        </a:spcAft>
        <a:defRPr sz="4400">
          <a:solidFill>
            <a:schemeClr val="tx1"/>
          </a:solidFill>
          <a:latin typeface="Tahoma" pitchFamily="112" charset="0"/>
          <a:cs typeface="Tahoma" pitchFamily="112" charset="0"/>
        </a:defRPr>
      </a:lvl9pPr>
    </p:titleStyle>
    <p:bodyStyle>
      <a:lvl1pPr marL="342900" indent="-3429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886200" y="171450"/>
            <a:ext cx="5110163" cy="1069975"/>
          </a:xfrm>
        </p:spPr>
        <p:txBody>
          <a:bodyPr rtlCol="0"/>
          <a:lstStyle/>
          <a:p>
            <a:pPr fontAlgn="auto">
              <a:spcAft>
                <a:spcPts val="0"/>
              </a:spcAft>
              <a:defRPr/>
            </a:pPr>
            <a:r>
              <a:rPr lang="en-US" dirty="0" smtClean="0"/>
              <a:t>2</a:t>
            </a:r>
            <a:r>
              <a:rPr lang="en-US" baseline="30000" dirty="0" smtClean="0"/>
              <a:t>nd</a:t>
            </a:r>
            <a:r>
              <a:rPr lang="en-US" dirty="0" smtClean="0"/>
              <a:t> Semester Reminders!</a:t>
            </a:r>
            <a:endParaRPr lang="en-US" dirty="0"/>
          </a:p>
        </p:txBody>
      </p:sp>
      <p:sp>
        <p:nvSpPr>
          <p:cNvPr id="4" name="Subtitle 3"/>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1676400"/>
            <a:ext cx="8229600" cy="914400"/>
          </a:xfrm>
        </p:spPr>
        <p:txBody>
          <a:bodyPr/>
          <a:lstStyle/>
          <a:p>
            <a:r>
              <a:rPr lang="en-US" dirty="0" smtClean="0">
                <a:latin typeface="Tahoma" pitchFamily="112" charset="0"/>
                <a:cs typeface="Tahoma" pitchFamily="112" charset="0"/>
              </a:rPr>
              <a:t>Welcome Back!</a:t>
            </a:r>
            <a:endParaRPr lang="en-US" dirty="0" smtClean="0">
              <a:latin typeface="Tahoma" pitchFamily="112" charset="0"/>
              <a:cs typeface="Tahoma" pitchFamily="112" charset="0"/>
            </a:endParaRPr>
          </a:p>
        </p:txBody>
      </p:sp>
      <p:sp>
        <p:nvSpPr>
          <p:cNvPr id="4099" name="Content Placeholder 2"/>
          <p:cNvSpPr>
            <a:spLocks noGrp="1"/>
          </p:cNvSpPr>
          <p:nvPr>
            <p:ph idx="1"/>
          </p:nvPr>
        </p:nvSpPr>
        <p:spPr>
          <a:xfrm>
            <a:off x="457200" y="2819400"/>
            <a:ext cx="8229600" cy="3810000"/>
          </a:xfrm>
        </p:spPr>
        <p:txBody>
          <a:bodyPr/>
          <a:lstStyle/>
          <a:p>
            <a:r>
              <a:rPr lang="en-US" dirty="0" smtClean="0"/>
              <a:t>Welcome to Biology, 2</a:t>
            </a:r>
            <a:r>
              <a:rPr lang="en-US" baseline="30000" dirty="0" smtClean="0"/>
              <a:t>nd</a:t>
            </a:r>
            <a:r>
              <a:rPr lang="en-US" dirty="0" smtClean="0"/>
              <a:t> semester!  Just as a reminder, this is a year course that will earn you </a:t>
            </a:r>
            <a:r>
              <a:rPr lang="en-US" u="sng" dirty="0" smtClean="0"/>
              <a:t>1.0</a:t>
            </a:r>
            <a:r>
              <a:rPr lang="en-US" dirty="0" smtClean="0"/>
              <a:t> science credit.  In semester 1, you developed an understanding of lab safety, unifying themes of life, the proper use of microscope, cells and energy.  In 2</a:t>
            </a:r>
            <a:r>
              <a:rPr lang="en-US" baseline="30000" dirty="0" smtClean="0"/>
              <a:t>nd</a:t>
            </a:r>
            <a:r>
              <a:rPr lang="en-US" dirty="0" smtClean="0"/>
              <a:t> semester you will learn how characteristics are transmitted from parents to offspring, genetic disorders, genetic engineering and human biology.</a:t>
            </a:r>
          </a:p>
          <a:p>
            <a:r>
              <a:rPr lang="en-US" dirty="0" smtClean="0"/>
              <a:t>I would like to review some old but important information regarding this class along with some new changes I have made to help run class smoothly.</a:t>
            </a:r>
          </a:p>
          <a:p>
            <a:endParaRPr lang="en-US" dirty="0" smtClean="0"/>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linds(horizont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blinds(horizontal)">
                                      <p:cBhvr>
                                        <p:cTn id="12" dur="500"/>
                                        <p:tgtEl>
                                          <p:spTgt spid="40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7" dur="500"/>
                                        <p:tgtEl>
                                          <p:spTgt spid="4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a:xfrm>
            <a:off x="2514600" y="304800"/>
            <a:ext cx="6477000" cy="1143000"/>
          </a:xfrm>
        </p:spPr>
        <p:txBody>
          <a:bodyPr/>
          <a:lstStyle/>
          <a:p>
            <a:r>
              <a:rPr lang="en-US" dirty="0" smtClean="0"/>
              <a:t>Review of my class expectations of YOU…</a:t>
            </a:r>
          </a:p>
        </p:txBody>
      </p:sp>
      <p:sp>
        <p:nvSpPr>
          <p:cNvPr id="3" name="Content Placeholder 2"/>
          <p:cNvSpPr>
            <a:spLocks noGrp="1"/>
          </p:cNvSpPr>
          <p:nvPr>
            <p:ph idx="1"/>
          </p:nvPr>
        </p:nvSpPr>
        <p:spPr>
          <a:xfrm>
            <a:off x="2362200" y="1828800"/>
            <a:ext cx="6781800" cy="5029200"/>
          </a:xfrm>
        </p:spPr>
        <p:txBody>
          <a:bodyPr rtlCol="0">
            <a:normAutofit fontScale="92500" lnSpcReduction="10000"/>
          </a:bodyPr>
          <a:lstStyle/>
          <a:p>
            <a:pPr lvl="0"/>
            <a:r>
              <a:rPr lang="en-US" dirty="0" smtClean="0"/>
              <a:t>The </a:t>
            </a:r>
            <a:r>
              <a:rPr lang="en-US" dirty="0" smtClean="0"/>
              <a:t>first thing that should be done as soon as you walk through the door, before you even sit down is to read the </a:t>
            </a:r>
            <a:r>
              <a:rPr lang="en-US" u="sng" dirty="0" smtClean="0"/>
              <a:t>overhead projector screen</a:t>
            </a:r>
            <a:r>
              <a:rPr lang="en-US" dirty="0" smtClean="0"/>
              <a:t> in the back front of the room to see if you need to </a:t>
            </a:r>
            <a:r>
              <a:rPr lang="en-US" u="sng" dirty="0" smtClean="0"/>
              <a:t>pick up</a:t>
            </a:r>
            <a:r>
              <a:rPr lang="en-US" dirty="0" smtClean="0"/>
              <a:t> a computer and/or handout(s).</a:t>
            </a:r>
          </a:p>
          <a:p>
            <a:pPr lvl="0"/>
            <a:r>
              <a:rPr lang="en-US" dirty="0" smtClean="0"/>
              <a:t>The next thing you should do is to read today’s </a:t>
            </a:r>
            <a:r>
              <a:rPr lang="en-US" u="sng" dirty="0" smtClean="0"/>
              <a:t>agenda</a:t>
            </a:r>
            <a:r>
              <a:rPr lang="en-US" dirty="0" smtClean="0"/>
              <a:t> which is always written on the front white movable board or on the overhead projector screen.  Remember!  Both areas tells you what you must pick </a:t>
            </a:r>
            <a:r>
              <a:rPr lang="en-US" u="sng" dirty="0" smtClean="0"/>
              <a:t>up</a:t>
            </a:r>
            <a:r>
              <a:rPr lang="en-US" dirty="0" smtClean="0"/>
              <a:t>, turn </a:t>
            </a:r>
            <a:r>
              <a:rPr lang="en-US" u="sng" dirty="0" smtClean="0"/>
              <a:t>in</a:t>
            </a:r>
            <a:r>
              <a:rPr lang="en-US" dirty="0" smtClean="0"/>
              <a:t>, what we are doing in class, what is for </a:t>
            </a:r>
            <a:r>
              <a:rPr lang="en-US" u="sng" dirty="0" smtClean="0"/>
              <a:t>homework</a:t>
            </a:r>
            <a:r>
              <a:rPr lang="en-US" dirty="0" smtClean="0"/>
              <a:t> and any other important </a:t>
            </a:r>
            <a:r>
              <a:rPr lang="en-US" u="sng" dirty="0" smtClean="0"/>
              <a:t>announcement</a:t>
            </a:r>
            <a:r>
              <a:rPr lang="en-US" dirty="0" smtClean="0"/>
              <a:t>.</a:t>
            </a:r>
          </a:p>
          <a:p>
            <a:pPr lvl="0"/>
            <a:r>
              <a:rPr lang="en-US" dirty="0" smtClean="0"/>
              <a:t>Any paper work (class work or homework from the previous day) must be turned in at the </a:t>
            </a:r>
            <a:r>
              <a:rPr lang="en-US" u="sng" dirty="0" smtClean="0"/>
              <a:t>beginning</a:t>
            </a:r>
            <a:r>
              <a:rPr lang="en-US" dirty="0" smtClean="0"/>
              <a:t> of the period into the purple turn in box.  Remember!  </a:t>
            </a:r>
            <a:r>
              <a:rPr lang="en-US" u="words" dirty="0" smtClean="0"/>
              <a:t>NO LATE WORK WILL BE TAKEN</a:t>
            </a:r>
            <a:r>
              <a:rPr lang="en-US" dirty="0" smtClean="0"/>
              <a:t>!</a:t>
            </a:r>
          </a:p>
          <a:p>
            <a:pPr lvl="0"/>
            <a:r>
              <a:rPr lang="en-US" dirty="0" smtClean="0"/>
              <a:t>Know your assignments and when they are </a:t>
            </a:r>
            <a:r>
              <a:rPr lang="en-US" u="sng" dirty="0" smtClean="0"/>
              <a:t>due</a:t>
            </a:r>
            <a:r>
              <a:rPr lang="en-US" dirty="0" smtClean="0"/>
              <a:t>!  Check my </a:t>
            </a:r>
            <a:r>
              <a:rPr lang="en-US" u="sng" dirty="0" smtClean="0"/>
              <a:t>school website</a:t>
            </a:r>
            <a:r>
              <a:rPr lang="en-US" dirty="0" smtClean="0"/>
              <a:t>!  There are assignments listed </a:t>
            </a:r>
            <a:r>
              <a:rPr lang="en-US" u="sng" dirty="0" smtClean="0"/>
              <a:t>days</a:t>
            </a:r>
            <a:r>
              <a:rPr lang="en-US" dirty="0" smtClean="0"/>
              <a:t> if not </a:t>
            </a:r>
            <a:r>
              <a:rPr lang="en-US" u="sng" dirty="0" smtClean="0"/>
              <a:t>weeks</a:t>
            </a:r>
            <a:r>
              <a:rPr lang="en-US" dirty="0" smtClean="0"/>
              <a:t> in advance.  Make it a habit.  There is absolutely no excuse that you don’t know what was for homework, class work and even projects!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in)">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752600"/>
            <a:ext cx="8915400" cy="5181600"/>
          </a:xfrm>
        </p:spPr>
        <p:txBody>
          <a:bodyPr/>
          <a:lstStyle/>
          <a:p>
            <a:pPr lvl="0"/>
            <a:r>
              <a:rPr lang="en-US" u="sng" dirty="0" smtClean="0"/>
              <a:t>Bell work</a:t>
            </a:r>
            <a:r>
              <a:rPr lang="en-US" dirty="0" smtClean="0"/>
              <a:t> is assigned everyday and is worth </a:t>
            </a:r>
            <a:r>
              <a:rPr lang="en-US" u="sng" dirty="0" smtClean="0"/>
              <a:t>5%</a:t>
            </a:r>
            <a:r>
              <a:rPr lang="en-US" dirty="0" smtClean="0"/>
              <a:t> of your total grade and is attached to coming to class on </a:t>
            </a:r>
            <a:r>
              <a:rPr lang="en-US" u="sng" dirty="0" smtClean="0"/>
              <a:t>time</a:t>
            </a:r>
            <a:r>
              <a:rPr lang="en-US" dirty="0" smtClean="0"/>
              <a:t>.  If you are tardy or have an unexcused absence, you will receive a zero on that day’s bell work.  Your bell work assignment is usually a review of information that was covered the </a:t>
            </a:r>
            <a:r>
              <a:rPr lang="en-US" u="sng" dirty="0" smtClean="0"/>
              <a:t>previous day(s)</a:t>
            </a:r>
            <a:r>
              <a:rPr lang="en-US" dirty="0" smtClean="0"/>
              <a:t>.  Your bell work can be completed on your </a:t>
            </a:r>
            <a:r>
              <a:rPr lang="en-US" u="sng" dirty="0" smtClean="0"/>
              <a:t>website</a:t>
            </a:r>
            <a:r>
              <a:rPr lang="en-US" dirty="0" smtClean="0"/>
              <a:t> or in your </a:t>
            </a:r>
            <a:r>
              <a:rPr lang="en-US" u="sng" dirty="0" smtClean="0"/>
              <a:t>notebook</a:t>
            </a:r>
            <a:r>
              <a:rPr lang="en-US" dirty="0" smtClean="0"/>
              <a:t>. Read your </a:t>
            </a:r>
            <a:r>
              <a:rPr lang="en-US" u="sng" dirty="0" smtClean="0"/>
              <a:t>agenda</a:t>
            </a:r>
            <a:r>
              <a:rPr lang="en-US" dirty="0" smtClean="0"/>
              <a:t> before you sit down so you know where to complete the day’s bell work.</a:t>
            </a:r>
          </a:p>
          <a:p>
            <a:pPr lvl="0"/>
            <a:r>
              <a:rPr lang="en-US" dirty="0" smtClean="0"/>
              <a:t>At the end of every </a:t>
            </a:r>
            <a:r>
              <a:rPr lang="en-US" u="sng" dirty="0" smtClean="0"/>
              <a:t>week</a:t>
            </a:r>
            <a:r>
              <a:rPr lang="en-US" dirty="0" smtClean="0"/>
              <a:t> you are administered a </a:t>
            </a:r>
            <a:r>
              <a:rPr lang="en-US" u="sng" dirty="0" smtClean="0"/>
              <a:t>wrap up quiz</a:t>
            </a:r>
            <a:r>
              <a:rPr lang="en-US" dirty="0" smtClean="0"/>
              <a:t>.  This quiz in given every </a:t>
            </a:r>
            <a:r>
              <a:rPr lang="en-US" u="sng" dirty="0" smtClean="0"/>
              <a:t>Friday</a:t>
            </a:r>
            <a:r>
              <a:rPr lang="en-US" dirty="0" smtClean="0"/>
              <a:t> on a regular 5 day week.  This quiz will test you on everything that was covered during the </a:t>
            </a:r>
            <a:r>
              <a:rPr lang="en-US" u="sng" dirty="0" smtClean="0"/>
              <a:t>week</a:t>
            </a:r>
            <a:r>
              <a:rPr lang="en-US" dirty="0" smtClean="0"/>
              <a:t>.  Wrap up quizzes belong to the tests and quizzes section of your grade which is worth </a:t>
            </a:r>
            <a:r>
              <a:rPr lang="en-US" u="sng" dirty="0" smtClean="0"/>
              <a:t>50%</a:t>
            </a:r>
            <a:r>
              <a:rPr lang="en-US" dirty="0" smtClean="0"/>
              <a:t> of your total grade.</a:t>
            </a:r>
          </a:p>
          <a:p>
            <a:pPr lvl="0"/>
            <a:r>
              <a:rPr lang="en-US" dirty="0" smtClean="0"/>
              <a:t>Grades are updated every </a:t>
            </a:r>
            <a:r>
              <a:rPr lang="en-US" u="sng" dirty="0" smtClean="0"/>
              <a:t>2</a:t>
            </a:r>
            <a:r>
              <a:rPr lang="en-US" dirty="0" smtClean="0"/>
              <a:t> weeks.  If you turn something in on Monday, do not expect it to be inputted Monday night.  It will take at least 2 weeks.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686800" cy="4953000"/>
          </a:xfrm>
        </p:spPr>
        <p:txBody>
          <a:bodyPr/>
          <a:lstStyle/>
          <a:p>
            <a:pPr lvl="0"/>
            <a:r>
              <a:rPr lang="en-US" dirty="0" smtClean="0"/>
              <a:t>Make up “paper work” for </a:t>
            </a:r>
            <a:r>
              <a:rPr lang="en-US" b="1" u="dbl" dirty="0" smtClean="0"/>
              <a:t>credit</a:t>
            </a:r>
            <a:r>
              <a:rPr lang="en-US" dirty="0" smtClean="0"/>
              <a:t> is given ONLY WHEN YOU HAVE AN </a:t>
            </a:r>
            <a:r>
              <a:rPr lang="en-US" u="sng" dirty="0" smtClean="0"/>
              <a:t>EXCUSED</a:t>
            </a:r>
            <a:r>
              <a:rPr lang="en-US" dirty="0" smtClean="0"/>
              <a:t> ABSENCE!  If you have an unexcused absence you still can get the work, you just cannot turn it in for credit.  </a:t>
            </a:r>
          </a:p>
          <a:p>
            <a:pPr lvl="0"/>
            <a:r>
              <a:rPr lang="en-US" dirty="0" smtClean="0"/>
              <a:t>For computer work, check my </a:t>
            </a:r>
            <a:r>
              <a:rPr lang="en-US" u="sng" dirty="0" smtClean="0"/>
              <a:t>school website</a:t>
            </a:r>
            <a:r>
              <a:rPr lang="en-US" dirty="0" smtClean="0"/>
              <a:t>.  Assignments are usually given </a:t>
            </a:r>
            <a:r>
              <a:rPr lang="en-US" u="sng" dirty="0" smtClean="0"/>
              <a:t>days</a:t>
            </a:r>
            <a:r>
              <a:rPr lang="en-US" dirty="0" smtClean="0"/>
              <a:t> if not a </a:t>
            </a:r>
            <a:r>
              <a:rPr lang="en-US" u="sng" dirty="0" smtClean="0"/>
              <a:t>week</a:t>
            </a:r>
            <a:r>
              <a:rPr lang="en-US" dirty="0" smtClean="0"/>
              <a:t> in advance.  If you were deathly ill and were not able to do the work, </a:t>
            </a:r>
            <a:r>
              <a:rPr lang="en-US" u="sng" dirty="0" smtClean="0"/>
              <a:t>meet</a:t>
            </a:r>
            <a:r>
              <a:rPr lang="en-US" dirty="0" smtClean="0"/>
              <a:t> with me to discuss </a:t>
            </a:r>
            <a:r>
              <a:rPr lang="en-US" u="sng" dirty="0" smtClean="0"/>
              <a:t>extended</a:t>
            </a:r>
            <a:r>
              <a:rPr lang="en-US" dirty="0" smtClean="0"/>
              <a:t> time for the completion of assignments.</a:t>
            </a:r>
          </a:p>
          <a:p>
            <a:pPr lvl="0"/>
            <a:r>
              <a:rPr lang="en-US" dirty="0" smtClean="0"/>
              <a:t>Making up missed quizzes or tests for credit is allowed only WHEN YOU HAVE AN </a:t>
            </a:r>
            <a:r>
              <a:rPr lang="en-US" u="sng" dirty="0" smtClean="0"/>
              <a:t>EXCUSED</a:t>
            </a:r>
            <a:r>
              <a:rPr lang="en-US" dirty="0" smtClean="0"/>
              <a:t> ABSENCE!  If you have an unexcused absence, you will receive a </a:t>
            </a:r>
            <a:r>
              <a:rPr lang="en-US" u="sng" dirty="0" smtClean="0"/>
              <a:t>zero</a:t>
            </a:r>
            <a:r>
              <a:rPr lang="en-US" dirty="0" smtClean="0"/>
              <a:t> grade!  Check the </a:t>
            </a:r>
            <a:r>
              <a:rPr lang="en-US" u="sng" dirty="0" smtClean="0"/>
              <a:t>front board</a:t>
            </a:r>
            <a:r>
              <a:rPr lang="en-US" dirty="0" smtClean="0"/>
              <a:t>, on the right side for quizzes and tests given.  The date the quiz or test was administered is always written.  You only have </a:t>
            </a:r>
            <a:r>
              <a:rPr lang="en-US" u="sng" dirty="0" smtClean="0"/>
              <a:t>1 week</a:t>
            </a:r>
            <a:r>
              <a:rPr lang="en-US" dirty="0" smtClean="0"/>
              <a:t> (usually Friday) to make up the quiz or test.  Once the </a:t>
            </a:r>
            <a:r>
              <a:rPr lang="en-US" strike="sngStrike" dirty="0" smtClean="0"/>
              <a:t>test is crossed out</a:t>
            </a:r>
            <a:r>
              <a:rPr lang="en-US" dirty="0" smtClean="0"/>
              <a:t>…I am sorry but you will receive a </a:t>
            </a:r>
            <a:r>
              <a:rPr lang="en-US" u="sng" dirty="0" smtClean="0"/>
              <a:t>zero</a:t>
            </a:r>
            <a:r>
              <a:rPr lang="en-US" dirty="0" smtClean="0"/>
              <a:t> grade.  Be </a:t>
            </a:r>
            <a:r>
              <a:rPr lang="en-US" u="sng" dirty="0" smtClean="0"/>
              <a:t>responsible</a:t>
            </a:r>
            <a:r>
              <a:rPr lang="en-US" dirty="0" smtClean="0"/>
              <a:t> and make up your missed work in a timely manner!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0"/>
            <a:ext cx="9144000" cy="1143000"/>
          </a:xfrm>
        </p:spPr>
        <p:txBody>
          <a:bodyPr/>
          <a:lstStyle/>
          <a:p>
            <a:pPr lvl="0" algn="r"/>
            <a:r>
              <a:rPr lang="en-US" sz="2800" dirty="0" smtClean="0"/>
              <a:t>REMEMBER THE RULES!  </a:t>
            </a:r>
            <a:r>
              <a:rPr lang="en-US" sz="2800" dirty="0" smtClean="0"/>
              <a:t/>
            </a:r>
            <a:br>
              <a:rPr lang="en-US" sz="2800" dirty="0" smtClean="0"/>
            </a:br>
            <a:r>
              <a:rPr lang="en-US" sz="2800" u="words" dirty="0" smtClean="0"/>
              <a:t>Detention </a:t>
            </a:r>
            <a:r>
              <a:rPr lang="en-US" sz="2800" u="words" dirty="0" smtClean="0"/>
              <a:t>or confiscation</a:t>
            </a:r>
            <a:r>
              <a:rPr lang="en-US" sz="2800" dirty="0" smtClean="0"/>
              <a:t> may result</a:t>
            </a:r>
            <a:r>
              <a:rPr lang="en-US" sz="2800" dirty="0" smtClean="0"/>
              <a:t>!</a:t>
            </a:r>
            <a:endParaRPr lang="en-US" sz="2800" dirty="0"/>
          </a:p>
        </p:txBody>
      </p:sp>
      <p:sp>
        <p:nvSpPr>
          <p:cNvPr id="3" name="Content Placeholder 2"/>
          <p:cNvSpPr>
            <a:spLocks noGrp="1"/>
          </p:cNvSpPr>
          <p:nvPr>
            <p:ph idx="1"/>
          </p:nvPr>
        </p:nvSpPr>
        <p:spPr>
          <a:xfrm>
            <a:off x="-304800" y="2590800"/>
            <a:ext cx="9448800" cy="4114800"/>
          </a:xfrm>
        </p:spPr>
        <p:txBody>
          <a:bodyPr/>
          <a:lstStyle/>
          <a:p>
            <a:pPr lvl="1"/>
            <a:r>
              <a:rPr lang="en-US" sz="1800" dirty="0" smtClean="0"/>
              <a:t>Listen </a:t>
            </a:r>
            <a:r>
              <a:rPr lang="en-US" sz="1800" dirty="0" smtClean="0"/>
              <a:t>and follow </a:t>
            </a:r>
            <a:r>
              <a:rPr lang="en-US" sz="1800" u="sng" dirty="0" smtClean="0"/>
              <a:t>directions</a:t>
            </a:r>
            <a:r>
              <a:rPr lang="en-US" sz="1800" dirty="0" smtClean="0"/>
              <a:t>.</a:t>
            </a:r>
          </a:p>
          <a:p>
            <a:pPr lvl="1"/>
            <a:r>
              <a:rPr lang="en-US" sz="1800" u="sng" dirty="0" smtClean="0"/>
              <a:t>Respect</a:t>
            </a:r>
            <a:r>
              <a:rPr lang="en-US" sz="1800" dirty="0" smtClean="0"/>
              <a:t> yourself, others and your environment.</a:t>
            </a:r>
          </a:p>
          <a:p>
            <a:pPr lvl="2"/>
            <a:r>
              <a:rPr lang="en-US" sz="1800" dirty="0" smtClean="0"/>
              <a:t>Absolutely NO put-downs or ANY name calling! </a:t>
            </a:r>
          </a:p>
          <a:p>
            <a:pPr lvl="2"/>
            <a:r>
              <a:rPr lang="en-US" sz="1800" dirty="0" smtClean="0"/>
              <a:t>Respect others' rights to learn and do not </a:t>
            </a:r>
            <a:r>
              <a:rPr lang="en-US" sz="1800" u="sng" dirty="0" smtClean="0"/>
              <a:t>disrupt</a:t>
            </a:r>
            <a:r>
              <a:rPr lang="en-US" sz="1800" dirty="0" smtClean="0"/>
              <a:t> the class. </a:t>
            </a:r>
          </a:p>
          <a:p>
            <a:pPr lvl="2"/>
            <a:r>
              <a:rPr lang="en-US" sz="1800" dirty="0" smtClean="0"/>
              <a:t>Swearing, obscene gestures, etc. are not appropriate!  </a:t>
            </a:r>
          </a:p>
          <a:p>
            <a:pPr lvl="2"/>
            <a:r>
              <a:rPr lang="en-US" sz="1800" dirty="0" smtClean="0"/>
              <a:t>Take care of lab equipment and keep this class clean. Pick up </a:t>
            </a:r>
            <a:r>
              <a:rPr lang="en-US" sz="1800" u="sng" dirty="0" smtClean="0"/>
              <a:t>litter</a:t>
            </a:r>
            <a:r>
              <a:rPr lang="en-US" sz="1800" dirty="0" smtClean="0"/>
              <a:t> &amp; erase </a:t>
            </a:r>
            <a:r>
              <a:rPr lang="en-US" sz="1800" u="sng" dirty="0" smtClean="0"/>
              <a:t>graffiti</a:t>
            </a:r>
            <a:r>
              <a:rPr lang="en-US" sz="1800" dirty="0" smtClean="0"/>
              <a:t>.</a:t>
            </a:r>
          </a:p>
          <a:p>
            <a:pPr lvl="1"/>
            <a:r>
              <a:rPr lang="en-US" sz="1800" dirty="0" smtClean="0"/>
              <a:t>Leave food and drinks </a:t>
            </a:r>
            <a:r>
              <a:rPr lang="en-US" sz="1800" u="sng" dirty="0" smtClean="0"/>
              <a:t>outside</a:t>
            </a:r>
            <a:r>
              <a:rPr lang="en-US" sz="1800" dirty="0" smtClean="0"/>
              <a:t> of the classroom.</a:t>
            </a:r>
          </a:p>
          <a:p>
            <a:pPr lvl="1"/>
            <a:r>
              <a:rPr lang="en-US" sz="1800" dirty="0" smtClean="0"/>
              <a:t>Cell phones are to be turned </a:t>
            </a:r>
            <a:r>
              <a:rPr lang="en-US" sz="1800" u="sng" dirty="0" smtClean="0"/>
              <a:t>off</a:t>
            </a:r>
            <a:r>
              <a:rPr lang="en-US" sz="1800" dirty="0" smtClean="0"/>
              <a:t> or put on </a:t>
            </a:r>
            <a:r>
              <a:rPr lang="en-US" sz="1800" u="sng" dirty="0" smtClean="0"/>
              <a:t>silent</a:t>
            </a:r>
            <a:r>
              <a:rPr lang="en-US" sz="1800" dirty="0" smtClean="0"/>
              <a:t> in your backpack or purse. I do not want to see it on the desk, sitting on your lap, etc. This is your reminder…or else receive a </a:t>
            </a:r>
            <a:r>
              <a:rPr lang="en-US" sz="1800" u="sng" dirty="0" smtClean="0"/>
              <a:t>5 day</a:t>
            </a:r>
            <a:r>
              <a:rPr lang="en-US" sz="1800" dirty="0" smtClean="0"/>
              <a:t> suspension!</a:t>
            </a:r>
          </a:p>
          <a:p>
            <a:pPr lvl="1"/>
            <a:r>
              <a:rPr lang="en-US" sz="1800" dirty="0" smtClean="0"/>
              <a:t>iPods, video games, reading of personal books and work for another class are to be done during passing not during this </a:t>
            </a:r>
            <a:r>
              <a:rPr lang="en-US" sz="1800" u="sng" dirty="0" smtClean="0"/>
              <a:t>class</a:t>
            </a:r>
            <a:r>
              <a:rPr lang="en-US" sz="1800" dirty="0" smtClean="0"/>
              <a:t>. </a:t>
            </a:r>
          </a:p>
          <a:p>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447800"/>
          </a:xfrm>
        </p:spPr>
        <p:txBody>
          <a:bodyPr/>
          <a:lstStyle/>
          <a:p>
            <a:r>
              <a:rPr lang="en-US" dirty="0" smtClean="0"/>
              <a:t>More review of what I expect of you</a:t>
            </a:r>
            <a:r>
              <a:rPr lang="en-US" dirty="0" smtClean="0"/>
              <a:t>!</a:t>
            </a:r>
            <a:endParaRPr lang="en-US" dirty="0"/>
          </a:p>
        </p:txBody>
      </p:sp>
      <p:sp>
        <p:nvSpPr>
          <p:cNvPr id="3" name="Content Placeholder 2"/>
          <p:cNvSpPr>
            <a:spLocks noGrp="1"/>
          </p:cNvSpPr>
          <p:nvPr>
            <p:ph idx="1"/>
          </p:nvPr>
        </p:nvSpPr>
        <p:spPr>
          <a:xfrm>
            <a:off x="152400" y="3352800"/>
            <a:ext cx="8915400" cy="3733800"/>
          </a:xfrm>
        </p:spPr>
        <p:txBody>
          <a:bodyPr/>
          <a:lstStyle/>
          <a:p>
            <a:pPr lvl="0"/>
            <a:r>
              <a:rPr lang="en-US" dirty="0" smtClean="0"/>
              <a:t>Fix </a:t>
            </a:r>
            <a:r>
              <a:rPr lang="en-US" dirty="0" smtClean="0"/>
              <a:t>your </a:t>
            </a:r>
            <a:r>
              <a:rPr lang="en-US" u="sng" dirty="0" smtClean="0"/>
              <a:t>website</a:t>
            </a:r>
            <a:r>
              <a:rPr lang="en-US" dirty="0" smtClean="0"/>
              <a:t>! Some of your links are wrong and I cannot view it.  Some of you still haven’t sent me a link to your websites.  Some of your websites are </a:t>
            </a:r>
            <a:r>
              <a:rPr lang="en-US" u="sng" dirty="0" smtClean="0"/>
              <a:t>incomplete</a:t>
            </a:r>
            <a:r>
              <a:rPr lang="en-US" dirty="0" smtClean="0"/>
              <a:t>.  Some of you still haven’t put the lyrics to your </a:t>
            </a:r>
            <a:r>
              <a:rPr lang="en-US" u="sng" dirty="0" smtClean="0"/>
              <a:t>song</a:t>
            </a:r>
            <a:r>
              <a:rPr lang="en-US" dirty="0" smtClean="0"/>
              <a:t> on the websites.  Some of you have your song lyrics in 3</a:t>
            </a:r>
            <a:r>
              <a:rPr lang="en-US" baseline="30000" dirty="0" smtClean="0"/>
              <a:t>rd</a:t>
            </a:r>
            <a:r>
              <a:rPr lang="en-US" dirty="0" smtClean="0"/>
              <a:t> quarter instead of 2</a:t>
            </a:r>
            <a:r>
              <a:rPr lang="en-US" baseline="30000" dirty="0" smtClean="0"/>
              <a:t>nd</a:t>
            </a:r>
            <a:r>
              <a:rPr lang="en-US" dirty="0" smtClean="0"/>
              <a:t> quarter!  We will be placing both 3</a:t>
            </a:r>
            <a:r>
              <a:rPr lang="en-US" baseline="30000" dirty="0" smtClean="0"/>
              <a:t>rd</a:t>
            </a:r>
            <a:r>
              <a:rPr lang="en-US" dirty="0" smtClean="0"/>
              <a:t> and 4</a:t>
            </a:r>
            <a:r>
              <a:rPr lang="en-US" baseline="30000" dirty="0" smtClean="0"/>
              <a:t>th</a:t>
            </a:r>
            <a:r>
              <a:rPr lang="en-US" dirty="0" smtClean="0"/>
              <a:t> quarter projects on there so be sure those pages are up and working.  Remember! Websites are part of your </a:t>
            </a:r>
            <a:r>
              <a:rPr lang="en-US" u="sng" dirty="0" smtClean="0"/>
              <a:t>project</a:t>
            </a:r>
            <a:r>
              <a:rPr lang="en-US" dirty="0" smtClean="0"/>
              <a:t> category grade! Worth </a:t>
            </a:r>
            <a:r>
              <a:rPr lang="en-US" u="sng" dirty="0" smtClean="0"/>
              <a:t>10%</a:t>
            </a:r>
            <a:r>
              <a:rPr lang="en-US" dirty="0" smtClean="0"/>
              <a:t> of your entire grade.  Failure to complete any assignment/project related to your website can result in an entire </a:t>
            </a:r>
            <a:r>
              <a:rPr lang="en-US" u="sng" dirty="0" smtClean="0"/>
              <a:t>letter grade</a:t>
            </a:r>
            <a:r>
              <a:rPr lang="en-US" dirty="0" smtClean="0"/>
              <a:t> drop.</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81200"/>
            <a:ext cx="8686800" cy="4724400"/>
          </a:xfrm>
        </p:spPr>
        <p:txBody>
          <a:bodyPr/>
          <a:lstStyle/>
          <a:p>
            <a:pPr lvl="0"/>
            <a:r>
              <a:rPr lang="en-US" dirty="0" smtClean="0"/>
              <a:t>More paper that last semester.  2</a:t>
            </a:r>
            <a:r>
              <a:rPr lang="en-US" baseline="30000" dirty="0" smtClean="0"/>
              <a:t>nd</a:t>
            </a:r>
            <a:r>
              <a:rPr lang="en-US" dirty="0" smtClean="0"/>
              <a:t> semester requires a little more paper based on the content being covered.  Therefore, bring your binder </a:t>
            </a:r>
            <a:r>
              <a:rPr lang="en-US" u="sng" dirty="0" smtClean="0"/>
              <a:t>daily</a:t>
            </a:r>
            <a:r>
              <a:rPr lang="en-US" dirty="0" smtClean="0"/>
              <a:t> or leave it in the designated </a:t>
            </a:r>
            <a:r>
              <a:rPr lang="en-US" u="sng" dirty="0" smtClean="0"/>
              <a:t>area</a:t>
            </a:r>
            <a:r>
              <a:rPr lang="en-US" dirty="0" smtClean="0"/>
              <a:t> if you don’t want to carry it.  So I am reminding you!  </a:t>
            </a:r>
            <a:r>
              <a:rPr lang="en-US" u="sng" dirty="0" smtClean="0"/>
              <a:t>Pick up</a:t>
            </a:r>
            <a:r>
              <a:rPr lang="en-US" dirty="0" smtClean="0"/>
              <a:t> your required papers from the </a:t>
            </a:r>
            <a:r>
              <a:rPr lang="en-US" u="sng" dirty="0" smtClean="0"/>
              <a:t>back table</a:t>
            </a:r>
            <a:r>
              <a:rPr lang="en-US" dirty="0" smtClean="0"/>
              <a:t> before you even </a:t>
            </a:r>
            <a:r>
              <a:rPr lang="en-US" u="sng" dirty="0" smtClean="0"/>
              <a:t>sit down</a:t>
            </a:r>
            <a:r>
              <a:rPr lang="en-US" dirty="0" smtClean="0"/>
              <a:t>!  Failure to do so is a </a:t>
            </a:r>
            <a:r>
              <a:rPr lang="en-US" u="sng" dirty="0" smtClean="0"/>
              <a:t>disruption</a:t>
            </a:r>
            <a:r>
              <a:rPr lang="en-US" dirty="0" smtClean="0"/>
              <a:t> to class and can result in </a:t>
            </a:r>
            <a:r>
              <a:rPr lang="en-US" u="sng" dirty="0" smtClean="0"/>
              <a:t>detention</a:t>
            </a:r>
            <a:r>
              <a:rPr lang="en-US" dirty="0" smtClean="0"/>
              <a:t> </a:t>
            </a:r>
            <a:r>
              <a:rPr lang="en-US" dirty="0" smtClean="0">
                <a:sym typeface="Wingdings"/>
              </a:rPr>
              <a:t></a:t>
            </a:r>
            <a:r>
              <a:rPr lang="en-US" dirty="0" smtClean="0"/>
              <a:t>.  </a:t>
            </a:r>
            <a:endParaRPr lang="en-US" sz="800" dirty="0" smtClean="0"/>
          </a:p>
          <a:p>
            <a:pPr lvl="0"/>
            <a:r>
              <a:rPr lang="en-US" dirty="0" smtClean="0"/>
              <a:t>Your breakdown of your grade…</a:t>
            </a:r>
            <a:endParaRPr lang="en-US" sz="800" dirty="0" smtClean="0"/>
          </a:p>
          <a:p>
            <a:pPr lvl="1"/>
            <a:r>
              <a:rPr lang="en-US" u="sng" dirty="0" smtClean="0"/>
              <a:t>Bell work (5%), assignments (30%), tests &amp; quizzes (50%), binder (5%) and Project (10%).</a:t>
            </a:r>
            <a:endParaRPr lang="en-US" sz="8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Advice…</a:t>
            </a:r>
            <a:endParaRPr lang="en-US" dirty="0"/>
          </a:p>
        </p:txBody>
      </p:sp>
      <p:sp>
        <p:nvSpPr>
          <p:cNvPr id="3" name="Content Placeholder 2"/>
          <p:cNvSpPr>
            <a:spLocks noGrp="1"/>
          </p:cNvSpPr>
          <p:nvPr>
            <p:ph idx="1"/>
          </p:nvPr>
        </p:nvSpPr>
        <p:spPr>
          <a:xfrm>
            <a:off x="228600" y="2590800"/>
            <a:ext cx="8686800" cy="4114800"/>
          </a:xfrm>
        </p:spPr>
        <p:txBody>
          <a:bodyPr/>
          <a:lstStyle/>
          <a:p>
            <a:pPr lvl="0"/>
            <a:r>
              <a:rPr lang="en-US" dirty="0" smtClean="0"/>
              <a:t>Attend </a:t>
            </a:r>
            <a:r>
              <a:rPr lang="en-US" dirty="0" smtClean="0"/>
              <a:t>class </a:t>
            </a:r>
            <a:r>
              <a:rPr lang="en-US" u="sng" dirty="0" smtClean="0"/>
              <a:t>daily</a:t>
            </a:r>
            <a:r>
              <a:rPr lang="en-US" dirty="0" smtClean="0"/>
              <a:t>.  Even if you're absent just 1 day you will fall</a:t>
            </a:r>
            <a:r>
              <a:rPr lang="en-US" u="sng" dirty="0" smtClean="0"/>
              <a:t> behind</a:t>
            </a:r>
            <a:r>
              <a:rPr lang="en-US" dirty="0" smtClean="0"/>
              <a:t>, feel</a:t>
            </a:r>
            <a:r>
              <a:rPr lang="en-US" u="sng" dirty="0" smtClean="0"/>
              <a:t> lost</a:t>
            </a:r>
            <a:r>
              <a:rPr lang="en-US" dirty="0" smtClean="0"/>
              <a:t>, and overwhelmed.  Not only do you have to catch up what we learned the day before but the current day as well because everything builds on each other.  It takes just 1 day to fall </a:t>
            </a:r>
            <a:r>
              <a:rPr lang="en-US" u="sng" dirty="0" smtClean="0"/>
              <a:t>behind</a:t>
            </a:r>
            <a:r>
              <a:rPr lang="en-US" dirty="0" smtClean="0"/>
              <a:t>.</a:t>
            </a:r>
          </a:p>
          <a:p>
            <a:pPr lvl="0"/>
            <a:r>
              <a:rPr lang="en-US" dirty="0" smtClean="0"/>
              <a:t>DO YOUR </a:t>
            </a:r>
            <a:r>
              <a:rPr lang="en-US" u="sng" dirty="0" smtClean="0"/>
              <a:t>WORK</a:t>
            </a:r>
            <a:r>
              <a:rPr lang="en-US" dirty="0" smtClean="0"/>
              <a:t>!  The only we anyone can learn is to </a:t>
            </a:r>
            <a:r>
              <a:rPr lang="en-US" u="sng" dirty="0" smtClean="0"/>
              <a:t>practice</a:t>
            </a:r>
            <a:r>
              <a:rPr lang="en-US" dirty="0" smtClean="0"/>
              <a:t>.  Class work and homework is a form of practice.  The credit you earn in this class is based purely on </a:t>
            </a:r>
            <a:r>
              <a:rPr lang="en-US" u="sng" dirty="0" smtClean="0"/>
              <a:t>points </a:t>
            </a:r>
            <a:r>
              <a:rPr lang="en-US" dirty="0" smtClean="0"/>
              <a:t>and</a:t>
            </a:r>
            <a:r>
              <a:rPr lang="en-US" u="sng" dirty="0" smtClean="0"/>
              <a:t> grades</a:t>
            </a:r>
            <a:r>
              <a:rPr lang="en-US" dirty="0" smtClean="0"/>
              <a:t>.  If you don’t do the work, you don’t get the points, you don’t practice, you </a:t>
            </a:r>
            <a:r>
              <a:rPr lang="en-US" u="sng" dirty="0" smtClean="0"/>
              <a:t>bomb</a:t>
            </a:r>
            <a:r>
              <a:rPr lang="en-US" dirty="0" smtClean="0"/>
              <a:t> the quizzes and eventually the tests!  You have to </a:t>
            </a:r>
            <a:r>
              <a:rPr lang="en-US" u="sng" dirty="0" smtClean="0"/>
              <a:t>practice</a:t>
            </a:r>
            <a:r>
              <a:rPr lang="en-US" dirty="0" smtClean="0"/>
              <a:t>!!</a:t>
            </a:r>
          </a:p>
          <a:p>
            <a:pPr lvl="0"/>
            <a:r>
              <a:rPr lang="en-US" dirty="0" smtClean="0"/>
              <a:t>If you are absent, be sure it is an </a:t>
            </a:r>
            <a:r>
              <a:rPr lang="en-US" u="sng" dirty="0" smtClean="0"/>
              <a:t>excused</a:t>
            </a:r>
            <a:r>
              <a:rPr lang="en-US" dirty="0" smtClean="0"/>
              <a:t> absence.  Unexcused absences will result in </a:t>
            </a:r>
            <a:r>
              <a:rPr lang="en-US" u="sng" dirty="0" smtClean="0"/>
              <a:t>zeros</a:t>
            </a:r>
            <a:r>
              <a:rPr lang="en-US" dirty="0" smtClean="0"/>
              <a:t> for whatever was due on that day.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05000"/>
            <a:ext cx="8686800" cy="4800600"/>
          </a:xfrm>
        </p:spPr>
        <p:txBody>
          <a:bodyPr/>
          <a:lstStyle/>
          <a:p>
            <a:pPr lvl="0"/>
            <a:r>
              <a:rPr lang="en-US" dirty="0" smtClean="0"/>
              <a:t>Use </a:t>
            </a:r>
            <a:r>
              <a:rPr lang="en-US" u="sng" dirty="0" smtClean="0"/>
              <a:t>my school website</a:t>
            </a:r>
            <a:r>
              <a:rPr lang="en-US" dirty="0" smtClean="0"/>
              <a:t>!  It has almost everything on there.  There really is no reason for you not to know what is going on and what is due and what is coming up…IT’S ALL ON THE </a:t>
            </a:r>
            <a:r>
              <a:rPr lang="en-US" u="sng" dirty="0" smtClean="0"/>
              <a:t>WEBSITE</a:t>
            </a:r>
            <a:r>
              <a:rPr lang="en-US" dirty="0" smtClean="0"/>
              <a:t>!</a:t>
            </a:r>
          </a:p>
          <a:p>
            <a:pPr lvl="0"/>
            <a:r>
              <a:rPr lang="en-US" dirty="0" smtClean="0"/>
              <a:t>Lastly!  If you don’t understand, come in for</a:t>
            </a:r>
            <a:r>
              <a:rPr lang="en-US" u="sng" dirty="0" smtClean="0"/>
              <a:t> help</a:t>
            </a:r>
            <a:r>
              <a:rPr lang="en-US" dirty="0" smtClean="0"/>
              <a:t>!  Every person that has come in for help has always walked out understanding!  Come in for help!  Best time is after school.  Otherwise check with me, I may be available during lunch.  </a:t>
            </a:r>
          </a:p>
          <a:p>
            <a:r>
              <a:rPr lang="en-US" dirty="0" smtClean="0"/>
              <a:t>Write yourself a piece of advice based on 1</a:t>
            </a:r>
            <a:r>
              <a:rPr lang="en-US" baseline="30000" dirty="0" smtClean="0"/>
              <a:t>st</a:t>
            </a:r>
            <a:r>
              <a:rPr lang="en-US" dirty="0" smtClean="0"/>
              <a:t> semester experience: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PPT positive neuron background">
  <a:themeElements>
    <a:clrScheme name="neuron">
      <a:dk1>
        <a:sysClr val="windowText" lastClr="000000"/>
      </a:dk1>
      <a:lt1>
        <a:srgbClr val="000000"/>
      </a:lt1>
      <a:dk2>
        <a:srgbClr val="1F497D"/>
      </a:dk2>
      <a:lt2>
        <a:srgbClr val="985D7D"/>
      </a:lt2>
      <a:accent1>
        <a:srgbClr val="743660"/>
      </a:accent1>
      <a:accent2>
        <a:srgbClr val="8F5171"/>
      </a:accent2>
      <a:accent3>
        <a:srgbClr val="000000"/>
      </a:accent3>
      <a:accent4>
        <a:srgbClr val="8064A2"/>
      </a:accent4>
      <a:accent5>
        <a:srgbClr val="4BACC6"/>
      </a:accent5>
      <a:accent6>
        <a:srgbClr val="F79646"/>
      </a:accent6>
      <a:hlink>
        <a:srgbClr val="793B5B"/>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D9A6909-CAA6-45F5-AE1A-7CB1B63628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 positive neuron background</Template>
  <TotalTime>10</TotalTime>
  <Words>1347</Words>
  <Application>Microsoft Office PowerPoint</Application>
  <PresentationFormat>On-screen Show (4:3)</PresentationFormat>
  <Paragraphs>39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PPT positive neuron background</vt:lpstr>
      <vt:lpstr>2nd Semester Reminders!</vt:lpstr>
      <vt:lpstr>Welcome Back!</vt:lpstr>
      <vt:lpstr>Review of my class expectations of YOU…</vt:lpstr>
      <vt:lpstr>Slide 4</vt:lpstr>
      <vt:lpstr>Slide 5</vt:lpstr>
      <vt:lpstr>REMEMBER THE RULES!   Detention or confiscation may result!</vt:lpstr>
      <vt:lpstr>More review of what I expect of you!</vt:lpstr>
      <vt:lpstr>Slide 8</vt:lpstr>
      <vt:lpstr>Some Advice…</vt:lpstr>
      <vt:lpstr>Slide 10</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Semester Reminders!</dc:title>
  <dc:creator>HenriquesD</dc:creator>
  <cp:lastModifiedBy>HenriquesD</cp:lastModifiedBy>
  <cp:revision>2</cp:revision>
  <dcterms:created xsi:type="dcterms:W3CDTF">2012-01-04T06:17:48Z</dcterms:created>
  <dcterms:modified xsi:type="dcterms:W3CDTF">2012-01-04T06:28:09Z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TC101973125</vt:lpwstr>
  </property>
</Properties>
</file>