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Lst>
  <p:sldIdLst>
    <p:sldId id="256" r:id="rId2"/>
    <p:sldId id="266" r:id="rId3"/>
    <p:sldId id="259" r:id="rId4"/>
    <p:sldId id="264" r:id="rId5"/>
    <p:sldId id="269" r:id="rId6"/>
    <p:sldId id="280" r:id="rId7"/>
    <p:sldId id="268" r:id="rId8"/>
    <p:sldId id="262" r:id="rId9"/>
    <p:sldId id="263" r:id="rId10"/>
    <p:sldId id="261" r:id="rId11"/>
    <p:sldId id="270" r:id="rId12"/>
    <p:sldId id="265" r:id="rId13"/>
    <p:sldId id="257" r:id="rId14"/>
    <p:sldId id="258" r:id="rId15"/>
    <p:sldId id="271" r:id="rId16"/>
    <p:sldId id="273" r:id="rId17"/>
    <p:sldId id="281" r:id="rId18"/>
    <p:sldId id="275" r:id="rId19"/>
    <p:sldId id="282" r:id="rId20"/>
    <p:sldId id="276" r:id="rId21"/>
    <p:sldId id="277" r:id="rId22"/>
    <p:sldId id="274" r:id="rId23"/>
    <p:sldId id="278"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098" y="-102"/>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CB97365-EBCA-4027-87D5-99FC1D4DF0BB}" type="datetimeFigureOut">
              <a:rPr lang="en-US" smtClean="0"/>
              <a:pPr/>
              <a:t>10/13/2011</a:t>
            </a:fld>
            <a:endParaRPr lang="en-US"/>
          </a:p>
        </p:txBody>
      </p:sp>
      <p:sp>
        <p:nvSpPr>
          <p:cNvPr id="19" name="Footer Placeholder 18"/>
          <p:cNvSpPr>
            <a:spLocks noGrp="1"/>
          </p:cNvSpPr>
          <p:nvPr>
            <p:ph type="ftr" sz="quarter" idx="11"/>
          </p:nvPr>
        </p:nvSpPr>
        <p:spPr/>
        <p:txBody>
          <a:bodyPr/>
          <a:lstStyle/>
          <a:p>
            <a:endParaRPr kumimoji="0" lang="en-US"/>
          </a:p>
        </p:txBody>
      </p:sp>
      <p:sp>
        <p:nvSpPr>
          <p:cNvPr id="27" name="Slide Number Placeholder 2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7C1F51-EB06-47E2-ABA0-75D937264140}" type="datetimeFigureOut">
              <a:rPr lang="en-US" smtClean="0"/>
              <a:pPr/>
              <a:t>10/13/2011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F4785-413F-4470-BF7F-F7437992080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17C1F51-EB06-47E2-ABA0-75D937264140}" type="datetimeFigureOut">
              <a:rPr lang="en-US" smtClean="0"/>
              <a:pPr/>
              <a:t>10/13/2011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F4785-413F-4470-BF7F-F7437992080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17C1F51-EB06-47E2-ABA0-75D937264140}" type="datetimeFigureOut">
              <a:rPr lang="en-US" smtClean="0"/>
              <a:pPr/>
              <a:t>10/13/2011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BF4785-413F-4470-BF7F-F7437992080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17C1F51-EB06-47E2-ABA0-75D937264140}" type="datetimeFigureOut">
              <a:rPr lang="en-US" smtClean="0"/>
              <a:pPr/>
              <a:t>10/13/2011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BF4785-413F-4470-BF7F-F7437992080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17C1F51-EB06-47E2-ABA0-75D937264140}" type="datetimeFigureOut">
              <a:rPr lang="en-US" smtClean="0"/>
              <a:pPr/>
              <a:t>10/13/2011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BF4785-413F-4470-BF7F-F7437992080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B97365-EBCA-4027-87D5-99FC1D4DF0BB}" type="datetimeFigureOut">
              <a:rPr lang="en-US" smtClean="0"/>
              <a:pPr/>
              <a:t>10/13/2011</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17C1F51-EB06-47E2-ABA0-75D937264140}" type="datetimeFigureOut">
              <a:rPr lang="en-US" smtClean="0"/>
              <a:pPr/>
              <a:t>10/13/2011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BF4785-413F-4470-BF7F-F7437992080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17C1F51-EB06-47E2-ABA0-75D937264140}" type="datetimeFigureOut">
              <a:rPr lang="en-US" smtClean="0"/>
              <a:pPr/>
              <a:t>10/13/2011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2BF4785-413F-4470-BF7F-F74379920809}"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7C1F51-EB06-47E2-ABA0-75D937264140}" type="datetimeFigureOut">
              <a:rPr lang="en-US" smtClean="0"/>
              <a:pPr/>
              <a:t>10/13/2011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F4785-413F-4470-BF7F-F7437992080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7C1F51-EB06-47E2-ABA0-75D937264140}" type="datetimeFigureOut">
              <a:rPr lang="en-US" smtClean="0"/>
              <a:pPr/>
              <a:t>10/13/2011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F4785-413F-4470-BF7F-F74379920809}"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17C1F51-EB06-47E2-ABA0-75D937264140}" type="datetimeFigureOut">
              <a:rPr lang="en-US" smtClean="0"/>
              <a:pPr/>
              <a:t>10/13/2011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2BF4785-413F-4470-BF7F-F74379920809}"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ransition>
    <p:fade/>
  </p:transition>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14400"/>
            <a:ext cx="7851648" cy="990600"/>
          </a:xfrm>
        </p:spPr>
        <p:txBody>
          <a:bodyPr/>
          <a:lstStyle/>
          <a:p>
            <a:r>
              <a:rPr lang="en-US" dirty="0" smtClean="0"/>
              <a:t>Microscope Notes</a:t>
            </a:r>
            <a:endParaRPr lang="en-US" dirty="0"/>
          </a:p>
        </p:txBody>
      </p:sp>
      <p:sp>
        <p:nvSpPr>
          <p:cNvPr id="3" name="Subtitle 2"/>
          <p:cNvSpPr>
            <a:spLocks noGrp="1"/>
          </p:cNvSpPr>
          <p:nvPr>
            <p:ph type="subTitle" idx="1"/>
          </p:nvPr>
        </p:nvSpPr>
        <p:spPr>
          <a:xfrm>
            <a:off x="533400" y="1905000"/>
            <a:ext cx="7854696" cy="1191064"/>
          </a:xfrm>
        </p:spPr>
        <p:txBody>
          <a:bodyPr/>
          <a:lstStyle/>
          <a:p>
            <a:r>
              <a:rPr lang="en-US" dirty="0" smtClean="0"/>
              <a:t>Paste this paper into your notebook on the right side.</a:t>
            </a:r>
          </a:p>
          <a:p>
            <a:r>
              <a:rPr lang="en-US" dirty="0" smtClean="0"/>
              <a:t>Write the function of each part on the left.</a:t>
            </a:r>
            <a:endParaRPr lang="en-US" dirty="0"/>
          </a:p>
        </p:txBody>
      </p:sp>
      <p:sp>
        <p:nvSpPr>
          <p:cNvPr id="13314" name="AutoShape 2" descr="data:image/jpeg;base64,/9j/4AAQSkZJRgABAQAAAQABAAD/2wCEAAkGBhEQDxAQDxISEA8PEA8PDQ8PEhgPDQ8PFxAWFBQQFRQXGyYeFxkjGRQUHy8gIycpLCwsFR4xNTA2NSYrLCkBCQoKDQwOFQwPFCkYFBwpKSkpKSkpKSkpKSkpKSkpKSkpKSkpKSkpKSkpKSkpKSkpKSkpKSkpKSkpKSkpKSkpKf/AABEIAHYAtAMBIgACEQEDEQH/xAAbAAACAwEBAQAAAAAAAAAAAAAAAQIDBQQGB//EAEIQAAECAQUMBwYFBAMBAAAAAAEAAhEDIVGS0QQFEhQxMkJSYWKRkyJDU3Gio+EGEzRBcvAVIyQ1sSUzgaF0stNz/8QAFgEBAQEAAAAAAAAAAAAAAAAAAAEC/8QAFhEBAQEAAAAAAAAAAAAAAAAAAAEh/9oADAMBAAIRAxEAPwD7Ab5nGhIYIgZP3mHGfLCEF3rClpQC+TIkD9O7KYaRW1jDNZtYWqQNjieJH+1JVSV0Mn6Tc52kKe9Sxhms2sLVRZBEFDGGazawRjDNZvEIJwSUcYZrN4hLGGazeIQWQSUMZZrNrBLGGRzhxCCxc9yXSX4cQBgSjmd4ABj/ALVuMN1hxXFcF0MwpcYTZpY/MarUGgSUpNxIBpCgboZrNrBRkboZgjpNyDSFCC5CjjDNZvEIxhms3iEEk4KvGGazawRjLNZtYIJpwVeMs1m1gnjDNZvEIGqbsliyTe9sCWtc4A5CQIgKwS7dZvELnvjdDPcynSbmO+YoQK9d3++kWSkAC9oJAnAME1w+zB/SSX0t/wCoSQc10uP4pJgR+HcZoaxpW30t7wLBu8j8VkYw+GflBOkaFtRbQ2q6xIhyRdPn5ztSlWdLf4NXPJQnzc52i6nuU4ihtV1i0tWRO/4ERO/4FXNQ2q6xERQ3luURaC6l/hRPv8WqqI3eW5Obd5brUFk+/wAWpT71ZqhNu8t1qICOjk7N1qCyB3qzVw3vJw7oz5pWluo1dcBu8t1qzr3Q97dI6M0qD/bdqDag0zhb/FqjJYWC3OyD5toCCBs5brVXIwwW5uQdW6gbVRd0qXcWp9Le4tVcBu8t1qJt3lutQWdLe4tS6VLuLVGA3eW61GCN3lutQT6W9xajpb3FqhAbvLdaiA3eW61Eic9LuLVyX1j7iVzsx2rQr4Zc3lutXHfWHuZTNzHaDholRUPZg/pJH6B/CSPZf4SR+kfwhRXHd5/q0jl+GfpYOkVuE9/NWDfH92kJo/pn6OFpFb0+qeWLUiK5ImfLnO63arI9/NVci0zzHOd1Yp71ZA6p5YtVWlPt5qIn7lUQNB5YtSgY5DyhaqiUT9yqJ/uV9EAGg8sWpAGg8sWqCU/3K+ijGf8Ax2vonPQeWLUTxyOyajbUAPv830WZex/591T9Y2H5kBm9y1OlQ6o21ZN6ycYusAGOG2PQbq96DVJ2+YVGSPRbP8h1hoCnE0OqNtUJGOC2Z2a3QbR3qicdvmeiI/fvET0OqC1E9BqC1AR+/eeiI/fvCieh1QWonodUFqAB2+YU4/fvEomh1QWpiNDqjbUSEDln8xcd9n/kSs+g7rNi7IGg1G2rivxHF5WZ2Y7qxR3qKq9lj+jkfpH8JqPsp8HI/QE1GmdfUgX2ueMPh35SRpGhbuE2lldyw76n+r3PCPw78hA0jSvQYZpfxakRRIPHSnZnO03KzCbSyu5Ei89Kd+c75tU/eGl/Fq0VUXtpZXckHtjoVnqwuNL6zUwTS6sxER94N2s9IPbu8X2KzCNLq7URNLq7UEMJu5xekSI6GTfVuEaXcxqjExyuydo2xBFpbueNZV7SMZurMzm62qtgE0urtsWReknGbqndnN026qlGqS3c8SjIluC3MzW61AVs9Lq7bFGSjgtndmt020dyoOjueJPo7niUgTS6u1ETS6u2xBHo7viR0d3xKXSpdWbYiLqXV22IiBwdzxJgt3PEpEupdXbYgF1Lq7bEVCLZ83xLhv05uLyuZmO1qFoRdS6u2xcN/JM4vKkl0zHabaO5BX7J/ByP0hCPZT4OR+kIWWnBfb93ub/jv0cLSK3iBQOUbVgX3H9XubJ8O/K7B0it6G0c0pEQkRnTDOd1RtUxChvJNqrkW504zndaVbgjZzVpaTgKByfVMdw5JtSdCHy5pUWw3eaUZWQ2Dkm1PB2Dkm1RwRu80pQG7zSgnDZ5SWBPk+XZbVGA3eaUujHK3J2ppRVuBs8oLFvSBjV1DeHVzxgtcATZvMKx72uGN3Tm5R1hoyqUbeCKPLUJEdFs2i3qticRS3mlQkHDBbOzNb1poVFsNg5Xqgd3lG1LCFLeaUmuFLeaURKGzyky3Z5aiTtbzCnEUt5hQGDs8pAGzyknEUt5hQyFLeYUQw3L/wCa479N/TS3/wA3dXsXWCJ528wrkvxDF5WduY7rCfkiqfZP4OR+kIR7K/ByP0hNZaZ99o/i9y5fh5TIAdI0r0ZB3+DbF5u/UPxa5Mn9iUyg6xW/EUs4OSIcmD0s/OPyaVOB36rbFztcIuHQzj8nKybc4OWirCHQ06rVBmFv8GpEilnByrkyI5WcHIjpg7f4NS6UdPg1QiNyq5IwjoVXILYO3/ClF0dPIdWlRiNyq5RiI6OTUdSirYu3/CsW9bnY3dOflbq0LWaRu1Csa9oAuy6s3K0zsdDNUo3ou3/Cq5AuwW5+a3VoCkXfTUcqpBwwW5ma3QdQFRfF2/4VEl2/4UoDdquUXw3KjkRaC7f8NicXb/hVQI3ajk4jdqOQSLnb/FqGF2/4VAkbtRyYI3ajkE8J0+f4VxX6LsXlc7MOXBXVNPm8ty4r8wxeVzcw6DgoKvZP4OR+gfwhS9lR+jkfpH8BCjTOvx+7XJl/syuQw+ZXop6XcwLzt+v3a49sjLaOFTavQf48v1UiIsJi6d2cdMbFYSaXVwq2tndNpHqtg2qWDsHK9VopxNLuYFERjlPMCcDR5XqlA0eV6oiTnbTzAk2U2nmBItNB5QtSgaDyRagnhbTzAlExynJ2gpTgaDyxalgmOQ5OzFPeqaYjt5gWLeqUjdl1ZZi0Z+6tmBo8AtWHeiON3XMc4ZWA/LvWarfLjtrhVyLui2c5resFCk4GBm+XZ+qjIsOC2bRb1WzvVFmEaTXCiCaTzAng7PK9UBh+5L1RDwtp5gSLtp5gRA0eV6pYJ+5L1QBdtPMCkHHbXCjgGjyxapYJo8sWoDCy5a4XFfk/p5XLmHrF14Bo8sWrjvy04vKzHMPVi1KIey/wkl9I/gJI9mJrkkvpH8IUadd3XmbKSsnLA4MrJghjssAcsxmU8Ule2NVtiEIhC4pWf84zmJ6LbE8Ule2NVtiEIDFJbtjVbYjE5XtjVbYhCAxOV7Y1W2IxOV7Y1W2IQgjiMr2x4CxH4fK9s7gLEIQI3vle2f8Af+FTI3hwHvlGSjg9+eYxjxQhBebilO2dwFiYuKUHWu4CxCEBicp2ruDbEYnK9q7g2xNCAxSV7U8G2IxSV7U8G2IQgMUle1PAWIxWV7Z3AWIQgWJynbO4CxQlr3Pe0tfKktcIOEBOOCEIOq47hbJsDG5BkQhCD//Z"/>
          <p:cNvSpPr>
            <a:spLocks noChangeAspect="1" noChangeArrowheads="1"/>
          </p:cNvSpPr>
          <p:nvPr/>
        </p:nvSpPr>
        <p:spPr bwMode="auto">
          <a:xfrm>
            <a:off x="155575" y="-533400"/>
            <a:ext cx="1714500" cy="11239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316" name="AutoShape 4" descr="data:image/jpeg;base64,/9j/4AAQSkZJRgABAQAAAQABAAD/2wCEAAkGBhEQDxAQDxISEA8PEA8PDQ8PEhgPDQ8PFxAWFBQQFRQXGyYeFxkjGRQUHy8gIycpLCwsFR4xNTA2NSYrLCkBCQoKDQwOFQwPFCkYFBwpKSkpKSkpKSkpKSkpKSkpKSkpKSkpKSkpKSkpKSkpKSkpKSkpKSkpKSkpKSkpKSkpKf/AABEIAHYAtAMBIgACEQEDEQH/xAAbAAACAwEBAQAAAAAAAAAAAAAAAQIDBQQGB//EAEIQAAECAQUMBwYFBAMBAAAAAAEAAhEDIVGS0QQFEhQxMkJSYWKRkyJDU3Gio+EGEzRBcvAVIyQ1sSUzgaF0stNz/8QAFgEBAQEAAAAAAAAAAAAAAAAAAAEC/8QAFhEBAQEAAAAAAAAAAAAAAAAAAAEh/9oADAMBAAIRAxEAPwD7Ab5nGhIYIgZP3mHGfLCEF3rClpQC+TIkD9O7KYaRW1jDNZtYWqQNjieJH+1JVSV0Mn6Tc52kKe9Sxhms2sLVRZBEFDGGazawRjDNZvEIJwSUcYZrN4hLGGazeIQWQSUMZZrNrBLGGRzhxCCxc9yXSX4cQBgSjmd4ABj/ALVuMN1hxXFcF0MwpcYTZpY/MarUGgSUpNxIBpCgboZrNrBRkboZgjpNyDSFCC5CjjDNZvEIxhms3iEEk4KvGGazawRjLNZtYIJpwVeMs1m1gnjDNZvEIGqbsliyTe9sCWtc4A5CQIgKwS7dZvELnvjdDPcynSbmO+YoQK9d3++kWSkAC9oJAnAME1w+zB/SSX0t/wCoSQc10uP4pJgR+HcZoaxpW30t7wLBu8j8VkYw+GflBOkaFtRbQ2q6xIhyRdPn5ztSlWdLf4NXPJQnzc52i6nuU4ihtV1i0tWRO/4ERO/4FXNQ2q6xERQ3luURaC6l/hRPv8WqqI3eW5Obd5brUFk+/wAWpT71ZqhNu8t1qICOjk7N1qCyB3qzVw3vJw7oz5pWluo1dcBu8t1qzr3Q97dI6M0qD/bdqDag0zhb/FqjJYWC3OyD5toCCBs5brVXIwwW5uQdW6gbVRd0qXcWp9Le4tVcBu8t1qJt3lutQWdLe4tS6VLuLVGA3eW61GCN3lutQT6W9xajpb3FqhAbvLdaiA3eW61Eic9LuLVyX1j7iVzsx2rQr4Zc3lutXHfWHuZTNzHaDholRUPZg/pJH6B/CSPZf4SR+kfwhRXHd5/q0jl+GfpYOkVuE9/NWDfH92kJo/pn6OFpFb0+qeWLUiK5ImfLnO63arI9/NVci0zzHOd1Yp71ZA6p5YtVWlPt5qIn7lUQNB5YtSgY5DyhaqiUT9yqJ/uV9EAGg8sWpAGg8sWqCU/3K+ijGf8Ax2vonPQeWLUTxyOyajbUAPv830WZex/591T9Y2H5kBm9y1OlQ6o21ZN6ycYusAGOG2PQbq96DVJ2+YVGSPRbP8h1hoCnE0OqNtUJGOC2Z2a3QbR3qicdvmeiI/fvET0OqC1E9BqC1AR+/eeiI/fvCieh1QWonodUFqAB2+YU4/fvEomh1QWpiNDqjbUSEDln8xcd9n/kSs+g7rNi7IGg1G2rivxHF5WZ2Y7qxR3qKq9lj+jkfpH8JqPsp8HI/QE1GmdfUgX2ueMPh35SRpGhbuE2lldyw76n+r3PCPw78hA0jSvQYZpfxakRRIPHSnZnO03KzCbSyu5Ei89Kd+c75tU/eGl/Fq0VUXtpZXckHtjoVnqwuNL6zUwTS6sxER94N2s9IPbu8X2KzCNLq7URNLq7UEMJu5xekSI6GTfVuEaXcxqjExyuydo2xBFpbueNZV7SMZurMzm62qtgE0urtsWReknGbqndnN026qlGqS3c8SjIluC3MzW61AVs9Lq7bFGSjgtndmt020dyoOjueJPo7niUgTS6u1ETS6u2xBHo7viR0d3xKXSpdWbYiLqXV22IiBwdzxJgt3PEpEupdXbYgF1Lq7bEVCLZ83xLhv05uLyuZmO1qFoRdS6u2xcN/JM4vKkl0zHabaO5BX7J/ByP0hCPZT4OR+kIWWnBfb93ub/jv0cLSK3iBQOUbVgX3H9XubJ8O/K7B0it6G0c0pEQkRnTDOd1RtUxChvJNqrkW504zndaVbgjZzVpaTgKByfVMdw5JtSdCHy5pUWw3eaUZWQ2Dkm1PB2Dkm1RwRu80pQG7zSgnDZ5SWBPk+XZbVGA3eaUujHK3J2ppRVuBs8oLFvSBjV1DeHVzxgtcATZvMKx72uGN3Tm5R1hoyqUbeCKPLUJEdFs2i3qticRS3mlQkHDBbOzNb1poVFsNg5Xqgd3lG1LCFLeaUmuFLeaURKGzyky3Z5aiTtbzCnEUt5hQGDs8pAGzyknEUt5hQyFLeYUQw3L/wCa479N/TS3/wA3dXsXWCJ528wrkvxDF5WduY7rCfkiqfZP4OR+kIR7K/ByP0hNZaZ99o/i9y5fh5TIAdI0r0ZB3+DbF5u/UPxa5Mn9iUyg6xW/EUs4OSIcmD0s/OPyaVOB36rbFztcIuHQzj8nKybc4OWirCHQ06rVBmFv8GpEilnByrkyI5WcHIjpg7f4NS6UdPg1QiNyq5IwjoVXILYO3/ClF0dPIdWlRiNyq5RiI6OTUdSirYu3/CsW9bnY3dOflbq0LWaRu1Csa9oAuy6s3K0zsdDNUo3ou3/Cq5AuwW5+a3VoCkXfTUcqpBwwW5ma3QdQFRfF2/4VEl2/4UoDdquUXw3KjkRaC7f8NicXb/hVQI3ajk4jdqOQSLnb/FqGF2/4VAkbtRyYI3ajkE8J0+f4VxX6LsXlc7MOXBXVNPm8ty4r8wxeVzcw6DgoKvZP4OR+gfwhS9lR+jkfpH8BCjTOvx+7XJl/syuQw+ZXop6XcwLzt+v3a49sjLaOFTavQf48v1UiIsJi6d2cdMbFYSaXVwq2tndNpHqtg2qWDsHK9VopxNLuYFERjlPMCcDR5XqlA0eV6oiTnbTzAk2U2nmBItNB5QtSgaDyRagnhbTzAlExynJ2gpTgaDyxalgmOQ5OzFPeqaYjt5gWLeqUjdl1ZZi0Z+6tmBo8AtWHeiON3XMc4ZWA/LvWarfLjtrhVyLui2c5resFCk4GBm+XZ+qjIsOC2bRb1WzvVFmEaTXCiCaTzAng7PK9UBh+5L1RDwtp5gSLtp5gRA0eV6pYJ+5L1QBdtPMCkHHbXCjgGjyxapYJo8sWoDCy5a4XFfk/p5XLmHrF14Bo8sWrjvy04vKzHMPVi1KIey/wkl9I/gJI9mJrkkvpH8IUadd3XmbKSsnLA4MrJghjssAcsxmU8Ule2NVtiEIhC4pWf84zmJ6LbE8Ule2NVtiEIDFJbtjVbYjE5XtjVbYhCAxOV7Y1W2IxOV7Y1W2IQgjiMr2x4CxH4fK9s7gLEIQI3vle2f8Af+FTI3hwHvlGSjg9+eYxjxQhBebilO2dwFiYuKUHWu4CxCEBicp2ruDbEYnK9q7g2xNCAxSV7U8G2IxSV7U8G2IQgMUle1PAWIxWV7Z3AWIQgWJynbO4CxQlr3Pe0tfKktcIOEBOOCEIOq47hbJsDG5BkQhCD//Z"/>
          <p:cNvSpPr>
            <a:spLocks noChangeAspect="1" noChangeArrowheads="1"/>
          </p:cNvSpPr>
          <p:nvPr/>
        </p:nvSpPr>
        <p:spPr bwMode="auto">
          <a:xfrm>
            <a:off x="155575" y="-533400"/>
            <a:ext cx="1714500" cy="11239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3318" name="Picture 6" descr="http://rds.yahoo.com/_ylt=A2KJke2wmplMiTAAGjajzbkF/SIG=12labt3ij/EXP=1285221424/**http%3a/www.nlm.nih.gov/visibleproofs/media/detailed/vi_b_320c.jpg"/>
          <p:cNvPicPr>
            <a:picLocks noChangeAspect="1" noChangeArrowheads="1"/>
          </p:cNvPicPr>
          <p:nvPr/>
        </p:nvPicPr>
        <p:blipFill>
          <a:blip r:embed="rId2" cstate="print"/>
          <a:srcRect/>
          <a:stretch>
            <a:fillRect/>
          </a:stretch>
        </p:blipFill>
        <p:spPr bwMode="auto">
          <a:xfrm>
            <a:off x="2286000" y="2928347"/>
            <a:ext cx="4876800" cy="3929653"/>
          </a:xfrm>
          <a:prstGeom prst="rect">
            <a:avLst/>
          </a:prstGeom>
          <a:noFill/>
        </p:spPr>
      </p:pic>
      <p:pic>
        <p:nvPicPr>
          <p:cNvPr id="7" name="Picture 6" descr="microscope.bmp"/>
          <p:cNvPicPr>
            <a:picLocks noChangeAspect="1"/>
          </p:cNvPicPr>
          <p:nvPr/>
        </p:nvPicPr>
        <p:blipFill>
          <a:blip r:embed="rId3" cstate="print"/>
          <a:stretch>
            <a:fillRect/>
          </a:stretch>
        </p:blipFill>
        <p:spPr>
          <a:xfrm rot="213601">
            <a:off x="3110535" y="3835509"/>
            <a:ext cx="1543406" cy="206216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4" name="Content Placeholder 5"/>
          <p:cNvSpPr>
            <a:spLocks noGrp="1"/>
          </p:cNvSpPr>
          <p:nvPr>
            <p:ph sz="half" idx="2"/>
          </p:nvPr>
        </p:nvSpPr>
        <p:spPr>
          <a:xfrm>
            <a:off x="4876800" y="1143000"/>
            <a:ext cx="4038600" cy="5211763"/>
          </a:xfrm>
        </p:spPr>
        <p:txBody>
          <a:bodyPr>
            <a:normAutofit lnSpcReduction="10000"/>
          </a:bodyPr>
          <a:lstStyle/>
          <a:p>
            <a:r>
              <a:rPr lang="en-US" sz="5400" dirty="0" smtClean="0"/>
              <a:t>1</a:t>
            </a:r>
            <a:r>
              <a:rPr lang="en-US" sz="5400" dirty="0" smtClean="0"/>
              <a:t>.</a:t>
            </a:r>
            <a:endParaRPr lang="en-US" sz="5400" dirty="0" smtClean="0"/>
          </a:p>
          <a:p>
            <a:r>
              <a:rPr lang="en-US" sz="5400" dirty="0" smtClean="0"/>
              <a:t>Eye piece</a:t>
            </a:r>
          </a:p>
          <a:p>
            <a:r>
              <a:rPr lang="en-US" sz="5400" dirty="0" smtClean="0"/>
              <a:t>View specimen</a:t>
            </a:r>
          </a:p>
          <a:p>
            <a:r>
              <a:rPr lang="en-US" sz="5400" dirty="0" smtClean="0"/>
              <a:t>Magnification of 10.</a:t>
            </a:r>
          </a:p>
        </p:txBody>
      </p:sp>
      <p:sp>
        <p:nvSpPr>
          <p:cNvPr id="5" name="Rectangle 4"/>
          <p:cNvSpPr/>
          <p:nvPr/>
        </p:nvSpPr>
        <p:spPr>
          <a:xfrm>
            <a:off x="3352800" y="990600"/>
            <a:ext cx="1295400" cy="533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linds(horizont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4" name="Content Placeholder 5"/>
          <p:cNvSpPr>
            <a:spLocks noGrp="1"/>
          </p:cNvSpPr>
          <p:nvPr>
            <p:ph sz="half" idx="2"/>
          </p:nvPr>
        </p:nvSpPr>
        <p:spPr>
          <a:xfrm>
            <a:off x="4876800" y="1143000"/>
            <a:ext cx="4038600" cy="5211763"/>
          </a:xfrm>
        </p:spPr>
        <p:txBody>
          <a:bodyPr>
            <a:normAutofit fontScale="85000" lnSpcReduction="10000"/>
          </a:bodyPr>
          <a:lstStyle/>
          <a:p>
            <a:r>
              <a:rPr lang="en-US" sz="5400" dirty="0" smtClean="0"/>
              <a:t>2</a:t>
            </a:r>
            <a:r>
              <a:rPr lang="en-US" sz="5400" dirty="0" smtClean="0"/>
              <a:t>.</a:t>
            </a:r>
            <a:endParaRPr lang="en-US" sz="5400" dirty="0" smtClean="0"/>
          </a:p>
          <a:p>
            <a:r>
              <a:rPr lang="en-US" sz="5400" dirty="0" smtClean="0"/>
              <a:t>Objectives</a:t>
            </a:r>
          </a:p>
          <a:p>
            <a:pPr lvl="1"/>
            <a:r>
              <a:rPr lang="en-US" sz="4600" dirty="0" smtClean="0"/>
              <a:t>Red (small) 4x</a:t>
            </a:r>
          </a:p>
          <a:p>
            <a:pPr lvl="1"/>
            <a:r>
              <a:rPr lang="en-US" sz="4600" dirty="0" smtClean="0"/>
              <a:t>Yellow (medium) __x</a:t>
            </a:r>
          </a:p>
          <a:p>
            <a:pPr lvl="1"/>
            <a:r>
              <a:rPr lang="en-US" sz="4600" dirty="0" smtClean="0"/>
              <a:t>Blue (large) ___X</a:t>
            </a:r>
            <a:endParaRPr lang="en-US" sz="4600" dirty="0"/>
          </a:p>
        </p:txBody>
      </p:sp>
      <p:sp>
        <p:nvSpPr>
          <p:cNvPr id="6" name="Rectangle 5"/>
          <p:cNvSpPr/>
          <p:nvPr/>
        </p:nvSpPr>
        <p:spPr>
          <a:xfrm>
            <a:off x="76200" y="2971800"/>
            <a:ext cx="1219200" cy="838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linds(horizont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linds(horizontal)">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4" name="Content Placeholder 5"/>
          <p:cNvSpPr>
            <a:spLocks noGrp="1"/>
          </p:cNvSpPr>
          <p:nvPr>
            <p:ph sz="half" idx="2"/>
          </p:nvPr>
        </p:nvSpPr>
        <p:spPr>
          <a:xfrm>
            <a:off x="4876800" y="1143000"/>
            <a:ext cx="4038600" cy="5211763"/>
          </a:xfrm>
        </p:spPr>
        <p:txBody>
          <a:bodyPr>
            <a:normAutofit fontScale="92500" lnSpcReduction="10000"/>
          </a:bodyPr>
          <a:lstStyle/>
          <a:p>
            <a:pPr>
              <a:buNone/>
            </a:pPr>
            <a:r>
              <a:rPr lang="en-US" sz="5400" dirty="0" smtClean="0"/>
              <a:t>3</a:t>
            </a:r>
            <a:r>
              <a:rPr lang="en-US" sz="5400" dirty="0" smtClean="0"/>
              <a:t>.</a:t>
            </a:r>
            <a:endParaRPr lang="en-US" sz="5400" dirty="0" smtClean="0"/>
          </a:p>
          <a:p>
            <a:r>
              <a:rPr lang="en-US" sz="5400" dirty="0" smtClean="0"/>
              <a:t>Stage</a:t>
            </a:r>
          </a:p>
          <a:p>
            <a:r>
              <a:rPr lang="en-US" sz="5400" dirty="0" smtClean="0"/>
              <a:t>Platform </a:t>
            </a:r>
            <a:r>
              <a:rPr lang="en-US" sz="5400" dirty="0" smtClean="0"/>
              <a:t>where microscope slide is placed.</a:t>
            </a:r>
            <a:endParaRPr lang="en-US" sz="5400" dirty="0"/>
          </a:p>
        </p:txBody>
      </p:sp>
      <p:sp>
        <p:nvSpPr>
          <p:cNvPr id="5" name="Rectangle 4"/>
          <p:cNvSpPr/>
          <p:nvPr/>
        </p:nvSpPr>
        <p:spPr>
          <a:xfrm>
            <a:off x="3429000" y="3581400"/>
            <a:ext cx="1219200" cy="533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4" name="Content Placeholder 5"/>
          <p:cNvSpPr>
            <a:spLocks noGrp="1"/>
          </p:cNvSpPr>
          <p:nvPr>
            <p:ph sz="half" idx="2"/>
          </p:nvPr>
        </p:nvSpPr>
        <p:spPr>
          <a:xfrm>
            <a:off x="4876800" y="1143000"/>
            <a:ext cx="4038600" cy="5211763"/>
          </a:xfrm>
        </p:spPr>
        <p:txBody>
          <a:bodyPr>
            <a:normAutofit lnSpcReduction="10000"/>
          </a:bodyPr>
          <a:lstStyle/>
          <a:p>
            <a:r>
              <a:rPr lang="en-US" sz="5400" dirty="0" smtClean="0"/>
              <a:t>4</a:t>
            </a:r>
            <a:r>
              <a:rPr lang="en-US" sz="5400" dirty="0" smtClean="0"/>
              <a:t>.</a:t>
            </a:r>
            <a:endParaRPr lang="en-US" sz="5400" dirty="0" smtClean="0"/>
          </a:p>
          <a:p>
            <a:r>
              <a:rPr lang="en-US" sz="5400" dirty="0" smtClean="0"/>
              <a:t>Stage clip</a:t>
            </a:r>
          </a:p>
          <a:p>
            <a:r>
              <a:rPr lang="en-US" sz="5400" dirty="0" smtClean="0"/>
              <a:t>Secures the microscope slide to the stage.</a:t>
            </a:r>
            <a:endParaRPr lang="en-US" sz="5400" dirty="0"/>
          </a:p>
        </p:txBody>
      </p:sp>
      <p:sp>
        <p:nvSpPr>
          <p:cNvPr id="5" name="Rectangle 4"/>
          <p:cNvSpPr/>
          <p:nvPr/>
        </p:nvSpPr>
        <p:spPr>
          <a:xfrm>
            <a:off x="0" y="4267200"/>
            <a:ext cx="1295400" cy="381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4" name="Content Placeholder 5"/>
          <p:cNvSpPr>
            <a:spLocks noGrp="1"/>
          </p:cNvSpPr>
          <p:nvPr>
            <p:ph sz="half" idx="2"/>
          </p:nvPr>
        </p:nvSpPr>
        <p:spPr>
          <a:xfrm>
            <a:off x="4876800" y="1143000"/>
            <a:ext cx="4038600" cy="5211763"/>
          </a:xfrm>
        </p:spPr>
        <p:txBody>
          <a:bodyPr>
            <a:normAutofit fontScale="92500" lnSpcReduction="10000"/>
          </a:bodyPr>
          <a:lstStyle/>
          <a:p>
            <a:r>
              <a:rPr lang="en-US" sz="5400" dirty="0" smtClean="0"/>
              <a:t>5</a:t>
            </a:r>
            <a:r>
              <a:rPr lang="en-US" sz="5400" dirty="0" smtClean="0"/>
              <a:t>.</a:t>
            </a:r>
            <a:endParaRPr lang="en-US" sz="5400" dirty="0" smtClean="0"/>
          </a:p>
          <a:p>
            <a:r>
              <a:rPr lang="en-US" sz="5400" dirty="0" smtClean="0"/>
              <a:t>Microscope slide with cover slip</a:t>
            </a:r>
            <a:endParaRPr lang="en-US" sz="5400" dirty="0" smtClean="0"/>
          </a:p>
          <a:p>
            <a:r>
              <a:rPr lang="en-US" sz="5400" dirty="0" smtClean="0"/>
              <a:t>Secures specimen for viewing</a:t>
            </a:r>
            <a:endParaRPr lang="en-US" sz="5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4" name="Content Placeholder 5"/>
          <p:cNvSpPr>
            <a:spLocks noGrp="1"/>
          </p:cNvSpPr>
          <p:nvPr>
            <p:ph sz="half" idx="2"/>
          </p:nvPr>
        </p:nvSpPr>
        <p:spPr>
          <a:xfrm>
            <a:off x="4876800" y="1066800"/>
            <a:ext cx="4038600" cy="5287963"/>
          </a:xfrm>
        </p:spPr>
        <p:txBody>
          <a:bodyPr>
            <a:normAutofit fontScale="92500" lnSpcReduction="10000"/>
          </a:bodyPr>
          <a:lstStyle/>
          <a:p>
            <a:r>
              <a:rPr lang="en-US" sz="5400" dirty="0" smtClean="0"/>
              <a:t>6</a:t>
            </a:r>
            <a:r>
              <a:rPr lang="en-US" sz="5400" dirty="0" smtClean="0"/>
              <a:t>.</a:t>
            </a:r>
            <a:endParaRPr lang="en-US" sz="5400" dirty="0" smtClean="0"/>
          </a:p>
          <a:p>
            <a:r>
              <a:rPr lang="en-US" sz="5400" dirty="0" smtClean="0"/>
              <a:t>Disc diaphragm</a:t>
            </a:r>
          </a:p>
          <a:p>
            <a:r>
              <a:rPr lang="en-US" sz="5400" dirty="0" smtClean="0"/>
              <a:t>Adjust the amount of light for viewing.</a:t>
            </a:r>
            <a:endParaRPr lang="en-US" sz="5400" dirty="0"/>
          </a:p>
        </p:txBody>
      </p:sp>
      <p:sp>
        <p:nvSpPr>
          <p:cNvPr id="5" name="Rectangle 4"/>
          <p:cNvSpPr/>
          <p:nvPr/>
        </p:nvSpPr>
        <p:spPr>
          <a:xfrm>
            <a:off x="0" y="4724400"/>
            <a:ext cx="1295400" cy="457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4" name="Content Placeholder 5"/>
          <p:cNvSpPr>
            <a:spLocks noGrp="1"/>
          </p:cNvSpPr>
          <p:nvPr>
            <p:ph sz="half" idx="2"/>
          </p:nvPr>
        </p:nvSpPr>
        <p:spPr>
          <a:xfrm>
            <a:off x="4876800" y="1143000"/>
            <a:ext cx="4038600" cy="5211763"/>
          </a:xfrm>
        </p:spPr>
        <p:txBody>
          <a:bodyPr>
            <a:normAutofit lnSpcReduction="10000"/>
          </a:bodyPr>
          <a:lstStyle/>
          <a:p>
            <a:r>
              <a:rPr lang="en-US" sz="5400" dirty="0" smtClean="0"/>
              <a:t>7</a:t>
            </a:r>
            <a:r>
              <a:rPr lang="en-US" sz="5400" dirty="0" smtClean="0"/>
              <a:t>.</a:t>
            </a:r>
            <a:endParaRPr lang="en-US" sz="5400" dirty="0" smtClean="0"/>
          </a:p>
          <a:p>
            <a:r>
              <a:rPr lang="en-US" sz="5400" dirty="0" smtClean="0"/>
              <a:t>Base</a:t>
            </a:r>
          </a:p>
          <a:p>
            <a:r>
              <a:rPr lang="en-US" sz="5400" dirty="0" smtClean="0"/>
              <a:t>Supports the stage &amp; body of microscope.</a:t>
            </a:r>
            <a:endParaRPr lang="en-US" sz="5400" dirty="0"/>
          </a:p>
        </p:txBody>
      </p:sp>
      <p:sp>
        <p:nvSpPr>
          <p:cNvPr id="5" name="Rectangle 4"/>
          <p:cNvSpPr/>
          <p:nvPr/>
        </p:nvSpPr>
        <p:spPr>
          <a:xfrm>
            <a:off x="3429000" y="5638800"/>
            <a:ext cx="1219200" cy="457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4" name="Content Placeholder 5"/>
          <p:cNvSpPr>
            <a:spLocks noGrp="1"/>
          </p:cNvSpPr>
          <p:nvPr>
            <p:ph sz="half" idx="2"/>
          </p:nvPr>
        </p:nvSpPr>
        <p:spPr>
          <a:xfrm>
            <a:off x="4876800" y="1143000"/>
            <a:ext cx="4038600" cy="5211763"/>
          </a:xfrm>
        </p:spPr>
        <p:txBody>
          <a:bodyPr>
            <a:normAutofit fontScale="92500"/>
          </a:bodyPr>
          <a:lstStyle/>
          <a:p>
            <a:r>
              <a:rPr lang="en-US" sz="5400" dirty="0" smtClean="0"/>
              <a:t>9</a:t>
            </a:r>
            <a:r>
              <a:rPr lang="en-US" sz="5400" dirty="0" smtClean="0"/>
              <a:t>.</a:t>
            </a:r>
            <a:endParaRPr lang="en-US" sz="5400" dirty="0" smtClean="0"/>
          </a:p>
          <a:p>
            <a:r>
              <a:rPr lang="en-US" sz="5400" dirty="0" smtClean="0"/>
              <a:t>Coarse adjustment</a:t>
            </a:r>
          </a:p>
          <a:p>
            <a:r>
              <a:rPr lang="en-US" sz="5400" dirty="0" smtClean="0"/>
              <a:t>Moves stage up &amp; down.</a:t>
            </a:r>
          </a:p>
          <a:p>
            <a:r>
              <a:rPr lang="en-US" sz="5200" dirty="0" smtClean="0"/>
              <a:t>“rough focus”</a:t>
            </a:r>
            <a:endParaRPr lang="en-US" sz="5200" dirty="0"/>
          </a:p>
        </p:txBody>
      </p:sp>
      <p:sp>
        <p:nvSpPr>
          <p:cNvPr id="5" name="Rectangle 4"/>
          <p:cNvSpPr/>
          <p:nvPr/>
        </p:nvSpPr>
        <p:spPr>
          <a:xfrm>
            <a:off x="3429000" y="4267200"/>
            <a:ext cx="1371600" cy="457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linds(horizont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4" name="Content Placeholder 5"/>
          <p:cNvSpPr>
            <a:spLocks noGrp="1"/>
          </p:cNvSpPr>
          <p:nvPr>
            <p:ph sz="half" idx="2"/>
          </p:nvPr>
        </p:nvSpPr>
        <p:spPr>
          <a:xfrm>
            <a:off x="4876800" y="1143000"/>
            <a:ext cx="4038600" cy="5211763"/>
          </a:xfrm>
        </p:spPr>
        <p:txBody>
          <a:bodyPr>
            <a:normAutofit fontScale="85000" lnSpcReduction="10000"/>
          </a:bodyPr>
          <a:lstStyle/>
          <a:p>
            <a:r>
              <a:rPr lang="en-US" sz="5400" dirty="0" smtClean="0"/>
              <a:t>8</a:t>
            </a:r>
            <a:r>
              <a:rPr lang="en-US" sz="5400" dirty="0" smtClean="0"/>
              <a:t>.</a:t>
            </a:r>
            <a:endParaRPr lang="en-US" sz="5400" dirty="0" smtClean="0"/>
          </a:p>
          <a:p>
            <a:r>
              <a:rPr lang="en-US" sz="5400" dirty="0" smtClean="0"/>
              <a:t>Fine adjustment</a:t>
            </a:r>
          </a:p>
          <a:p>
            <a:r>
              <a:rPr lang="en-US" sz="5400" dirty="0" smtClean="0"/>
              <a:t>Brings image into a sharper focus.</a:t>
            </a:r>
          </a:p>
          <a:p>
            <a:r>
              <a:rPr lang="en-US" sz="5400" dirty="0" smtClean="0"/>
              <a:t>“fine tune”</a:t>
            </a:r>
            <a:endParaRPr lang="en-US" sz="5400" dirty="0"/>
          </a:p>
        </p:txBody>
      </p:sp>
      <p:sp>
        <p:nvSpPr>
          <p:cNvPr id="5" name="Rectangle 4"/>
          <p:cNvSpPr/>
          <p:nvPr/>
        </p:nvSpPr>
        <p:spPr>
          <a:xfrm>
            <a:off x="3429000" y="4800600"/>
            <a:ext cx="1219200" cy="381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linds(horizont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6" name="Content Placeholder 5"/>
          <p:cNvSpPr>
            <a:spLocks noGrp="1"/>
          </p:cNvSpPr>
          <p:nvPr>
            <p:ph sz="half" idx="2"/>
          </p:nvPr>
        </p:nvSpPr>
        <p:spPr>
          <a:xfrm>
            <a:off x="4876800" y="1143000"/>
            <a:ext cx="4038600" cy="5211925"/>
          </a:xfrm>
        </p:spPr>
        <p:txBody>
          <a:bodyPr>
            <a:normAutofit fontScale="92500" lnSpcReduction="10000"/>
          </a:bodyPr>
          <a:lstStyle/>
          <a:p>
            <a:r>
              <a:rPr lang="en-US" sz="5400" dirty="0" smtClean="0"/>
              <a:t>10.</a:t>
            </a:r>
            <a:endParaRPr lang="en-US" sz="5400" dirty="0" smtClean="0"/>
          </a:p>
          <a:p>
            <a:r>
              <a:rPr lang="en-US" sz="5400" dirty="0" smtClean="0"/>
              <a:t>Stage adjustment</a:t>
            </a:r>
            <a:endParaRPr lang="en-US" sz="5400" dirty="0" smtClean="0"/>
          </a:p>
          <a:p>
            <a:r>
              <a:rPr lang="en-US" sz="5400" dirty="0" smtClean="0"/>
              <a:t>Moves </a:t>
            </a:r>
            <a:r>
              <a:rPr lang="en-US" sz="5400" dirty="0" smtClean="0"/>
              <a:t>stage left to right or forward &amp; back.</a:t>
            </a:r>
            <a:endParaRPr lang="en-US" sz="5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1"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linds(horizontal)">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1"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blinds(horizontal)">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1" nodeType="clickEffect">
                                  <p:stCondLst>
                                    <p:cond delay="0"/>
                                  </p:stCondLst>
                                  <p:childTnLst>
                                    <p:set>
                                      <p:cBhvr>
                                        <p:cTn id="26" dur="1" fill="hold">
                                          <p:stCondLst>
                                            <p:cond delay="0"/>
                                          </p:stCondLst>
                                        </p:cTn>
                                        <p:tgtEl>
                                          <p:spTgt spid="6">
                                            <p:txEl>
                                              <p:charRg st="21" end="66"/>
                                            </p:txEl>
                                          </p:spTgt>
                                        </p:tgtEl>
                                        <p:attrNameLst>
                                          <p:attrName>style.visibility</p:attrName>
                                        </p:attrNameLst>
                                      </p:cBhvr>
                                      <p:to>
                                        <p:strVal val="visible"/>
                                      </p:to>
                                    </p:set>
                                    <p:animEffect transition="in" filter="blinds(horizontal)">
                                      <p:cBhvr>
                                        <p:cTn id="27" dur="500"/>
                                        <p:tgtEl>
                                          <p:spTgt spid="6">
                                            <p:txEl>
                                              <p:charRg st="21" end="6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6" grpI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4" name="Content Placeholder 5"/>
          <p:cNvSpPr>
            <a:spLocks noGrp="1"/>
          </p:cNvSpPr>
          <p:nvPr>
            <p:ph sz="half" idx="2"/>
          </p:nvPr>
        </p:nvSpPr>
        <p:spPr>
          <a:xfrm>
            <a:off x="4876800" y="1143000"/>
            <a:ext cx="4038600" cy="5211763"/>
          </a:xfrm>
        </p:spPr>
        <p:txBody>
          <a:bodyPr>
            <a:normAutofit/>
          </a:bodyPr>
          <a:lstStyle/>
          <a:p>
            <a:r>
              <a:rPr lang="en-US" sz="5400" dirty="0" smtClean="0"/>
              <a:t>11.</a:t>
            </a:r>
            <a:endParaRPr lang="en-US" sz="5400" dirty="0" smtClean="0"/>
          </a:p>
          <a:p>
            <a:r>
              <a:rPr lang="en-US" sz="5400" dirty="0" smtClean="0"/>
              <a:t>Arm</a:t>
            </a:r>
          </a:p>
          <a:p>
            <a:r>
              <a:rPr lang="en-US" sz="4600" dirty="0" smtClean="0"/>
              <a:t>Supports body tube.</a:t>
            </a:r>
            <a:endParaRPr lang="en-US" sz="5400" dirty="0"/>
          </a:p>
        </p:txBody>
      </p:sp>
      <p:sp>
        <p:nvSpPr>
          <p:cNvPr id="5" name="Rectangle 4"/>
          <p:cNvSpPr/>
          <p:nvPr/>
        </p:nvSpPr>
        <p:spPr>
          <a:xfrm>
            <a:off x="3429000" y="2667000"/>
            <a:ext cx="1219200" cy="533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8" name="Content Placeholder 5"/>
          <p:cNvSpPr>
            <a:spLocks noGrp="1"/>
          </p:cNvSpPr>
          <p:nvPr>
            <p:ph sz="half" idx="2"/>
          </p:nvPr>
        </p:nvSpPr>
        <p:spPr>
          <a:xfrm>
            <a:off x="4876800" y="1143000"/>
            <a:ext cx="4038600" cy="5211763"/>
          </a:xfrm>
        </p:spPr>
        <p:txBody>
          <a:bodyPr>
            <a:normAutofit fontScale="92500" lnSpcReduction="20000"/>
          </a:bodyPr>
          <a:lstStyle/>
          <a:p>
            <a:r>
              <a:rPr lang="en-US" sz="5400" dirty="0" smtClean="0"/>
              <a:t>YOUR DRAW 12</a:t>
            </a:r>
            <a:r>
              <a:rPr lang="en-US" sz="5400" dirty="0" smtClean="0"/>
              <a:t>.</a:t>
            </a:r>
          </a:p>
          <a:p>
            <a:r>
              <a:rPr lang="en-US" sz="5400" dirty="0" smtClean="0"/>
              <a:t>Nose Piece</a:t>
            </a:r>
          </a:p>
          <a:p>
            <a:r>
              <a:rPr lang="en-US" sz="5400" dirty="0" smtClean="0"/>
              <a:t>Supports the objectives.</a:t>
            </a:r>
          </a:p>
          <a:p>
            <a:r>
              <a:rPr lang="en-US" sz="5400" dirty="0" smtClean="0"/>
              <a:t>Rotates the objectives.</a:t>
            </a:r>
            <a:endParaRPr lang="en-US" sz="5400" dirty="0"/>
          </a:p>
        </p:txBody>
      </p:sp>
      <p:sp>
        <p:nvSpPr>
          <p:cNvPr id="4" name="Rectangle 3"/>
          <p:cNvSpPr/>
          <p:nvPr/>
        </p:nvSpPr>
        <p:spPr>
          <a:xfrm>
            <a:off x="0" y="2438400"/>
            <a:ext cx="1295400" cy="457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linds(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linds(horizont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blinds(horizontal)">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4" name="Content Placeholder 5"/>
          <p:cNvSpPr>
            <a:spLocks noGrp="1"/>
          </p:cNvSpPr>
          <p:nvPr>
            <p:ph sz="half" idx="2"/>
          </p:nvPr>
        </p:nvSpPr>
        <p:spPr>
          <a:xfrm>
            <a:off x="4876800" y="1143000"/>
            <a:ext cx="4038600" cy="5211763"/>
          </a:xfrm>
        </p:spPr>
        <p:txBody>
          <a:bodyPr>
            <a:normAutofit lnSpcReduction="10000"/>
          </a:bodyPr>
          <a:lstStyle/>
          <a:p>
            <a:r>
              <a:rPr lang="en-US" sz="5400" dirty="0" smtClean="0"/>
              <a:t>YOU DRAW 13</a:t>
            </a:r>
            <a:r>
              <a:rPr lang="en-US" sz="5400" dirty="0" smtClean="0"/>
              <a:t>.</a:t>
            </a:r>
          </a:p>
          <a:p>
            <a:r>
              <a:rPr lang="en-US" sz="5400" dirty="0" smtClean="0"/>
              <a:t>Light source</a:t>
            </a:r>
          </a:p>
          <a:p>
            <a:r>
              <a:rPr lang="en-US" sz="5400" dirty="0" smtClean="0"/>
              <a:t>Provide light</a:t>
            </a:r>
            <a:endParaRPr lang="en-US" sz="5400" dirty="0"/>
          </a:p>
        </p:txBody>
      </p:sp>
      <p:sp>
        <p:nvSpPr>
          <p:cNvPr id="5" name="Rectangle 4"/>
          <p:cNvSpPr/>
          <p:nvPr/>
        </p:nvSpPr>
        <p:spPr>
          <a:xfrm>
            <a:off x="0" y="5257800"/>
            <a:ext cx="1295400" cy="381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4" name="Content Placeholder 5"/>
          <p:cNvSpPr>
            <a:spLocks noGrp="1"/>
          </p:cNvSpPr>
          <p:nvPr>
            <p:ph sz="half" idx="2"/>
          </p:nvPr>
        </p:nvSpPr>
        <p:spPr>
          <a:xfrm>
            <a:off x="4724400" y="1143000"/>
            <a:ext cx="4191000" cy="5211763"/>
          </a:xfrm>
        </p:spPr>
        <p:txBody>
          <a:bodyPr>
            <a:normAutofit/>
          </a:bodyPr>
          <a:lstStyle/>
          <a:p>
            <a:r>
              <a:rPr lang="en-US" sz="5400" dirty="0" smtClean="0"/>
              <a:t>You draw </a:t>
            </a:r>
            <a:r>
              <a:rPr lang="en-US" sz="5400" dirty="0" smtClean="0"/>
              <a:t>14.</a:t>
            </a:r>
            <a:endParaRPr lang="en-US" sz="5400" dirty="0" smtClean="0"/>
          </a:p>
          <a:p>
            <a:r>
              <a:rPr lang="en-US" sz="5400" dirty="0" smtClean="0"/>
              <a:t>Cord hanger</a:t>
            </a:r>
          </a:p>
          <a:p>
            <a:r>
              <a:rPr lang="en-US" sz="5400" dirty="0" smtClean="0"/>
              <a:t>Hangs the electric cord</a:t>
            </a:r>
            <a:endParaRPr lang="en-US" sz="5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4" name="Content Placeholder 5"/>
          <p:cNvSpPr>
            <a:spLocks noGrp="1"/>
          </p:cNvSpPr>
          <p:nvPr>
            <p:ph sz="half" idx="2"/>
          </p:nvPr>
        </p:nvSpPr>
        <p:spPr>
          <a:xfrm>
            <a:off x="4724400" y="1143000"/>
            <a:ext cx="4191000" cy="5211763"/>
          </a:xfrm>
        </p:spPr>
        <p:txBody>
          <a:bodyPr>
            <a:normAutofit/>
          </a:bodyPr>
          <a:lstStyle/>
          <a:p>
            <a:r>
              <a:rPr lang="en-US" sz="5400" dirty="0" smtClean="0"/>
              <a:t>Write the steps of how to focus a slide.</a:t>
            </a:r>
            <a:endParaRPr lang="en-US" sz="5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pPr algn="ctr"/>
            <a:r>
              <a:rPr lang="en-US" dirty="0" smtClean="0"/>
              <a:t>How to make a wet mount…</a:t>
            </a:r>
            <a:endParaRPr lang="en-US" dirty="0"/>
          </a:p>
        </p:txBody>
      </p:sp>
      <p:sp>
        <p:nvSpPr>
          <p:cNvPr id="3" name="Content Placeholder 2"/>
          <p:cNvSpPr>
            <a:spLocks noGrp="1"/>
          </p:cNvSpPr>
          <p:nvPr>
            <p:ph idx="1"/>
          </p:nvPr>
        </p:nvSpPr>
        <p:spPr>
          <a:xfrm>
            <a:off x="228600" y="1447800"/>
            <a:ext cx="8686800" cy="5410200"/>
          </a:xfrm>
        </p:spPr>
        <p:txBody>
          <a:bodyPr>
            <a:normAutofit/>
          </a:bodyPr>
          <a:lstStyle/>
          <a:p>
            <a:pPr marL="514350" indent="-514350">
              <a:buFont typeface="+mj-lt"/>
              <a:buAutoNum type="arabicPeriod"/>
            </a:pPr>
            <a:r>
              <a:rPr lang="en-US" dirty="0" smtClean="0"/>
              <a:t>Go to the supply table.</a:t>
            </a:r>
          </a:p>
          <a:p>
            <a:pPr marL="514350" indent="-514350">
              <a:buFont typeface="+mj-lt"/>
              <a:buAutoNum type="arabicPeriod"/>
            </a:pPr>
            <a:r>
              <a:rPr lang="en-US" dirty="0" smtClean="0"/>
              <a:t>Grab 1 microscope slide.</a:t>
            </a:r>
          </a:p>
          <a:p>
            <a:pPr marL="514350" indent="-514350">
              <a:buFont typeface="+mj-lt"/>
              <a:buAutoNum type="arabicPeriod"/>
            </a:pPr>
            <a:r>
              <a:rPr lang="en-US" dirty="0" smtClean="0"/>
              <a:t>Use the pipette and place 2 drops of water onto the slide.</a:t>
            </a:r>
          </a:p>
          <a:p>
            <a:pPr marL="514350" indent="-514350">
              <a:buFont typeface="+mj-lt"/>
              <a:buAutoNum type="arabicPeriod"/>
            </a:pPr>
            <a:r>
              <a:rPr lang="en-US" dirty="0" smtClean="0"/>
              <a:t>Pluck 1 elodea leaf. Lay the leaf flat into the water.</a:t>
            </a:r>
          </a:p>
          <a:p>
            <a:pPr marL="514350" indent="-514350">
              <a:buFont typeface="+mj-lt"/>
              <a:buAutoNum type="arabicPeriod"/>
            </a:pPr>
            <a:r>
              <a:rPr lang="en-US" dirty="0" smtClean="0"/>
              <a:t>Grab 1 cover slip and cover the leaf.</a:t>
            </a:r>
          </a:p>
          <a:p>
            <a:pPr marL="514350" indent="-514350">
              <a:buFont typeface="+mj-lt"/>
              <a:buAutoNum type="arabicPeriod"/>
            </a:pPr>
            <a:r>
              <a:rPr lang="en-US" dirty="0" smtClean="0"/>
              <a:t>Go back to seat. Be sure the stage is at its lowest point and the red objective is directly above the stage.</a:t>
            </a:r>
          </a:p>
          <a:p>
            <a:pPr marL="514350" indent="-514350">
              <a:buFont typeface="+mj-lt"/>
              <a:buAutoNum type="arabicPeriod"/>
            </a:pPr>
            <a:endParaRPr lang="en-US" dirty="0" smtClean="0"/>
          </a:p>
          <a:p>
            <a:pPr marL="514350" indent="-514350" algn="ctr">
              <a:buNone/>
            </a:pPr>
            <a:r>
              <a:rPr lang="en-US" sz="4000" b="1" dirty="0" smtClean="0"/>
              <a:t>WAIT FOR INSTRUCTIONS! </a:t>
            </a:r>
          </a:p>
          <a:p>
            <a:pPr marL="514350" indent="-514350" algn="ctr">
              <a:buNone/>
            </a:pPr>
            <a:r>
              <a:rPr lang="en-US" sz="4000" b="1" dirty="0" smtClean="0"/>
              <a:t>DO NOT GO ANY FURTHER!</a:t>
            </a:r>
          </a:p>
          <a:p>
            <a:pPr marL="514350"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How to focus a slide.</a:t>
            </a:r>
            <a:endParaRPr lang="en-US" dirty="0"/>
          </a:p>
        </p:txBody>
      </p:sp>
      <p:sp>
        <p:nvSpPr>
          <p:cNvPr id="6" name="Content Placeholder 5"/>
          <p:cNvSpPr>
            <a:spLocks noGrp="1"/>
          </p:cNvSpPr>
          <p:nvPr>
            <p:ph idx="1"/>
          </p:nvPr>
        </p:nvSpPr>
        <p:spPr/>
        <p:txBody>
          <a:bodyPr/>
          <a:lstStyle/>
          <a:p>
            <a:r>
              <a:rPr lang="en-US" dirty="0" smtClean="0"/>
              <a:t>Use the coarse adjustment and lower the stage to its lowest point.</a:t>
            </a:r>
          </a:p>
          <a:p>
            <a:r>
              <a:rPr lang="en-US" dirty="0" smtClean="0"/>
              <a:t>Rotate the nose piece so that the lowest objective (the red one) is above the stage.</a:t>
            </a:r>
          </a:p>
          <a:p>
            <a:r>
              <a:rPr lang="en-US" dirty="0" smtClean="0"/>
              <a:t>Open the stage clip and slide microscope slide onto the stage.  Gently let go of the stage clip so that is secures the slide.</a:t>
            </a:r>
          </a:p>
          <a:p>
            <a:r>
              <a:rPr lang="en-US" dirty="0" smtClean="0"/>
              <a:t>Use the stage adjustment to move the microscope slide to that the it is directly above the hole in the center of the stage.</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descr="plant_cell_normal.jpg"/>
          <p:cNvPicPr>
            <a:picLocks noGrp="1" noChangeAspect="1"/>
          </p:cNvPicPr>
          <p:nvPr>
            <p:ph idx="1"/>
          </p:nvPr>
        </p:nvPicPr>
        <p:blipFill>
          <a:blip r:embed="rId2" cstate="print"/>
          <a:stretch>
            <a:fillRect/>
          </a:stretch>
        </p:blipFill>
        <p:spPr>
          <a:xfrm>
            <a:off x="567793" y="381000"/>
            <a:ext cx="7890407" cy="6172200"/>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focus a slide continued</a:t>
            </a:r>
            <a:endParaRPr lang="en-US" dirty="0"/>
          </a:p>
        </p:txBody>
      </p:sp>
      <p:sp>
        <p:nvSpPr>
          <p:cNvPr id="3" name="Content Placeholder 2"/>
          <p:cNvSpPr>
            <a:spLocks noGrp="1"/>
          </p:cNvSpPr>
          <p:nvPr>
            <p:ph idx="1"/>
          </p:nvPr>
        </p:nvSpPr>
        <p:spPr/>
        <p:txBody>
          <a:bodyPr>
            <a:normAutofit lnSpcReduction="10000"/>
          </a:bodyPr>
          <a:lstStyle/>
          <a:p>
            <a:r>
              <a:rPr lang="en-US" dirty="0" smtClean="0"/>
              <a:t>Use the coarse adjustment to raise the stage.</a:t>
            </a:r>
          </a:p>
          <a:p>
            <a:r>
              <a:rPr lang="en-US" dirty="0" smtClean="0"/>
              <a:t>Watch in the eye piece!  </a:t>
            </a:r>
            <a:r>
              <a:rPr lang="en-US" dirty="0" smtClean="0"/>
              <a:t>Raise the stage until you see “something”.  Remember…rough focus.</a:t>
            </a:r>
          </a:p>
          <a:p>
            <a:r>
              <a:rPr lang="en-US" dirty="0" smtClean="0"/>
              <a:t>Now that you see “something” use the fine adjustment and make it even clearer.  You should be able to make out what you are looking at.</a:t>
            </a:r>
          </a:p>
          <a:p>
            <a:r>
              <a:rPr lang="en-US" dirty="0" smtClean="0"/>
              <a:t>Now use the nose piece and rotate the objectives to medium magnification.   DO NOT MOVE THE STAGE!</a:t>
            </a:r>
          </a:p>
          <a:p>
            <a:r>
              <a:rPr lang="en-US" dirty="0" smtClean="0"/>
              <a:t>Use the fine adjustment and make it even clearer.  It should be slightly bigger.</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focus a slide continued</a:t>
            </a:r>
            <a:endParaRPr lang="en-US" dirty="0"/>
          </a:p>
        </p:txBody>
      </p:sp>
      <p:sp>
        <p:nvSpPr>
          <p:cNvPr id="3" name="Content Placeholder 2"/>
          <p:cNvSpPr>
            <a:spLocks noGrp="1"/>
          </p:cNvSpPr>
          <p:nvPr>
            <p:ph idx="1"/>
          </p:nvPr>
        </p:nvSpPr>
        <p:spPr/>
        <p:txBody>
          <a:bodyPr/>
          <a:lstStyle/>
          <a:p>
            <a:r>
              <a:rPr lang="en-US" dirty="0" smtClean="0"/>
              <a:t>Now use the nose piece and rotate the objectives to largest magnification.   This time WATCH! If your slide has a bump, it could hit the objective.  If it looks like its going to hit use the coarse adjustment to move the stage SLIGHTLY…SLIGHTLY!  If you move it too much you have to do it all over again.</a:t>
            </a:r>
          </a:p>
          <a:p>
            <a:r>
              <a:rPr lang="en-US" dirty="0" smtClean="0"/>
              <a:t>Use the fine adjustment and make it even clearer.  It should be bigger and you should be able to see clearly what the specimen is.</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icroscope FIB.gif"/>
          <p:cNvPicPr>
            <a:picLocks noGrp="1" noChangeAspect="1"/>
          </p:cNvPicPr>
          <p:nvPr>
            <p:ph sz="half" idx="1"/>
          </p:nvPr>
        </p:nvPicPr>
        <p:blipFill>
          <a:blip r:embed="rId2" cstate="print"/>
          <a:stretch>
            <a:fillRect/>
          </a:stretch>
        </p:blipFill>
        <p:spPr>
          <a:xfrm>
            <a:off x="76200" y="1066800"/>
            <a:ext cx="4572000" cy="5791200"/>
          </a:xfrm>
        </p:spPr>
      </p:pic>
      <p:sp>
        <p:nvSpPr>
          <p:cNvPr id="4" name="Content Placeholder 5"/>
          <p:cNvSpPr>
            <a:spLocks noGrp="1"/>
          </p:cNvSpPr>
          <p:nvPr>
            <p:ph sz="half" idx="2"/>
          </p:nvPr>
        </p:nvSpPr>
        <p:spPr>
          <a:xfrm>
            <a:off x="4724400" y="1143000"/>
            <a:ext cx="4191000" cy="5211763"/>
          </a:xfrm>
        </p:spPr>
        <p:txBody>
          <a:bodyPr>
            <a:normAutofit fontScale="92500" lnSpcReduction="10000"/>
          </a:bodyPr>
          <a:lstStyle/>
          <a:p>
            <a:r>
              <a:rPr lang="en-US" sz="5400" dirty="0" smtClean="0"/>
              <a:t>Write the steps of how to remove a slide from the stage of the microscope.</a:t>
            </a:r>
            <a:endParaRPr lang="en-US" sz="5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How to remove a slide.</a:t>
            </a:r>
            <a:endParaRPr lang="en-US" dirty="0"/>
          </a:p>
        </p:txBody>
      </p:sp>
      <p:sp>
        <p:nvSpPr>
          <p:cNvPr id="6" name="Content Placeholder 5"/>
          <p:cNvSpPr>
            <a:spLocks noGrp="1"/>
          </p:cNvSpPr>
          <p:nvPr>
            <p:ph idx="1"/>
          </p:nvPr>
        </p:nvSpPr>
        <p:spPr/>
        <p:txBody>
          <a:bodyPr/>
          <a:lstStyle/>
          <a:p>
            <a:r>
              <a:rPr lang="en-US" dirty="0" smtClean="0"/>
              <a:t>Use the coarse adjustment and lower the stages to its lowest point.</a:t>
            </a:r>
          </a:p>
          <a:p>
            <a:r>
              <a:rPr lang="en-US" dirty="0" smtClean="0"/>
              <a:t>Rotate the nose piece so that the smallest objective is above the stage.</a:t>
            </a:r>
          </a:p>
          <a:p>
            <a:r>
              <a:rPr lang="en-US" dirty="0" smtClean="0"/>
              <a:t>Open the stage clip and slide the microscope slide off the stage.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Got it?</a:t>
            </a:r>
            <a:endParaRPr lang="en-US" dirty="0"/>
          </a:p>
        </p:txBody>
      </p:sp>
      <p:sp>
        <p:nvSpPr>
          <p:cNvPr id="3" name="Content Placeholder 2"/>
          <p:cNvSpPr>
            <a:spLocks noGrp="1"/>
          </p:cNvSpPr>
          <p:nvPr>
            <p:ph idx="1"/>
          </p:nvPr>
        </p:nvSpPr>
        <p:spPr/>
        <p:txBody>
          <a:bodyPr/>
          <a:lstStyle/>
          <a:p>
            <a:r>
              <a:rPr lang="en-US" dirty="0" smtClean="0"/>
              <a:t>Excellent!</a:t>
            </a:r>
          </a:p>
          <a:p>
            <a:r>
              <a:rPr lang="en-US" dirty="0" smtClean="0"/>
              <a:t>Go to you class page on QUIA and complete the microscope review.</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341</TotalTime>
  <Words>651</Words>
  <Application>Microsoft Office PowerPoint</Application>
  <PresentationFormat>On-screen Show (4:3)</PresentationFormat>
  <Paragraphs>84</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Flow</vt:lpstr>
      <vt:lpstr>Microscope Notes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How to make a wet mount…</vt:lpstr>
      <vt:lpstr>How to focus a slide.</vt:lpstr>
      <vt:lpstr>Slide 19</vt:lpstr>
      <vt:lpstr>How to focus a slide continued</vt:lpstr>
      <vt:lpstr>How to focus a slide continued</vt:lpstr>
      <vt:lpstr>Slide 22</vt:lpstr>
      <vt:lpstr>How to remove a slide.</vt:lpstr>
      <vt:lpstr>Got it?</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Microscope Notes</dc:title>
  <dc:creator>henriquesd</dc:creator>
  <cp:lastModifiedBy>HenriquesD</cp:lastModifiedBy>
  <cp:revision>21</cp:revision>
  <dcterms:created xsi:type="dcterms:W3CDTF">2010-09-22T05:50:53Z</dcterms:created>
  <dcterms:modified xsi:type="dcterms:W3CDTF">2011-10-13T22:59:18Z</dcterms:modified>
</cp:coreProperties>
</file>