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4"/>
  </p:notesMasterIdLst>
  <p:sldIdLst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8" r:id="rId20"/>
    <p:sldId id="305" r:id="rId21"/>
    <p:sldId id="306" r:id="rId22"/>
    <p:sldId id="30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72F2A-BE98-4EB6-A6A3-ACBC580B28AC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C80E8-8BAC-48BD-8BBC-CE9A8666A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2286000"/>
            <a:ext cx="6858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9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4"/>
          <a:stretch/>
        </p:blipFill>
        <p:spPr>
          <a:xfrm>
            <a:off x="0" y="5163671"/>
            <a:ext cx="9144000" cy="169432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7716"/>
            <a:ext cx="2057400" cy="615068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7716"/>
            <a:ext cx="5486400" cy="61506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3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9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9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7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6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4"/>
          <a:stretch/>
        </p:blipFill>
        <p:spPr>
          <a:xfrm>
            <a:off x="0" y="5163671"/>
            <a:ext cx="9144000" cy="1694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495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3144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9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4684"/>
            <a:ext cx="8686800" cy="1056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7620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C186-A52E-4EF0-BCE2-F037F35B13E2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6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5.2.1 Draw and label a diagram of the carbon cycle to show the processes involved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Carbon is an essential nutrient that is:</a:t>
            </a:r>
          </a:p>
          <a:p>
            <a:pPr lvl="1"/>
            <a:r>
              <a:rPr lang="en-US" dirty="0" smtClean="0"/>
              <a:t>an important component of organisms</a:t>
            </a:r>
          </a:p>
          <a:p>
            <a:pPr lvl="1"/>
            <a:r>
              <a:rPr lang="en-US" dirty="0" smtClean="0"/>
              <a:t>a reactant of photosynthesis</a:t>
            </a:r>
          </a:p>
          <a:p>
            <a:pPr lvl="1"/>
            <a:r>
              <a:rPr lang="en-US" dirty="0" smtClean="0"/>
              <a:t>a product of cellular respiration</a:t>
            </a:r>
          </a:p>
          <a:p>
            <a:r>
              <a:rPr lang="en-US" dirty="0" smtClean="0"/>
              <a:t>Like other nutrients, carbon must be recycled in ecosystems.</a:t>
            </a:r>
          </a:p>
          <a:p>
            <a:r>
              <a:rPr lang="en-US" dirty="0" smtClean="0"/>
              <a:t>The cycling processes of releasing and re-using essential elements are called </a:t>
            </a:r>
            <a:r>
              <a:rPr lang="en-US" u="sng" dirty="0" smtClean="0"/>
              <a:t>							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684"/>
            <a:ext cx="9144000" cy="105604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5.2.3 Explain the relationship between rises in concentration of atmospheric carbon dioxide, methane and oxides of nitrogen and the enhanced greenhouse effect.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620000" cy="4572000"/>
          </a:xfrm>
        </p:spPr>
        <p:txBody>
          <a:bodyPr/>
          <a:lstStyle/>
          <a:p>
            <a:pPr lvl="1"/>
            <a:r>
              <a:rPr lang="en-US" dirty="0"/>
              <a:t>Scientists predict a rise of 1.5</a:t>
            </a:r>
            <a:r>
              <a:rPr lang="en-US" baseline="30000" dirty="0"/>
              <a:t>o</a:t>
            </a:r>
            <a:r>
              <a:rPr lang="en-US" dirty="0"/>
              <a:t> to 4.5</a:t>
            </a:r>
            <a:r>
              <a:rPr lang="en-US" baseline="30000" dirty="0"/>
              <a:t>o</a:t>
            </a:r>
            <a:r>
              <a:rPr lang="en-US" dirty="0"/>
              <a:t> C in average world air temps by end of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  <a:p>
            <a:pPr lvl="1"/>
            <a:r>
              <a:rPr lang="en-US" dirty="0"/>
              <a:t>Last ice age was only 5</a:t>
            </a:r>
            <a:r>
              <a:rPr lang="en-US" baseline="30000" dirty="0"/>
              <a:t>o</a:t>
            </a:r>
            <a:r>
              <a:rPr lang="en-US" dirty="0"/>
              <a:t> C lower than present but that increase led to ocean levels rising and moving inland by about 100 miles and great changes in species composition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154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5.2.6 </a:t>
            </a:r>
            <a:r>
              <a:rPr lang="en-US" sz="2800" b="0" dirty="0" smtClean="0"/>
              <a:t>Outline the consequences of a global temperature rise on arctic ecosystems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Consequences of global warming:</a:t>
            </a:r>
            <a:endParaRPr lang="en-US" dirty="0"/>
          </a:p>
          <a:p>
            <a:pPr lvl="1"/>
            <a:r>
              <a:rPr lang="en-US" dirty="0" smtClean="0"/>
              <a:t>Sea </a:t>
            </a:r>
            <a:r>
              <a:rPr lang="en-US" dirty="0"/>
              <a:t>levels will rise as polar ice caps and glaciers melt – </a:t>
            </a:r>
            <a:r>
              <a:rPr lang="en-US" u="sng" dirty="0" smtClean="0"/>
              <a:t>						 </a:t>
            </a:r>
            <a:r>
              <a:rPr lang="en-US" dirty="0" smtClean="0"/>
              <a:t>(</a:t>
            </a:r>
            <a:r>
              <a:rPr lang="en-US" dirty="0"/>
              <a:t>breeding grounds for many species of bird, fish, shrimp, crabs – may become extinct)</a:t>
            </a:r>
          </a:p>
          <a:p>
            <a:pPr lvl="1"/>
            <a:r>
              <a:rPr lang="en-US" dirty="0"/>
              <a:t>Shift in global distribution of temps and rainfall – </a:t>
            </a:r>
            <a:r>
              <a:rPr lang="en-US" u="sng" dirty="0" smtClean="0"/>
              <a:t> 								</a:t>
            </a:r>
            <a:endParaRPr lang="en-US" dirty="0"/>
          </a:p>
          <a:p>
            <a:pPr lvl="1"/>
            <a:r>
              <a:rPr lang="en-US" dirty="0"/>
              <a:t>May have </a:t>
            </a:r>
            <a:r>
              <a:rPr lang="en-US" u="sng" dirty="0" smtClean="0"/>
              <a:t> 									</a:t>
            </a:r>
            <a:r>
              <a:rPr lang="en-US" dirty="0" smtClean="0"/>
              <a:t>– </a:t>
            </a:r>
            <a:r>
              <a:rPr lang="en-US" dirty="0"/>
              <a:t>may wipe out hardwood forests of eastern US</a:t>
            </a:r>
          </a:p>
          <a:p>
            <a:pPr lvl="1"/>
            <a:r>
              <a:rPr lang="en-US" dirty="0" smtClean="0"/>
              <a:t>May </a:t>
            </a:r>
            <a:r>
              <a:rPr lang="en-US" u="sng" dirty="0" smtClean="0"/>
              <a:t>															</a:t>
            </a:r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171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5.2.4 Outline the precautionary principle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7620000" cy="4572000"/>
          </a:xfrm>
        </p:spPr>
        <p:txBody>
          <a:bodyPr>
            <a:normAutofit/>
          </a:bodyPr>
          <a:lstStyle/>
          <a:p>
            <a:r>
              <a:rPr lang="en-US" i="1" dirty="0" smtClean="0"/>
              <a:t>The Precautionary principle: </a:t>
            </a:r>
          </a:p>
          <a:p>
            <a:pPr lvl="1"/>
            <a:r>
              <a:rPr lang="en-US" dirty="0" smtClean="0"/>
              <a:t>Says </a:t>
            </a:r>
            <a:r>
              <a:rPr lang="en-US" dirty="0"/>
              <a:t>that </a:t>
            </a:r>
            <a:r>
              <a:rPr lang="en-US" u="sng" dirty="0" smtClean="0"/>
              <a:t> 																														</a:t>
            </a:r>
            <a:r>
              <a:rPr lang="en-US" dirty="0" smtClean="0"/>
              <a:t> (Better safe than sorry!)</a:t>
            </a:r>
            <a:endParaRPr lang="en-US" dirty="0"/>
          </a:p>
          <a:p>
            <a:pPr lvl="1"/>
            <a:r>
              <a:rPr lang="en-US" dirty="0"/>
              <a:t>Those who wish </a:t>
            </a:r>
            <a:r>
              <a:rPr lang="en-US" dirty="0" smtClean="0"/>
              <a:t>to </a:t>
            </a:r>
            <a:r>
              <a:rPr lang="en-US" u="sng" dirty="0" smtClean="0"/>
              <a:t>															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5.2.5 Evaluate the precautionary principle as a justification for strong action in response to the threats posed by the enhanced greenhouse effect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people argue against measures to combat global warming because there is no absolute proof that the greenhouse effect is harmful</a:t>
            </a:r>
          </a:p>
          <a:p>
            <a:r>
              <a:rPr lang="en-US" dirty="0"/>
              <a:t>Counter argument is that by the time there is proof, there will have already been catastrophic consequences to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149874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ways humans are impacting ecosystems:</a:t>
            </a:r>
          </a:p>
          <a:p>
            <a:pPr lvl="1"/>
            <a:r>
              <a:rPr lang="en-US" i="1" dirty="0" smtClean="0"/>
              <a:t>Biological magnification: </a:t>
            </a:r>
            <a:r>
              <a:rPr lang="en-US" i="1" u="sng" dirty="0" smtClean="0"/>
              <a:t>																												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536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DDT was one of the first pesticides and was thought to be harmless.  However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DDT </a:t>
            </a:r>
            <a:r>
              <a:rPr lang="en-US" dirty="0" smtClean="0"/>
              <a:t>is harmful because:</a:t>
            </a:r>
          </a:p>
          <a:p>
            <a:pPr lvl="2"/>
            <a:r>
              <a:rPr lang="en-US" u="sng" dirty="0" smtClean="0"/>
              <a:t> 																					</a:t>
            </a:r>
          </a:p>
          <a:p>
            <a:pPr lvl="2"/>
            <a:r>
              <a:rPr lang="en-US" dirty="0" smtClean="0"/>
              <a:t>It is </a:t>
            </a:r>
            <a:r>
              <a:rPr lang="en-US" u="sng" dirty="0" smtClean="0"/>
              <a:t>													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06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10600" cy="4572000"/>
          </a:xfrm>
        </p:spPr>
        <p:txBody>
          <a:bodyPr>
            <a:normAutofit/>
          </a:bodyPr>
          <a:lstStyle/>
          <a:p>
            <a:pPr lvl="3"/>
            <a:r>
              <a:rPr lang="en-US" sz="2400" dirty="0" smtClean="0"/>
              <a:t>Because of inefficient energy transfer between trophic levels, herbivores eat large quantities of plant material, carnivores eat larger amounts of herbivores, etc. leading to biological magnification</a:t>
            </a:r>
          </a:p>
          <a:p>
            <a:pPr lvl="3"/>
            <a:r>
              <a:rPr lang="en-US" sz="2400" dirty="0" smtClean="0"/>
              <a:t>Higher trophic levels (top carnivores)have highest concentrations in their tissues</a:t>
            </a:r>
          </a:p>
          <a:p>
            <a:pPr lvl="3"/>
            <a:r>
              <a:rPr lang="en-US" sz="2400" dirty="0" smtClean="0"/>
              <a:t>DDT continues to accumulate in predator’s body throughout it’s life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64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10600" cy="4572000"/>
          </a:xfrm>
        </p:spPr>
        <p:txBody>
          <a:bodyPr>
            <a:normAutofit/>
          </a:bodyPr>
          <a:lstStyle/>
          <a:p>
            <a:pPr lvl="3"/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1757538" y="1"/>
            <a:ext cx="56338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9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8001000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The widespread use of DDT threatened populations of many animals—especially fish-eating birds like the bald eagle—with extinction.</a:t>
            </a:r>
          </a:p>
          <a:p>
            <a:r>
              <a:rPr lang="en-US" dirty="0"/>
              <a:t>Their eggs were so fragile they did not survive.</a:t>
            </a:r>
          </a:p>
          <a:p>
            <a:r>
              <a:rPr lang="en-US" dirty="0"/>
              <a:t>By the early 1970s, DDT was banned in the U.S. and in most other industrialized countries; as a result, affected bird populations have recovered.</a:t>
            </a:r>
          </a:p>
          <a:p>
            <a:pPr lvl="3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94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572000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/>
              <a:t>Acid rain</a:t>
            </a:r>
          </a:p>
          <a:p>
            <a:pPr lvl="2"/>
            <a:r>
              <a:rPr lang="en-US" sz="2800" dirty="0" smtClean="0"/>
              <a:t>As humans have moved toward using fossil fuels for energy, acid rain has become a major global issue (in addition to global warming)</a:t>
            </a:r>
          </a:p>
          <a:p>
            <a:pPr lvl="2"/>
            <a:r>
              <a:rPr lang="en-US" sz="2800" dirty="0" smtClean="0"/>
              <a:t>The US discharges </a:t>
            </a:r>
            <a:r>
              <a:rPr lang="en-US" sz="2800" u="sng" dirty="0" smtClean="0"/>
              <a:t> 				</a:t>
            </a:r>
            <a:r>
              <a:rPr lang="en-US" sz="2800" dirty="0" smtClean="0"/>
              <a:t> of sulfur dioxide into the atmosphere each year</a:t>
            </a:r>
          </a:p>
          <a:p>
            <a:pPr lvl="3"/>
            <a:r>
              <a:rPr lang="en-US" sz="2400" dirty="0" smtClean="0"/>
              <a:t>90% of sulfur dioxide in atmosphere comes from </a:t>
            </a:r>
            <a:r>
              <a:rPr lang="en-US" sz="2400" u="sng" dirty="0" smtClean="0"/>
              <a:t>								</a:t>
            </a:r>
            <a:endParaRPr lang="en-US" sz="2400" dirty="0" smtClean="0"/>
          </a:p>
          <a:p>
            <a:pPr lvl="3"/>
            <a:r>
              <a:rPr lang="en-US" sz="2400" dirty="0" smtClean="0"/>
              <a:t>Nitrogen oxide is also released from vehicles, power plants and industry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91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5.2.1 Draw and label a diagram of the carbon cycle to show the processes involved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1371600"/>
            <a:ext cx="7620000" cy="4572000"/>
          </a:xfrm>
        </p:spPr>
        <p:txBody>
          <a:bodyPr/>
          <a:lstStyle/>
          <a:p>
            <a:r>
              <a:rPr lang="en-US" dirty="0" smtClean="0"/>
              <a:t>The Carbon Cycle: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9"/>
          <a:stretch/>
        </p:blipFill>
        <p:spPr bwMode="auto">
          <a:xfrm rot="10800000">
            <a:off x="1394356" y="2057400"/>
            <a:ext cx="773440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7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8486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Sulfur </a:t>
            </a:r>
            <a:r>
              <a:rPr lang="en-US" sz="2800" dirty="0"/>
              <a:t>dioxide and nitrogen oxide combines with </a:t>
            </a:r>
            <a:r>
              <a:rPr lang="en-US" sz="2800" u="sng" dirty="0" smtClean="0"/>
              <a:t>								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Acid often falls hundreds or thousands of miles away (pollutants carried by the wind) dissolved in rain (snow, fog) or as microscopic dry </a:t>
            </a:r>
            <a:r>
              <a:rPr lang="en-US" sz="2800" dirty="0" smtClean="0"/>
              <a:t>particles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93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0010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Acid eats away statues, buildings, damages trees and crops, kills life in lakes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Lakes become too acid to support life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Acid rain washes away essential nutrients and kills microbes that recycle nutrients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Toxic metals (aluminum, lead, mercury, cadmium) dissolve easier in acid rain and run into lakes and streams – accumulates in fish leading to biological magnification</a:t>
            </a:r>
          </a:p>
          <a:p>
            <a:pPr lvl="2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28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5.2.2 Analyze the changes in concentration of atmospheric carbon dioxide using historical records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 cycles between </a:t>
            </a:r>
            <a:r>
              <a:rPr lang="en-US" u="sng" dirty="0" smtClean="0"/>
              <a:t>																				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The amount </a:t>
            </a:r>
            <a:r>
              <a:rPr lang="en-US" u="sng" dirty="0" smtClean="0"/>
              <a:t>																						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amount of carbon in the atmosphere has changed over time, why?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5.2.2 Analyze the changes in concentration of atmospheric carbon dioxide using historical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1295400"/>
            <a:ext cx="3849208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amount of atmospheric CO</a:t>
            </a:r>
            <a:r>
              <a:rPr lang="en-US" baseline="-25000" dirty="0" smtClean="0"/>
              <a:t>2</a:t>
            </a:r>
            <a:r>
              <a:rPr lang="en-US" dirty="0" smtClean="0"/>
              <a:t> has been monitored by various stations, one of which is located at </a:t>
            </a:r>
            <a:r>
              <a:rPr lang="en-US" u="sng" dirty="0" smtClean="0"/>
              <a:t>			         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station has recorded </a:t>
            </a:r>
            <a:r>
              <a:rPr lang="en-US" u="sng" dirty="0" smtClean="0"/>
              <a:t>												                             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3879688" y="1828800"/>
            <a:ext cx="526431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77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5.2.2 Analyze the changes in concentration of atmospheric carbon dioxide using historical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</a:t>
            </a:r>
            <a:r>
              <a:rPr lang="en-US" u="sng" dirty="0" smtClean="0"/>
              <a:t>		</a:t>
            </a:r>
            <a:r>
              <a:rPr lang="en-US" dirty="0" smtClean="0"/>
              <a:t>, CO</a:t>
            </a:r>
            <a:r>
              <a:rPr lang="en-US" baseline="-25000" dirty="0" smtClean="0"/>
              <a:t>2</a:t>
            </a:r>
            <a:r>
              <a:rPr lang="en-US" dirty="0" smtClean="0"/>
              <a:t> in the atmosphere has </a:t>
            </a:r>
            <a:r>
              <a:rPr lang="en-US" u="sng" dirty="0" smtClean="0"/>
              <a:t> 								</a:t>
            </a:r>
            <a:endParaRPr lang="en-US" dirty="0" smtClean="0"/>
          </a:p>
          <a:p>
            <a:r>
              <a:rPr lang="en-US" dirty="0" smtClean="0"/>
              <a:t>The most recent sharp rise is attributed to the </a:t>
            </a:r>
            <a:r>
              <a:rPr lang="en-US" u="sng" dirty="0" smtClean="0"/>
              <a:t> 							</a:t>
            </a:r>
            <a:endParaRPr lang="en-US" dirty="0" smtClean="0"/>
          </a:p>
          <a:p>
            <a:r>
              <a:rPr lang="en-US" dirty="0" smtClean="0"/>
              <a:t>Another contributing factors is </a:t>
            </a:r>
            <a:r>
              <a:rPr lang="en-US" u="sng" dirty="0" smtClean="0"/>
              <a:t>							</a:t>
            </a:r>
            <a:r>
              <a:rPr lang="en-US" dirty="0" smtClean="0"/>
              <a:t>(cutting of tens of millions of acres of forest each year)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8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684"/>
            <a:ext cx="9144000" cy="105604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5.2.3 Explain the relationship between rises in concentration of atmospheric carbon dioxide, methane and oxides of nitrogen and the enhanced greenhouse effect.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effect of increasing amounts of CO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Radiant energy from the sun includes:</a:t>
            </a:r>
          </a:p>
          <a:p>
            <a:pPr lvl="2"/>
            <a:r>
              <a:rPr lang="en-US" u="sng" dirty="0" smtClean="0"/>
              <a:t> 							</a:t>
            </a:r>
          </a:p>
          <a:p>
            <a:pPr lvl="2"/>
            <a:r>
              <a:rPr lang="en-US" u="sng" dirty="0" smtClean="0"/>
              <a:t>   							</a:t>
            </a:r>
            <a:endParaRPr lang="en-US" u="sng" dirty="0"/>
          </a:p>
          <a:p>
            <a:pPr lvl="1"/>
            <a:r>
              <a:rPr lang="en-US" dirty="0" smtClean="0"/>
              <a:t>This energy </a:t>
            </a:r>
            <a:r>
              <a:rPr lang="en-US" u="sng" dirty="0" smtClean="0"/>
              <a:t>													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61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684"/>
            <a:ext cx="9144000" cy="105604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5.2.3 Explain the relationship between rises in concentration of atmospheric carbon dioxide, methane and oxides of nitrogen and the enhanced greenhouse effect.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Some of this heat </a:t>
            </a:r>
            <a:r>
              <a:rPr lang="en-US" u="sng" dirty="0" smtClean="0"/>
              <a:t>					</a:t>
            </a:r>
            <a:r>
              <a:rPr lang="en-US" dirty="0" smtClean="0"/>
              <a:t> and is </a:t>
            </a:r>
            <a:r>
              <a:rPr lang="en-US" u="sng" dirty="0" smtClean="0"/>
              <a:t> 															</a:t>
            </a:r>
            <a:endParaRPr lang="en-US" dirty="0" smtClean="0"/>
          </a:p>
          <a:p>
            <a:pPr lvl="2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is called a </a:t>
            </a:r>
            <a:r>
              <a:rPr lang="en-US" u="sng" dirty="0" smtClean="0"/>
              <a:t>					</a:t>
            </a:r>
            <a:r>
              <a:rPr lang="en-US" dirty="0" smtClean="0"/>
              <a:t> because it acts similarly to the glass in a greenhouse - </a:t>
            </a:r>
            <a:r>
              <a:rPr lang="en-US" u="sng" dirty="0" smtClean="0"/>
              <a:t> 												</a:t>
            </a:r>
            <a:endParaRPr lang="en-US" i="1" dirty="0" smtClean="0"/>
          </a:p>
          <a:p>
            <a:pPr lvl="2"/>
            <a:r>
              <a:rPr lang="en-US" dirty="0" smtClean="0"/>
              <a:t>Other greenhouse gases include </a:t>
            </a:r>
            <a:r>
              <a:rPr lang="en-US" u="sng" dirty="0" smtClean="0"/>
              <a:t> 										</a:t>
            </a:r>
            <a:endParaRPr lang="en-US" dirty="0" smtClean="0"/>
          </a:p>
          <a:p>
            <a:pPr lvl="2"/>
            <a:r>
              <a:rPr lang="en-US" dirty="0" smtClean="0"/>
              <a:t>Greenhouse effect is a </a:t>
            </a:r>
            <a:r>
              <a:rPr lang="en-US" u="sng" dirty="0" smtClean="0"/>
              <a:t>										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771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684"/>
            <a:ext cx="9144000" cy="105604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5.2.3 Explain the relationship between rises in concentration of atmospheric carbon dioxide, methane and oxides of nitrogen and the enhanced greenhouse effect.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1743622"/>
            <a:ext cx="9144000" cy="509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1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684"/>
            <a:ext cx="9144000" cy="105604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5.2.3 Explain the relationship between rises in concentration of atmospheric carbon dioxide, methane and oxides of nitrogen and the enhanced greenhouse effect.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524000"/>
            <a:ext cx="4419600" cy="45720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u="sng" dirty="0" smtClean="0"/>
              <a:t> 				</a:t>
            </a:r>
            <a:r>
              <a:rPr lang="en-US" dirty="0" smtClean="0"/>
              <a:t> have amplified the greenhouse effect leading to </a:t>
            </a:r>
            <a:r>
              <a:rPr lang="en-US" u="sng" dirty="0" smtClean="0"/>
              <a:t> 						</a:t>
            </a:r>
            <a:endParaRPr lang="en-US" i="1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Each </a:t>
            </a:r>
            <a:r>
              <a:rPr lang="en-US" dirty="0"/>
              <a:t>decade is </a:t>
            </a:r>
            <a:r>
              <a:rPr lang="en-US" dirty="0" smtClean="0"/>
              <a:t>showing </a:t>
            </a:r>
            <a:r>
              <a:rPr lang="en-US" u="sng" dirty="0" smtClean="0"/>
              <a:t>																</a:t>
            </a:r>
            <a:endParaRPr lang="en-US" dirty="0"/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4225159" y="1905000"/>
            <a:ext cx="4918841" cy="455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Pro_ConservationGlobeVideo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764FC4-B7CA-4029-92FF-166BDEE000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PresentationPro_ConservationGlobeVideo</Template>
  <TotalTime>598</TotalTime>
  <Words>679</Words>
  <Application>Microsoft Office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PresentationPro_ConservationGlobeVideo</vt:lpstr>
      <vt:lpstr>5.2.1 Draw and label a diagram of the carbon cycle to show the processes involved</vt:lpstr>
      <vt:lpstr>5.2.1 Draw and label a diagram of the carbon cycle to show the processes involved</vt:lpstr>
      <vt:lpstr>5.2.2 Analyze the changes in concentration of atmospheric carbon dioxide using historical records</vt:lpstr>
      <vt:lpstr>5.2.2 Analyze the changes in concentration of atmospheric carbon dioxide using historical records</vt:lpstr>
      <vt:lpstr>5.2.2 Analyze the changes in concentration of atmospheric carbon dioxide using historical records</vt:lpstr>
      <vt:lpstr>5.2.3 Explain the relationship between rises in concentration of atmospheric carbon dioxide, methane and oxides of nitrogen and the enhanced greenhouse effect.</vt:lpstr>
      <vt:lpstr>5.2.3 Explain the relationship between rises in concentration of atmospheric carbon dioxide, methane and oxides of nitrogen and the enhanced greenhouse effect.</vt:lpstr>
      <vt:lpstr>5.2.3 Explain the relationship between rises in concentration of atmospheric carbon dioxide, methane and oxides of nitrogen and the enhanced greenhouse effect.</vt:lpstr>
      <vt:lpstr>5.2.3 Explain the relationship between rises in concentration of atmospheric carbon dioxide, methane and oxides of nitrogen and the enhanced greenhouse effect.</vt:lpstr>
      <vt:lpstr>5.2.3 Explain the relationship between rises in concentration of atmospheric carbon dioxide, methane and oxides of nitrogen and the enhanced greenhouse effect.</vt:lpstr>
      <vt:lpstr>5.2.6 Outline the consequences of a global temperature rise on arctic ecosystems</vt:lpstr>
      <vt:lpstr>5.2.4 Outline the precautionary principle</vt:lpstr>
      <vt:lpstr>5.2.5 Evaluate the precautionary principle as a justification for strong action in response to the threats posed by the enhanced greenhouse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Windows User</dc:creator>
  <dc:description>animated 2010 green global template from PresentationPro.com</dc:description>
  <cp:lastModifiedBy>Windows User</cp:lastModifiedBy>
  <cp:revision>60</cp:revision>
  <dcterms:created xsi:type="dcterms:W3CDTF">2013-01-24T15:58:46Z</dcterms:created>
  <dcterms:modified xsi:type="dcterms:W3CDTF">2013-01-28T01:54:34Z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TC018813579991</vt:lpwstr>
  </property>
</Properties>
</file>