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09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8" d="100"/>
          <a:sy n="128" d="100"/>
        </p:scale>
        <p:origin x="-145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printerSettings" Target="printerSettings/printerSettings1.bin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2933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0" y="2925286"/>
            <a:ext cx="9144000" cy="1588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2514600" y="236220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65400" y="3045460"/>
            <a:ext cx="4013200" cy="428625"/>
          </a:xfrm>
        </p:spPr>
        <p:txBody>
          <a:bodyPr tIns="0" anchor="t">
            <a:noAutofit/>
          </a:bodyPr>
          <a:lstStyle>
            <a:lvl1pPr marL="0" indent="0" algn="ctr">
              <a:buNone/>
              <a:defRPr sz="1600" b="0" i="0" cap="none" spc="0" baseline="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65400" y="2397760"/>
            <a:ext cx="4013200" cy="599440"/>
          </a:xfrm>
          <a:noFill/>
          <a:ln>
            <a:noFill/>
          </a:ln>
        </p:spPr>
        <p:txBody>
          <a:bodyPr bIns="0" anchor="b"/>
          <a:lstStyle>
            <a:lvl1pPr>
              <a:defRPr>
                <a:effectLst>
                  <a:glow rad="88900">
                    <a:schemeClr val="tx1">
                      <a:alpha val="60000"/>
                    </a:schemeClr>
                  </a:glo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 bwMode="black"/>
        <p:txBody>
          <a:bodyPr/>
          <a:lstStyle/>
          <a:p>
            <a:fld id="{25AE17C7-B787-4E50-994D-5E804113A1E9}" type="datetime4">
              <a:rPr lang="en-US" smtClean="0"/>
              <a:pPr/>
              <a:t>September 20, 2013</a:t>
            </a:fld>
            <a:endParaRPr lang="en-US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457200" y="2020824"/>
            <a:ext cx="8229600" cy="40751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995D68B-21AC-438B-BECE-4F17DA129F19}" type="datetime4">
              <a:rPr lang="en-US" smtClean="0"/>
              <a:pPr/>
              <a:t>September 20, 2013</a:t>
            </a:fld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922776"/>
            <a:ext cx="9144000" cy="29352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0" y="3921760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2514600" y="336804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 bwMode="black">
          <a:xfrm>
            <a:off x="2529052" y="3367246"/>
            <a:ext cx="4085897" cy="706821"/>
          </a:xfrm>
          <a:prstGeom prst="rect">
            <a:avLst/>
          </a:prstGeom>
          <a:noFill/>
          <a:ln w="98425" cmpd="thinThick">
            <a:noFill/>
            <a:miter lim="800000"/>
          </a:ln>
        </p:spPr>
        <p:txBody>
          <a:bodyPr vert="horz" lIns="91440" tIns="45720" rIns="91440" bIns="0" rtlCol="0" anchor="b" anchorCtr="0">
            <a:normAutofit/>
          </a:bodyPr>
          <a:lstStyle>
            <a:lvl1pPr>
              <a:defRPr kumimoji="0" lang="en-US" sz="18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 bwMode="black">
          <a:xfrm>
            <a:off x="2518542" y="4084577"/>
            <a:ext cx="4106917" cy="397094"/>
          </a:xfrm>
        </p:spPr>
        <p:txBody>
          <a:bodyPr tIns="0" anchor="t" anchorCtr="0">
            <a:normAutofit/>
          </a:bodyPr>
          <a:lstStyle>
            <a:lvl1pPr marL="0" indent="0" algn="ctr">
              <a:buNone/>
              <a:def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F0FCF-2EA5-4FF5-AF14-1CA9C8854AAB}" type="datetime4">
              <a:rPr lang="en-US" smtClean="0"/>
              <a:pPr/>
              <a:t>September 20, 2013</a:t>
            </a:fld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020824"/>
            <a:ext cx="4023360" cy="40050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020824"/>
            <a:ext cx="4023360" cy="40050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F9E781C6-1634-4A56-B2BE-62150BE83935}" type="datetime4">
              <a:rPr lang="en-US" smtClean="0"/>
              <a:pPr/>
              <a:t>September 20, 2013</a:t>
            </a:fld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819400"/>
            <a:ext cx="4023360" cy="320954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4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816352"/>
            <a:ext cx="4023360" cy="320954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kern="1200" cap="none" spc="200" baseline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6344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i="0" kern="1200" cap="none" spc="200" baseline="0" dirty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Tx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A9372AC2-3C75-4F5F-A929-48958086FE36}" type="datetime4">
              <a:rPr lang="en-US" smtClean="0"/>
              <a:pPr/>
              <a:t>September 20, 2013</a:t>
            </a:fld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09CF4-4C1A-45DC-BADA-6EFF91CB9ABB}" type="datetime4">
              <a:rPr lang="en-US" smtClean="0"/>
              <a:pPr/>
              <a:t>September 20, 2013</a:t>
            </a:fld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951C0-B478-4858-ABC7-96406A1C0480}" type="datetime4">
              <a:rPr lang="en-US" smtClean="0"/>
              <a:pPr/>
              <a:t>September 20, 2013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4"/>
          </p:nvPr>
        </p:nvSpPr>
        <p:spPr>
          <a:xfrm>
            <a:off x="1485900" y="1914525"/>
            <a:ext cx="6172200" cy="351091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7360" y="5513832"/>
            <a:ext cx="5669280" cy="548640"/>
          </a:xfrm>
        </p:spPr>
        <p:txBody>
          <a:bodyPr vert="horz" lIns="91440" tIns="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Arial" pitchFamily="34" charset="0"/>
              <a:buNone/>
              <a:defRPr lang="en-US" sz="1400" b="0" i="0" kern="1200" cap="none" spc="0" baseline="0" smtClean="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B867641A-9D94-4BD6-862F-F651067079BC}" type="datetime4">
              <a:rPr lang="en-US" smtClean="0"/>
              <a:pPr/>
              <a:t>September 20, 2013</a:t>
            </a:fld>
            <a:endParaRPr lang="en-US" dirty="0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2209" y="2026918"/>
            <a:ext cx="5439582" cy="3263750"/>
          </a:xfrm>
          <a:solidFill>
            <a:schemeClr val="tx1"/>
          </a:solidFill>
          <a:ln w="69850" cmpd="dbl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0" kern="1200" cap="none" spc="0" baseline="0" dirty="0">
                <a:solidFill>
                  <a:schemeClr val="bg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1737360" y="5516880"/>
            <a:ext cx="5669280" cy="548640"/>
          </a:xfrm>
        </p:spPr>
        <p:txBody>
          <a:bodyPr vert="horz" lIns="91440" tIns="0" rIns="91440" bIns="0" rtlCol="0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1400" b="0" i="0" kern="1200" cap="none" spc="30" baseline="0" smtClean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marL="0" lvl="0" indent="0" algn="ctr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4"/>
          </p:nvPr>
        </p:nvSpPr>
        <p:spPr>
          <a:xfrm>
            <a:off x="2981325" y="273180"/>
            <a:ext cx="3181350" cy="292100"/>
          </a:xfrm>
        </p:spPr>
        <p:txBody>
          <a:bodyPr/>
          <a:lstStyle/>
          <a:p>
            <a:fld id="{D74F0C02-0EF4-4745-9D82-E8D3F59464E3}" type="datetime4">
              <a:rPr lang="en-US" smtClean="0"/>
              <a:pPr/>
              <a:t>September 20, 2013</a:t>
            </a:fld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5"/>
          </p:nvPr>
        </p:nvSpPr>
        <p:spPr>
          <a:xfrm>
            <a:off x="4038600" y="6172200"/>
            <a:ext cx="1066800" cy="304800"/>
          </a:xfrm>
        </p:spPr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6"/>
          </p:nvPr>
        </p:nvSpPr>
        <p:spPr>
          <a:xfrm>
            <a:off x="1447800" y="6486525"/>
            <a:ext cx="6248400" cy="292100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D7A28-FA93-4136-BDC1-BCCB2687E678}" type="datetimeFigureOut">
              <a:rPr lang="en-US" smtClean="0"/>
              <a:pPr/>
              <a:t>9/20/13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2FBC0-13B8-4B1E-B170-BBEED4A77C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 rot="5400000">
            <a:off x="4267200" y="3429000"/>
            <a:ext cx="6858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 bwMode="hidden">
          <a:xfrm>
            <a:off x="0" y="1"/>
            <a:ext cx="7696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629400" cy="5029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D7A28-FA93-4136-BDC1-BCCB2687E678}" type="datetimeFigureOut">
              <a:rPr lang="en-US" smtClean="0"/>
              <a:pPr/>
              <a:t>9/20/13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2FBC0-13B8-4B1E-B170-BBEED4A77C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39000" y="914401"/>
            <a:ext cx="926980" cy="5029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hidden">
          <a:xfrm>
            <a:off x="0" y="1335973"/>
            <a:ext cx="9144000" cy="55220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19301"/>
            <a:ext cx="8229600" cy="41173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81325" y="273180"/>
            <a:ext cx="318135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 b="0" cap="all" spc="300" baseline="0">
                <a:solidFill>
                  <a:schemeClr val="tx1"/>
                </a:solidFill>
              </a:defRPr>
            </a:lvl1pPr>
          </a:lstStyle>
          <a:p>
            <a:fld id="{87367800-479D-41B0-B3F2-2DCE95BA1381}" type="datetime4">
              <a:rPr lang="en-US" smtClean="0"/>
              <a:pPr/>
              <a:t>September 20, 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7800" y="6486525"/>
            <a:ext cx="62484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100" b="0" cap="all" spc="30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038600" y="6172200"/>
            <a:ext cx="1066800" cy="30480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ctr">
            <a:normAutofit/>
          </a:bodyPr>
          <a:lstStyle>
            <a:lvl1pPr algn="ctr">
              <a:defRPr sz="1200" b="1">
                <a:solidFill>
                  <a:schemeClr val="tx1"/>
                </a:solidFill>
              </a:defRPr>
            </a:lvl1pPr>
          </a:lstStyle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1331436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210" r:id="rId1"/>
    <p:sldLayoutId id="2147484211" r:id="rId2"/>
    <p:sldLayoutId id="2147484212" r:id="rId3"/>
    <p:sldLayoutId id="2147484213" r:id="rId4"/>
    <p:sldLayoutId id="2147484214" r:id="rId5"/>
    <p:sldLayoutId id="2147484215" r:id="rId6"/>
    <p:sldLayoutId id="2147484216" r:id="rId7"/>
    <p:sldLayoutId id="2147484217" r:id="rId8"/>
    <p:sldLayoutId id="2147484218" r:id="rId9"/>
    <p:sldLayoutId id="2147484219" r:id="rId10"/>
    <p:sldLayoutId id="2147484220" r:id="rId11"/>
  </p:sldLayoutIdLst>
  <p:hf sldNum="0" hdr="0" ftr="0" dt="0"/>
  <p:txStyles>
    <p:titleStyle>
      <a:lvl1pPr algn="ctr" defTabSz="914400" rtl="0" eaLnBrk="1" latinLnBrk="0" hangingPunct="1">
        <a:spcBef>
          <a:spcPts val="400"/>
        </a:spcBef>
        <a:buNone/>
        <a:defRPr sz="1800" b="1" kern="1200" cap="all" spc="0" baseline="0">
          <a:solidFill>
            <a:schemeClr val="bg1">
              <a:lumMod val="75000"/>
              <a:lumOff val="25000"/>
            </a:schemeClr>
          </a:solidFill>
          <a:effectLst/>
          <a:latin typeface="+mj-lt"/>
          <a:ea typeface="+mj-ea"/>
          <a:cs typeface="Tunga" pitchFamily="2"/>
        </a:defRPr>
      </a:lvl1pPr>
    </p:titleStyle>
    <p:bodyStyle>
      <a:lvl1pPr marL="0" indent="0" algn="ctr" defTabSz="9144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FontTx/>
        <a:buNone/>
        <a:defRPr sz="2000" b="0" i="0" kern="1200" cap="none" spc="30" baseline="0">
          <a:solidFill>
            <a:schemeClr val="tx1"/>
          </a:solidFill>
          <a:latin typeface="+mn-lt"/>
          <a:ea typeface="+mn-ea"/>
          <a:cs typeface="Tahoma" pitchFamily="34" charset="0"/>
        </a:defRPr>
      </a:lvl1pPr>
      <a:lvl2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3pPr>
      <a:lvl4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 baseline="0">
          <a:solidFill>
            <a:schemeClr val="tx1"/>
          </a:solidFill>
          <a:latin typeface="+mn-lt"/>
          <a:ea typeface="+mn-ea"/>
          <a:cs typeface="Tahoma" pitchFamily="34" charset="0"/>
        </a:defRPr>
      </a:lvl5pPr>
      <a:lvl6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 Review </a:t>
            </a:r>
            <a:r>
              <a:rPr lang="en-US" dirty="0" err="1" smtClean="0"/>
              <a:t>ch.</a:t>
            </a:r>
            <a:r>
              <a:rPr lang="en-US" dirty="0" smtClean="0"/>
              <a:t>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09214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“Sky Tree”</a:t>
            </a:r>
          </a:p>
          <a:p>
            <a:r>
              <a:rPr lang="en-US" dirty="0" smtClean="0"/>
              <a:t>“Coyote”</a:t>
            </a:r>
          </a:p>
          <a:p>
            <a:r>
              <a:rPr lang="en-US" dirty="0" smtClean="0"/>
              <a:t>Rowlandson handout</a:t>
            </a:r>
          </a:p>
          <a:p>
            <a:r>
              <a:rPr lang="en-US" i="1" dirty="0" smtClean="0"/>
              <a:t>Sinners in the Hands of an Angry God</a:t>
            </a:r>
          </a:p>
          <a:p>
            <a:r>
              <a:rPr lang="en-US" i="1" dirty="0" smtClean="0"/>
              <a:t>Autobiography</a:t>
            </a:r>
          </a:p>
          <a:p>
            <a:r>
              <a:rPr lang="en-US" dirty="0" smtClean="0"/>
              <a:t>Speech to the Virginia Convention</a:t>
            </a:r>
          </a:p>
          <a:p>
            <a:r>
              <a:rPr lang="en-US" dirty="0" smtClean="0"/>
              <a:t>“The Crisis No. 1” (Text + vocabulary)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Texts you will be tested 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72112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Puritan Beliefs and elements of Puritan Literature (from </a:t>
            </a:r>
            <a:r>
              <a:rPr lang="en-US" sz="2800" dirty="0" err="1" smtClean="0"/>
              <a:t>ppt</a:t>
            </a:r>
            <a:r>
              <a:rPr lang="en-US" sz="2800" dirty="0" smtClean="0"/>
              <a:t>)</a:t>
            </a:r>
          </a:p>
          <a:p>
            <a:endParaRPr lang="en-US" sz="2800" dirty="0" smtClean="0"/>
          </a:p>
          <a:p>
            <a:r>
              <a:rPr lang="en-US" sz="2800" dirty="0" smtClean="0"/>
              <a:t>Elements of Native American Literature (p. 23) </a:t>
            </a:r>
          </a:p>
          <a:p>
            <a:endParaRPr lang="en-US" sz="2800" dirty="0" smtClean="0"/>
          </a:p>
          <a:p>
            <a:r>
              <a:rPr lang="en-US" sz="2800" dirty="0" smtClean="0"/>
              <a:t>Rhetoric: Logos, Pathos, Ethos</a:t>
            </a:r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 ideas to study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03418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You will be given a sample prompt and will be asked to use the 3-step-thesis handout to write a thesis responding to that prompt.</a:t>
            </a:r>
          </a:p>
          <a:p>
            <a:r>
              <a:rPr lang="en-US" sz="2800" dirty="0" smtClean="0"/>
              <a:t>Remember:</a:t>
            </a:r>
          </a:p>
          <a:p>
            <a:pPr marL="514350" indent="-514350">
              <a:buAutoNum type="arabicPeriod"/>
            </a:pPr>
            <a:r>
              <a:rPr lang="en-US" sz="2800" dirty="0" smtClean="0"/>
              <a:t>Make it specific</a:t>
            </a:r>
          </a:p>
          <a:p>
            <a:pPr marL="514350" indent="-514350">
              <a:buAutoNum type="arabicPeriod"/>
            </a:pPr>
            <a:r>
              <a:rPr lang="en-US" sz="2800" dirty="0" smtClean="0"/>
              <a:t> Use a debatable phrase</a:t>
            </a:r>
          </a:p>
          <a:p>
            <a:pPr marL="514350" indent="-514350">
              <a:buAutoNum type="arabicPeriod"/>
            </a:pPr>
            <a:r>
              <a:rPr lang="en-US" sz="2800" dirty="0" smtClean="0"/>
              <a:t>Explain the significance (universal idea)</a:t>
            </a:r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Thesis Check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44901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457200" y="1323310"/>
            <a:ext cx="8229600" cy="4772690"/>
          </a:xfrm>
        </p:spPr>
        <p:txBody>
          <a:bodyPr>
            <a:normAutofit lnSpcReduction="10000"/>
          </a:bodyPr>
          <a:lstStyle/>
          <a:p>
            <a:pPr marL="457200" indent="-457200" algn="l">
              <a:buAutoNum type="arabicPeriod"/>
            </a:pPr>
            <a:r>
              <a:rPr lang="en-US" dirty="0" smtClean="0"/>
              <a:t>Try to write </a:t>
            </a:r>
            <a:r>
              <a:rPr lang="en-US" dirty="0" smtClean="0"/>
              <a:t>4 </a:t>
            </a:r>
            <a:r>
              <a:rPr lang="en-US" dirty="0" smtClean="0"/>
              <a:t>elements of Native American Literature from memory.</a:t>
            </a:r>
          </a:p>
          <a:p>
            <a:pPr marL="457200" indent="-457200" algn="l">
              <a:buAutoNum type="arabicPeriod"/>
            </a:pPr>
            <a:r>
              <a:rPr lang="en-US" dirty="0" smtClean="0"/>
              <a:t>Find examples of each element in “Sky Tree” and “Coyote”</a:t>
            </a:r>
          </a:p>
          <a:p>
            <a:pPr marL="457200" indent="-457200" algn="l">
              <a:buAutoNum type="arabicPeriod"/>
            </a:pPr>
            <a:r>
              <a:rPr lang="en-US" dirty="0" smtClean="0"/>
              <a:t>3. What is the theme of each myth?</a:t>
            </a:r>
          </a:p>
          <a:p>
            <a:pPr marL="457200" indent="-457200" algn="l">
              <a:buAutoNum type="arabicPeriod"/>
            </a:pPr>
            <a:r>
              <a:rPr lang="en-US" dirty="0" smtClean="0"/>
              <a:t>How does Rowlandson’s tone show her perspective of the Native Americans? Use specific examples to support your answer.</a:t>
            </a:r>
          </a:p>
          <a:p>
            <a:pPr marL="457200" indent="-457200" algn="l">
              <a:buAutoNum type="arabicPeriod"/>
            </a:pPr>
            <a:r>
              <a:rPr lang="en-US" dirty="0" smtClean="0"/>
              <a:t>How do Edwards and Henry use logos and pathos to persuade their listeners? What are they trying to persuade them of? Find specific examples.</a:t>
            </a:r>
          </a:p>
          <a:p>
            <a:pPr marL="457200" indent="-457200" algn="l">
              <a:buAutoNum type="arabicPeriod"/>
            </a:pPr>
            <a:r>
              <a:rPr lang="en-US" dirty="0" smtClean="0"/>
              <a:t>6. Find examples of images of fear and metaphors/similes in Edwards’ sermon.</a:t>
            </a:r>
          </a:p>
          <a:p>
            <a:pPr marL="457200" indent="-457200" algn="l">
              <a:buAutoNum type="arabicPeriod"/>
            </a:pPr>
            <a:r>
              <a:rPr lang="en-US" dirty="0" smtClean="0"/>
              <a:t>7. Using #8 from your </a:t>
            </a:r>
            <a:r>
              <a:rPr lang="en-US" dirty="0" err="1" smtClean="0"/>
              <a:t>hw</a:t>
            </a:r>
            <a:r>
              <a:rPr lang="en-US" dirty="0" smtClean="0"/>
              <a:t>, find another counterclaim that Paine uses in his writing. Be sure to study the vocab.</a:t>
            </a:r>
          </a:p>
          <a:p>
            <a:pPr marL="457200" indent="-457200" algn="l">
              <a:buAutoNum type="arabicPeriod"/>
            </a:pPr>
            <a:r>
              <a:rPr lang="en-US" dirty="0" smtClean="0"/>
              <a:t>Read through the aphorisms on pg. 74. Make sure you know the meaning of each. Go back over the questions from the end of Franklin’s autobiography.</a:t>
            </a:r>
          </a:p>
          <a:p>
            <a:pPr marL="457200" indent="-457200" algn="l">
              <a:buAutoNum type="arabicPeriod"/>
            </a:pP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514600" y="384188"/>
            <a:ext cx="4114800" cy="533591"/>
          </a:xfrm>
        </p:spPr>
        <p:txBody>
          <a:bodyPr/>
          <a:lstStyle/>
          <a:p>
            <a:r>
              <a:rPr lang="en-US" dirty="0" smtClean="0"/>
              <a:t>Test Yourself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46289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lack Tie">
  <a:themeElements>
    <a:clrScheme name="BlackTie">
      <a:dk1>
        <a:srgbClr val="000000"/>
      </a:dk1>
      <a:lt1>
        <a:srgbClr val="FFFFFF"/>
      </a:lt1>
      <a:dk2>
        <a:srgbClr val="46464A"/>
      </a:dk2>
      <a:lt2>
        <a:srgbClr val="E3DCCF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Black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BlackTi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20000"/>
              </a:schemeClr>
            </a:gs>
            <a:gs pos="30000">
              <a:schemeClr val="phClr">
                <a:tint val="61000"/>
                <a:satMod val="220000"/>
              </a:schemeClr>
            </a:gs>
            <a:gs pos="45000">
              <a:schemeClr val="phClr">
                <a:tint val="66000"/>
                <a:satMod val="240000"/>
              </a:schemeClr>
            </a:gs>
            <a:gs pos="55000">
              <a:schemeClr val="phClr">
                <a:tint val="66000"/>
                <a:satMod val="220000"/>
              </a:schemeClr>
            </a:gs>
            <a:gs pos="73000">
              <a:schemeClr val="phClr">
                <a:tint val="61000"/>
                <a:satMod val="220000"/>
              </a:schemeClr>
            </a:gs>
            <a:gs pos="100000">
              <a:schemeClr val="phClr">
                <a:tint val="45000"/>
                <a:satMod val="22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  <a:satMod val="110000"/>
              </a:schemeClr>
            </a:gs>
            <a:gs pos="30000">
              <a:schemeClr val="phClr">
                <a:shade val="90000"/>
                <a:satMod val="120000"/>
              </a:schemeClr>
            </a:gs>
            <a:gs pos="45000">
              <a:schemeClr val="phClr">
                <a:shade val="100000"/>
                <a:satMod val="128000"/>
              </a:schemeClr>
            </a:gs>
            <a:gs pos="55000">
              <a:schemeClr val="phClr">
                <a:shade val="100000"/>
                <a:satMod val="128000"/>
              </a:schemeClr>
            </a:gs>
            <a:gs pos="73000">
              <a:schemeClr val="phClr">
                <a:shade val="90000"/>
                <a:satMod val="120000"/>
              </a:schemeClr>
            </a:gs>
            <a:gs pos="100000">
              <a:schemeClr val="phClr">
                <a:shade val="63000"/>
                <a:satMod val="11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7150" dist="38100" dir="5400000" algn="br" rotWithShape="0">
              <a:srgbClr val="000000">
                <a:alpha val="5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1800000"/>
            </a:lightRig>
          </a:scene3d>
          <a:sp3d>
            <a:bevelT w="44450" h="3175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20000"/>
              </a:schemeClr>
            </a:duotone>
          </a:blip>
          <a:stretch/>
        </a:blip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30000"/>
                <a:satMod val="255000"/>
              </a:schemeClr>
            </a:gs>
          </a:gsLst>
          <a:path path="circle">
            <a:fillToRect l="50000" t="-80000" r="50000" b="18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Black Tie.thmx</Template>
  <TotalTime>124</TotalTime>
  <Words>284</Words>
  <Application>Microsoft Macintosh PowerPoint</Application>
  <PresentationFormat>On-screen Show (4:3)</PresentationFormat>
  <Paragraphs>30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Black Tie</vt:lpstr>
      <vt:lpstr>Test Review ch. 1</vt:lpstr>
      <vt:lpstr>Texts you will be tested on</vt:lpstr>
      <vt:lpstr>Main ideas to study</vt:lpstr>
      <vt:lpstr>Thesis Check</vt:lpstr>
      <vt:lpstr>Test Yourself</vt:lpstr>
    </vt:vector>
  </TitlesOfParts>
  <Company>RHS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 Review ch. 1</dc:title>
  <dc:creator>Emily Weber</dc:creator>
  <cp:lastModifiedBy>Emily Weber</cp:lastModifiedBy>
  <cp:revision>9</cp:revision>
  <dcterms:created xsi:type="dcterms:W3CDTF">2013-09-20T13:44:05Z</dcterms:created>
  <dcterms:modified xsi:type="dcterms:W3CDTF">2013-09-20T17:12:53Z</dcterms:modified>
</cp:coreProperties>
</file>