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E496-FB01-4CC0-B460-862CDDB5B11D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FFD7-973C-4C9A-B7AC-B4B2B2FE86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E496-FB01-4CC0-B460-862CDDB5B11D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FFD7-973C-4C9A-B7AC-B4B2B2FE86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E496-FB01-4CC0-B460-862CDDB5B11D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FFD7-973C-4C9A-B7AC-B4B2B2FE86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E496-FB01-4CC0-B460-862CDDB5B11D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FFD7-973C-4C9A-B7AC-B4B2B2FE86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E496-FB01-4CC0-B460-862CDDB5B11D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FFD7-973C-4C9A-B7AC-B4B2B2FE86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E496-FB01-4CC0-B460-862CDDB5B11D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FFD7-973C-4C9A-B7AC-B4B2B2FE86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E496-FB01-4CC0-B460-862CDDB5B11D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FFD7-973C-4C9A-B7AC-B4B2B2FE86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E496-FB01-4CC0-B460-862CDDB5B11D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FFD7-973C-4C9A-B7AC-B4B2B2FE86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E496-FB01-4CC0-B460-862CDDB5B11D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FFD7-973C-4C9A-B7AC-B4B2B2FE86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E496-FB01-4CC0-B460-862CDDB5B11D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FFD7-973C-4C9A-B7AC-B4B2B2FE86F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E496-FB01-4CC0-B460-862CDDB5B11D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8EFFD7-973C-4C9A-B7AC-B4B2B2FE86F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58EFFD7-973C-4C9A-B7AC-B4B2B2FE86F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CD5E496-FB01-4CC0-B460-862CDDB5B11D}" type="datetimeFigureOut">
              <a:rPr lang="en-US" smtClean="0"/>
              <a:t>5/7/2012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Parasites: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Fish Tapeworm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Pork Tapeworm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86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00"/>
            <a:ext cx="7620000" cy="1143000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Symptoms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55626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Tapeworm Symptoms:</a:t>
            </a:r>
          </a:p>
          <a:p>
            <a:pPr lvl="1"/>
            <a:r>
              <a:rPr lang="en-US" sz="2600" dirty="0" smtClean="0"/>
              <a:t>Asymptomatic and mild symptoms </a:t>
            </a:r>
          </a:p>
          <a:p>
            <a:pPr lvl="1"/>
            <a:r>
              <a:rPr lang="en-US" sz="2600" dirty="0" smtClean="0"/>
              <a:t>Can cause digestive problems including abdominal pain, loss of appetite, weight loss and upset stomach.</a:t>
            </a:r>
          </a:p>
          <a:p>
            <a:pPr marL="411480" lvl="1" indent="0">
              <a:buNone/>
            </a:pPr>
            <a:endParaRPr lang="en-US" sz="2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Cysticercosis</a:t>
            </a:r>
            <a:r>
              <a:rPr lang="en-US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Symptoms:</a:t>
            </a:r>
          </a:p>
          <a:p>
            <a:pPr lvl="1"/>
            <a:r>
              <a:rPr lang="en-US" sz="2600" dirty="0" smtClean="0"/>
              <a:t>Caused by ingesting eggs</a:t>
            </a:r>
          </a:p>
          <a:p>
            <a:pPr lvl="1"/>
            <a:r>
              <a:rPr lang="en-US" sz="2600" dirty="0" smtClean="0"/>
              <a:t>When in the brain may cause seizures and/ or headaches</a:t>
            </a:r>
          </a:p>
          <a:p>
            <a:pPr lvl="1"/>
            <a:r>
              <a:rPr lang="en-US" sz="2600" dirty="0" smtClean="0"/>
              <a:t>Other symptoms include confusion, vertigo, brain swelling</a:t>
            </a:r>
          </a:p>
          <a:p>
            <a:pPr lvl="1"/>
            <a:r>
              <a:rPr lang="en-US" sz="2600" dirty="0" smtClean="0"/>
              <a:t>Can result in death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714" y="381000"/>
            <a:ext cx="3294063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341" y="3733800"/>
            <a:ext cx="333375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70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066800"/>
          </a:xfrm>
        </p:spPr>
        <p:txBody>
          <a:bodyPr/>
          <a:lstStyle/>
          <a:p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Epidemiology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305800" cy="5105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Occurs in areas with poor sanitary conditions as well as free range pig farms. Area in which it is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prevelent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Mexico, Latin America, Slavic countries, Africa, Southeast Asia and China.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209550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133725"/>
            <a:ext cx="212407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450" y="2667000"/>
            <a:ext cx="2810550" cy="2834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699" y="4105728"/>
            <a:ext cx="2832313" cy="2361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74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Prevention/Treatment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62356"/>
            <a:ext cx="5486400" cy="5038444"/>
          </a:xfrm>
        </p:spPr>
        <p:txBody>
          <a:bodyPr>
            <a:noAutofit/>
          </a:bodyPr>
          <a:lstStyle/>
          <a:p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Prevention:</a:t>
            </a:r>
          </a:p>
          <a:p>
            <a:pPr lvl="1"/>
            <a:r>
              <a:rPr lang="en-US" sz="2400" dirty="0" smtClean="0"/>
              <a:t>Cooking of pork or freezing pork for a few days.</a:t>
            </a:r>
          </a:p>
          <a:p>
            <a:pPr lvl="1"/>
            <a:r>
              <a:rPr lang="en-US" sz="2400" dirty="0" smtClean="0"/>
              <a:t>If universally practiced would eliminate infection</a:t>
            </a:r>
          </a:p>
          <a:p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Treatment:</a:t>
            </a:r>
          </a:p>
          <a:p>
            <a:pPr lvl="1"/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tapeworm infection:</a:t>
            </a:r>
          </a:p>
          <a:p>
            <a:pPr lvl="2"/>
            <a:r>
              <a:rPr lang="en-US" sz="2400" dirty="0" smtClean="0"/>
              <a:t>Single dose of </a:t>
            </a:r>
            <a:r>
              <a:rPr lang="en-US" sz="2400" dirty="0" err="1" smtClean="0"/>
              <a:t>Praziquantel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Cysticerosis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2"/>
            <a:r>
              <a:rPr lang="en-US" sz="2400" dirty="0" smtClean="0"/>
              <a:t>Anti-seizure drugs</a:t>
            </a:r>
          </a:p>
          <a:p>
            <a:pPr lvl="2"/>
            <a:r>
              <a:rPr lang="en-US" sz="2400" dirty="0" smtClean="0"/>
              <a:t>Different surgical methods to relieve swelling and remove cyst.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62356"/>
            <a:ext cx="3276600" cy="222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58" y="3810000"/>
            <a:ext cx="2279884" cy="286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79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848600" cy="1111827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Fish Tapeworm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5943600" cy="5105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Scientific name is: </a:t>
            </a:r>
            <a:r>
              <a:rPr lang="en-US" sz="2400" dirty="0" err="1" smtClean="0"/>
              <a:t>Diphyllobothrium</a:t>
            </a:r>
            <a:r>
              <a:rPr lang="en-US" sz="2400" dirty="0" smtClean="0"/>
              <a:t> </a:t>
            </a:r>
            <a:r>
              <a:rPr lang="en-US" sz="2400" i="1" dirty="0" err="1" smtClean="0"/>
              <a:t>latum</a:t>
            </a:r>
            <a:r>
              <a:rPr lang="en-US" sz="2400" i="1" dirty="0" smtClean="0"/>
              <a:t> </a:t>
            </a:r>
            <a:r>
              <a:rPr lang="en-US" sz="2400" dirty="0" smtClean="0"/>
              <a:t>(just write D. </a:t>
            </a:r>
            <a:r>
              <a:rPr lang="en-US" sz="2400" i="1" dirty="0" err="1" smtClean="0"/>
              <a:t>latum</a:t>
            </a:r>
            <a:r>
              <a:rPr lang="en-US" sz="2400" dirty="0" smtClean="0"/>
              <a:t>, no one in science writes that whole name anyway)</a:t>
            </a:r>
          </a:p>
          <a:p>
            <a:endParaRPr lang="en-US" sz="2400" dirty="0"/>
          </a:p>
          <a:p>
            <a:r>
              <a:rPr lang="en-US" sz="2400" dirty="0" smtClean="0"/>
              <a:t>All tapeworms consist of 2 main portions:</a:t>
            </a:r>
          </a:p>
          <a:p>
            <a:pPr lvl="1"/>
            <a:r>
              <a:rPr lang="en-US" sz="2400" dirty="0" err="1" smtClean="0"/>
              <a:t>Scolex</a:t>
            </a:r>
            <a:r>
              <a:rPr lang="en-US" sz="2400" dirty="0" smtClean="0"/>
              <a:t>: the attachment organ; varies in the different species of tapeworms </a:t>
            </a:r>
          </a:p>
          <a:p>
            <a:pPr lvl="1"/>
            <a:r>
              <a:rPr lang="en-US" sz="2400" dirty="0" err="1" smtClean="0"/>
              <a:t>Proglottids</a:t>
            </a:r>
            <a:r>
              <a:rPr lang="en-US" sz="2400" dirty="0" smtClean="0"/>
              <a:t>: segmented portion of the tapeworm; matures as they get further away from the </a:t>
            </a:r>
            <a:r>
              <a:rPr lang="en-US" sz="2400" dirty="0" err="1" smtClean="0"/>
              <a:t>scolex</a:t>
            </a:r>
            <a:r>
              <a:rPr lang="en-US" sz="2400" dirty="0" smtClean="0"/>
              <a:t>. Contain reproductive organs.</a:t>
            </a:r>
          </a:p>
          <a:p>
            <a:r>
              <a:rPr lang="en-US" sz="2400" dirty="0" smtClean="0"/>
              <a:t>D. </a:t>
            </a:r>
            <a:r>
              <a:rPr lang="en-US" sz="2400" dirty="0" err="1" smtClean="0"/>
              <a:t>latum</a:t>
            </a:r>
            <a:r>
              <a:rPr lang="en-US" sz="2400" dirty="0" smtClean="0"/>
              <a:t> may be several meters in length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927" y="2438400"/>
            <a:ext cx="28829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451" y="5029200"/>
            <a:ext cx="2433851" cy="1606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534" y="228600"/>
            <a:ext cx="2649683" cy="1766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20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219200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Cycle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3429000" cy="5181600"/>
          </a:xfrm>
        </p:spPr>
        <p:txBody>
          <a:bodyPr/>
          <a:lstStyle/>
          <a:p>
            <a:r>
              <a:rPr lang="en-US" dirty="0" err="1" smtClean="0"/>
              <a:t>Coracidium</a:t>
            </a:r>
            <a:r>
              <a:rPr lang="en-US" dirty="0" smtClean="0"/>
              <a:t> is ingested by a copepod (small water crustacean; 1</a:t>
            </a:r>
            <a:r>
              <a:rPr lang="en-US" baseline="30000" dirty="0" smtClean="0"/>
              <a:t>st</a:t>
            </a:r>
            <a:r>
              <a:rPr lang="en-US" dirty="0" smtClean="0"/>
              <a:t> intermediate host)</a:t>
            </a:r>
          </a:p>
          <a:p>
            <a:endParaRPr lang="en-US" dirty="0"/>
          </a:p>
          <a:p>
            <a:r>
              <a:rPr lang="en-US" dirty="0" smtClean="0"/>
              <a:t>Copepod ingested by fish (2</a:t>
            </a:r>
            <a:r>
              <a:rPr lang="en-US" baseline="30000" dirty="0" smtClean="0"/>
              <a:t>nd</a:t>
            </a:r>
            <a:r>
              <a:rPr lang="en-US" dirty="0" smtClean="0"/>
              <a:t> intermediate host) and larvae develops further inside the fish.</a:t>
            </a:r>
          </a:p>
          <a:p>
            <a:endParaRPr lang="en-US" dirty="0"/>
          </a:p>
          <a:p>
            <a:r>
              <a:rPr lang="en-US" dirty="0" smtClean="0"/>
              <a:t>We ingest infected fish and larva migrates to small intestine. Released eggs passed in feces.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414" y="685800"/>
            <a:ext cx="5314950" cy="594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75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Symptoms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876800" cy="4800600"/>
          </a:xfrm>
        </p:spPr>
        <p:txBody>
          <a:bodyPr>
            <a:normAutofit/>
          </a:bodyPr>
          <a:lstStyle/>
          <a:p>
            <a:r>
              <a:rPr lang="en-US" sz="2400" dirty="0"/>
              <a:t>Most infections are asymptomatic. </a:t>
            </a:r>
            <a:endParaRPr lang="en-US" sz="2400" dirty="0" smtClean="0"/>
          </a:p>
          <a:p>
            <a:r>
              <a:rPr lang="en-US" sz="2400" dirty="0" smtClean="0"/>
              <a:t>However </a:t>
            </a:r>
            <a:r>
              <a:rPr lang="en-US" sz="2400" dirty="0"/>
              <a:t>symptoms can </a:t>
            </a:r>
            <a:r>
              <a:rPr lang="en-US" sz="2400" dirty="0" smtClean="0"/>
              <a:t>include: </a:t>
            </a:r>
          </a:p>
          <a:p>
            <a:pPr lvl="1"/>
            <a:r>
              <a:rPr lang="en-US" sz="2400" dirty="0" smtClean="0"/>
              <a:t>abdominal </a:t>
            </a:r>
            <a:r>
              <a:rPr lang="en-US" sz="2400" dirty="0"/>
              <a:t>discomfort, diarrhea, vomiting, and weight </a:t>
            </a:r>
            <a:r>
              <a:rPr lang="en-US" sz="2400" dirty="0" smtClean="0"/>
              <a:t>loss</a:t>
            </a:r>
          </a:p>
          <a:p>
            <a:pPr lvl="1"/>
            <a:r>
              <a:rPr lang="en-US" sz="2400" dirty="0" smtClean="0"/>
              <a:t>Complications </a:t>
            </a:r>
            <a:r>
              <a:rPr lang="en-US" sz="2400" dirty="0"/>
              <a:t>include intestinal </a:t>
            </a:r>
            <a:r>
              <a:rPr lang="en-US" sz="2400" dirty="0" smtClean="0"/>
              <a:t>blockage </a:t>
            </a:r>
            <a:r>
              <a:rPr lang="en-US" sz="2400" dirty="0"/>
              <a:t>and gall bladder disease caused by migration of </a:t>
            </a:r>
            <a:r>
              <a:rPr lang="en-US" sz="2400" dirty="0" err="1"/>
              <a:t>proglottids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659" y="3048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441" y="35814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00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Epidemiology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502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Parasite is not defined by geographical area and can be found from Alaska, Canada to Peru and other South American countries.</a:t>
            </a:r>
          </a:p>
          <a:p>
            <a:r>
              <a:rPr lang="en-US" sz="2400" dirty="0" smtClean="0"/>
              <a:t>More associated with cultures that eat raw or improperly cooked fish.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8140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9978"/>
            <a:ext cx="3657600" cy="238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219200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Prevention/ Treatment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3962400" cy="56388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Prevention:</a:t>
            </a:r>
          </a:p>
          <a:p>
            <a:pPr lvl="1"/>
            <a:r>
              <a:rPr lang="en-US" dirty="0" smtClean="0"/>
              <a:t>Proper disposal of human feces to break cycle</a:t>
            </a:r>
          </a:p>
          <a:p>
            <a:pPr lvl="1"/>
            <a:r>
              <a:rPr lang="en-US" dirty="0" smtClean="0"/>
              <a:t>Cooking and handling infected fish properly</a:t>
            </a:r>
          </a:p>
          <a:p>
            <a:pPr lvl="1"/>
            <a:endParaRPr lang="en-US" dirty="0"/>
          </a:p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</a:t>
            </a:r>
          </a:p>
          <a:p>
            <a:pPr lvl="1"/>
            <a:r>
              <a:rPr lang="en-US" dirty="0" smtClean="0"/>
              <a:t>A single dosage of </a:t>
            </a:r>
            <a:r>
              <a:rPr lang="en-US" dirty="0" err="1" smtClean="0"/>
              <a:t>Praziquantel</a:t>
            </a:r>
            <a:endParaRPr lang="en-US" dirty="0" smtClean="0"/>
          </a:p>
          <a:p>
            <a:pPr lvl="1"/>
            <a:r>
              <a:rPr lang="en-US" dirty="0" smtClean="0"/>
              <a:t>Cure rate is over 95%</a:t>
            </a:r>
          </a:p>
          <a:p>
            <a:pPr lvl="1"/>
            <a:r>
              <a:rPr lang="en-US" dirty="0" smtClean="0"/>
              <a:t>To get rid of worm, have to be administered a saline purge 1 to 2 hours later to keep it intact.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066800"/>
            <a:ext cx="4933950" cy="318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49" y="4495800"/>
            <a:ext cx="2889251" cy="216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59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Activity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7924800" cy="5181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At your table, talk in a group </a:t>
            </a:r>
            <a:r>
              <a:rPr lang="en-US" sz="2400" dirty="0"/>
              <a:t>and come up with some common themes that have been seen in our investigation of all the parasites covered up to this point.</a:t>
            </a:r>
          </a:p>
          <a:p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at:</a:t>
            </a:r>
          </a:p>
          <a:p>
            <a:pPr lvl="1"/>
            <a:r>
              <a:rPr lang="en-US" sz="2400" dirty="0"/>
              <a:t>Life Cycles</a:t>
            </a:r>
          </a:p>
          <a:p>
            <a:pPr lvl="1"/>
            <a:r>
              <a:rPr lang="en-US" sz="2400" dirty="0"/>
              <a:t>Hosts</a:t>
            </a:r>
          </a:p>
          <a:p>
            <a:pPr lvl="1"/>
            <a:r>
              <a:rPr lang="en-US" sz="2400" dirty="0"/>
              <a:t>Prevention/Treatment</a:t>
            </a:r>
          </a:p>
          <a:p>
            <a:pPr lvl="1"/>
            <a:r>
              <a:rPr lang="en-US" sz="2400" dirty="0"/>
              <a:t>Talk about 1 parasite you think has the biggest repercussions   for a community stricken with it.</a:t>
            </a:r>
          </a:p>
          <a:p>
            <a:endParaRPr lang="en-US" sz="2400" dirty="0"/>
          </a:p>
          <a:p>
            <a:r>
              <a:rPr lang="en-US" sz="2400" dirty="0"/>
              <a:t>Take about 5 minutes to discuss and then we will discuss as a class. Each group will share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0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Pork Tapeworm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563880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Scientific name is: </a:t>
            </a:r>
            <a:r>
              <a:rPr lang="en-US" sz="2400" dirty="0" err="1" smtClean="0"/>
              <a:t>Taenia</a:t>
            </a:r>
            <a:r>
              <a:rPr lang="en-US" sz="2400" dirty="0" smtClean="0"/>
              <a:t> </a:t>
            </a:r>
            <a:r>
              <a:rPr lang="en-US" sz="2400" i="1" dirty="0" err="1" smtClean="0"/>
              <a:t>solium</a:t>
            </a:r>
            <a:endParaRPr lang="en-US" sz="2400" i="1" dirty="0" smtClean="0"/>
          </a:p>
          <a:p>
            <a:endParaRPr lang="en-US" sz="2400" i="1" dirty="0"/>
          </a:p>
          <a:p>
            <a:r>
              <a:rPr lang="en-US" sz="2400" dirty="0" smtClean="0"/>
              <a:t>Has 2 different ways that it can infect humans</a:t>
            </a:r>
          </a:p>
          <a:p>
            <a:pPr lvl="1"/>
            <a:r>
              <a:rPr lang="en-US" sz="2400" dirty="0" smtClean="0"/>
              <a:t>Ingestion of infected pork</a:t>
            </a:r>
          </a:p>
          <a:p>
            <a:pPr lvl="1"/>
            <a:r>
              <a:rPr lang="en-US" sz="2400" dirty="0" smtClean="0"/>
              <a:t>Eggs eaten by human</a:t>
            </a:r>
          </a:p>
          <a:p>
            <a:endParaRPr lang="en-US" sz="2400" dirty="0"/>
          </a:p>
          <a:p>
            <a:r>
              <a:rPr lang="en-US" sz="2400" dirty="0" smtClean="0"/>
              <a:t>Like D. </a:t>
            </a:r>
            <a:r>
              <a:rPr lang="en-US" sz="2400" dirty="0" err="1" smtClean="0"/>
              <a:t>latum</a:t>
            </a:r>
            <a:r>
              <a:rPr lang="en-US" sz="2400" dirty="0" smtClean="0"/>
              <a:t>, </a:t>
            </a:r>
            <a:r>
              <a:rPr lang="en-US" sz="2400" dirty="0" err="1" smtClean="0"/>
              <a:t>proglottids</a:t>
            </a:r>
            <a:r>
              <a:rPr lang="en-US" sz="2400" dirty="0" smtClean="0"/>
              <a:t> contain both male and female reproductive organs</a:t>
            </a:r>
          </a:p>
          <a:p>
            <a:r>
              <a:rPr lang="en-US" sz="2400" dirty="0" err="1" smtClean="0"/>
              <a:t>Scolex</a:t>
            </a:r>
            <a:r>
              <a:rPr lang="en-US" sz="2400" dirty="0" smtClean="0"/>
              <a:t> bears 4 suckers and also a double crown of hooks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14795"/>
            <a:ext cx="238125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23576"/>
            <a:ext cx="3216852" cy="213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65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077200" cy="838200"/>
          </a:xfrm>
        </p:spPr>
        <p:txBody>
          <a:bodyPr/>
          <a:lstStyle/>
          <a:p>
            <a:r>
              <a:rPr 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Cycle</a:t>
            </a:r>
            <a:endParaRPr lang="en-US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3810000" cy="5638800"/>
          </a:xfrm>
        </p:spPr>
        <p:txBody>
          <a:bodyPr/>
          <a:lstStyle/>
          <a:p>
            <a:r>
              <a:rPr lang="en-US" dirty="0" smtClean="0"/>
              <a:t>Intermediate host is the pig</a:t>
            </a:r>
          </a:p>
          <a:p>
            <a:endParaRPr lang="en-US" dirty="0"/>
          </a:p>
          <a:p>
            <a:r>
              <a:rPr lang="en-US" dirty="0" smtClean="0"/>
              <a:t>Can get infected by eating infected pork or by ingesting the eggs.</a:t>
            </a:r>
          </a:p>
          <a:p>
            <a:endParaRPr lang="en-US" dirty="0"/>
          </a:p>
          <a:p>
            <a:r>
              <a:rPr lang="en-US" dirty="0" smtClean="0"/>
              <a:t>Ingesting the eggs causes </a:t>
            </a:r>
            <a:r>
              <a:rPr lang="en-US" dirty="0" err="1" smtClean="0"/>
              <a:t>Cysticerosis</a:t>
            </a:r>
            <a:r>
              <a:rPr lang="en-US" dirty="0" smtClean="0"/>
              <a:t> and you get larva formation in muscle and brain.</a:t>
            </a:r>
          </a:p>
          <a:p>
            <a:endParaRPr lang="en-US" dirty="0"/>
          </a:p>
          <a:p>
            <a:r>
              <a:rPr lang="en-US" dirty="0" smtClean="0"/>
              <a:t>Tapeworm attaches to small intestine.</a:t>
            </a:r>
            <a:endParaRPr lang="en-US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482" y="304800"/>
            <a:ext cx="5018736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13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663</TotalTime>
  <Words>560</Words>
  <Application>Microsoft Office PowerPoint</Application>
  <PresentationFormat>On-screen Show (4:3)</PresentationFormat>
  <Paragraphs>81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Adjacency</vt:lpstr>
      <vt:lpstr>Parasites: Fish Tapeworm Pork Tapeworm</vt:lpstr>
      <vt:lpstr>Fish Tapeworm</vt:lpstr>
      <vt:lpstr>Life Cycle</vt:lpstr>
      <vt:lpstr>Symptoms</vt:lpstr>
      <vt:lpstr>Epidemiology</vt:lpstr>
      <vt:lpstr>Prevention/ Treatment</vt:lpstr>
      <vt:lpstr>Group Activity</vt:lpstr>
      <vt:lpstr>Pork Tapeworm</vt:lpstr>
      <vt:lpstr>Life Cycle</vt:lpstr>
      <vt:lpstr>Symptoms</vt:lpstr>
      <vt:lpstr>Epidemiology</vt:lpstr>
      <vt:lpstr>Prevention/Treatment</vt:lpstr>
    </vt:vector>
  </TitlesOfParts>
  <Company>WVUSD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15</cp:revision>
  <dcterms:created xsi:type="dcterms:W3CDTF">2012-05-07T19:28:31Z</dcterms:created>
  <dcterms:modified xsi:type="dcterms:W3CDTF">2012-05-08T06:31:59Z</dcterms:modified>
</cp:coreProperties>
</file>