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9" r:id="rId4"/>
    <p:sldId id="260" r:id="rId5"/>
    <p:sldId id="261" r:id="rId6"/>
    <p:sldId id="262" r:id="rId7"/>
    <p:sldId id="263" r:id="rId8"/>
    <p:sldId id="264" r:id="rId9"/>
    <p:sldId id="274" r:id="rId10"/>
    <p:sldId id="265" r:id="rId11"/>
    <p:sldId id="266" r:id="rId12"/>
    <p:sldId id="267" r:id="rId13"/>
    <p:sldId id="268" r:id="rId14"/>
    <p:sldId id="272" r:id="rId15"/>
    <p:sldId id="273" r:id="rId16"/>
    <p:sldId id="269" r:id="rId17"/>
    <p:sldId id="271" r:id="rId18"/>
    <p:sldId id="270" r:id="rId19"/>
    <p:sldId id="300" r:id="rId20"/>
    <p:sldId id="275" r:id="rId21"/>
    <p:sldId id="276" r:id="rId22"/>
    <p:sldId id="258" r:id="rId23"/>
    <p:sldId id="278" r:id="rId24"/>
    <p:sldId id="277" r:id="rId25"/>
    <p:sldId id="279" r:id="rId26"/>
    <p:sldId id="280" r:id="rId27"/>
    <p:sldId id="281" r:id="rId28"/>
    <p:sldId id="282" r:id="rId29"/>
    <p:sldId id="283" r:id="rId30"/>
    <p:sldId id="285" r:id="rId31"/>
    <p:sldId id="284" r:id="rId32"/>
    <p:sldId id="286" r:id="rId33"/>
    <p:sldId id="287" r:id="rId34"/>
    <p:sldId id="289" r:id="rId35"/>
    <p:sldId id="290" r:id="rId36"/>
    <p:sldId id="291" r:id="rId37"/>
    <p:sldId id="293" r:id="rId38"/>
    <p:sldId id="294" r:id="rId39"/>
    <p:sldId id="292" r:id="rId40"/>
    <p:sldId id="297" r:id="rId41"/>
    <p:sldId id="295" r:id="rId42"/>
    <p:sldId id="298" r:id="rId43"/>
    <p:sldId id="299" r:id="rId44"/>
    <p:sldId id="296" r:id="rId45"/>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95738" y="0"/>
            <a:ext cx="3055937" cy="465138"/>
          </a:xfrm>
          <a:prstGeom prst="rect">
            <a:avLst/>
          </a:prstGeom>
        </p:spPr>
        <p:txBody>
          <a:bodyPr vert="horz" lIns="91440" tIns="45720" rIns="91440" bIns="45720" rtlCol="0"/>
          <a:lstStyle>
            <a:lvl1pPr algn="r">
              <a:defRPr sz="1200"/>
            </a:lvl1pPr>
          </a:lstStyle>
          <a:p>
            <a:fld id="{546B5989-7DA4-4E19-817F-177C691D0F4C}" type="datetimeFigureOut">
              <a:rPr lang="en-US" smtClean="0"/>
              <a:t>5/21/2014</a:t>
            </a:fld>
            <a:endParaRPr lang="en-US" dirty="0"/>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4850" y="4421188"/>
            <a:ext cx="5643563"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95738" y="8842375"/>
            <a:ext cx="3055937" cy="465138"/>
          </a:xfrm>
          <a:prstGeom prst="rect">
            <a:avLst/>
          </a:prstGeom>
        </p:spPr>
        <p:txBody>
          <a:bodyPr vert="horz" lIns="91440" tIns="45720" rIns="91440" bIns="45720" rtlCol="0" anchor="b"/>
          <a:lstStyle>
            <a:lvl1pPr algn="r">
              <a:defRPr sz="1200"/>
            </a:lvl1pPr>
          </a:lstStyle>
          <a:p>
            <a:fld id="{26E14BC8-251B-4B01-8278-4671B614DBE3}" type="slidenum">
              <a:rPr lang="en-US" smtClean="0"/>
              <a:t>‹#›</a:t>
            </a:fld>
            <a:endParaRPr lang="en-US" dirty="0"/>
          </a:p>
        </p:txBody>
      </p:sp>
    </p:spTree>
    <p:extLst>
      <p:ext uri="{BB962C8B-B14F-4D97-AF65-F5344CB8AC3E}">
        <p14:creationId xmlns:p14="http://schemas.microsoft.com/office/powerpoint/2010/main" val="553659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E14BC8-251B-4B01-8278-4671B614DBE3}" type="slidenum">
              <a:rPr lang="en-US" smtClean="0"/>
              <a:t>30</a:t>
            </a:fld>
            <a:endParaRPr lang="en-US" dirty="0"/>
          </a:p>
        </p:txBody>
      </p:sp>
    </p:spTree>
    <p:extLst>
      <p:ext uri="{BB962C8B-B14F-4D97-AF65-F5344CB8AC3E}">
        <p14:creationId xmlns:p14="http://schemas.microsoft.com/office/powerpoint/2010/main" val="3686998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E14BC8-251B-4B01-8278-4671B614DBE3}" type="slidenum">
              <a:rPr lang="en-US" smtClean="0"/>
              <a:t>41</a:t>
            </a:fld>
            <a:endParaRPr lang="en-US" dirty="0"/>
          </a:p>
        </p:txBody>
      </p:sp>
    </p:spTree>
    <p:extLst>
      <p:ext uri="{BB962C8B-B14F-4D97-AF65-F5344CB8AC3E}">
        <p14:creationId xmlns:p14="http://schemas.microsoft.com/office/powerpoint/2010/main" val="1461024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337259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2797806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405117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1042220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2699906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775831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190414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1745265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101771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140121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E3F254-42EA-4EC1-B429-F3B0ADAEE501}" type="datetimeFigureOut">
              <a:rPr lang="en-US" smtClean="0"/>
              <a:t>5/21/2014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8FEE8-A2B0-451D-8DF0-AD9BA04BF4B5}" type="slidenum">
              <a:rPr lang="en-US" smtClean="0"/>
              <a:t>‹#›</a:t>
            </a:fld>
            <a:endParaRPr lang="en-US" dirty="0"/>
          </a:p>
        </p:txBody>
      </p:sp>
    </p:spTree>
    <p:extLst>
      <p:ext uri="{BB962C8B-B14F-4D97-AF65-F5344CB8AC3E}">
        <p14:creationId xmlns:p14="http://schemas.microsoft.com/office/powerpoint/2010/main" val="398302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3F254-42EA-4EC1-B429-F3B0ADAEE501}" type="datetimeFigureOut">
              <a:rPr lang="en-US" smtClean="0"/>
              <a:t>5/21/2014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8FEE8-A2B0-451D-8DF0-AD9BA04BF4B5}" type="slidenum">
              <a:rPr lang="en-US" smtClean="0"/>
              <a:t>‹#›</a:t>
            </a:fld>
            <a:endParaRPr lang="en-US" dirty="0"/>
          </a:p>
        </p:txBody>
      </p:sp>
    </p:spTree>
    <p:extLst>
      <p:ext uri="{BB962C8B-B14F-4D97-AF65-F5344CB8AC3E}">
        <p14:creationId xmlns:p14="http://schemas.microsoft.com/office/powerpoint/2010/main" val="16670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n.wikipedia.org/wiki/File:Population_curve.sv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ioI2hTlweiv-XM&amp;tbnid=cxB7na0Lzg5qiM:&amp;ved=0CAUQjRw&amp;url=http://wellbeingcenter.com/singularity-university/&amp;ei=WxcrU-WZL9TCoATFn4CgCw&amp;bvm=bv.63316862,d.cGU&amp;psig=AFQjCNG4h_eMMJ12S1hgehwVoPlMWeY4CQ&amp;ust=1395419349606400" TargetMode="External"/><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url?sa=i&amp;rct=j&amp;q=&amp;esrc=s&amp;source=images&amp;cd=&amp;cad=rja&amp;uact=8&amp;docid=bAwDNEsd7tTL8M&amp;tbnid=6GVjX19B62M-GM:&amp;ved=0CAUQjRw&amp;url=http://cnx.org/content/m46877/latest/&amp;ei=WR0rU6qdJ4LpoASYzIDABA&amp;bvm=bv.63316862,d.cGU&amp;psig=AFQjCNEA8Vv-sYTXE5KK_nrT0RHtaz-F6Q&amp;ust=1395420883000510"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en.wikipedia.org/wiki/File:Plague_-buboes.jpg" TargetMode="External"/><Relationship Id="rId1" Type="http://schemas.openxmlformats.org/officeDocument/2006/relationships/slideLayout" Target="../slideLayouts/slideLayout6.xml"/><Relationship Id="rId4" Type="http://schemas.openxmlformats.org/officeDocument/2006/relationships/hyperlink" Target="http://en.wikipedia.org/wiki/Bubonic_plagu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4.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8" Type="http://schemas.openxmlformats.org/officeDocument/2006/relationships/hyperlink" Target="http://en.wikipedia.org/wiki/Competition_(biology)" TargetMode="External"/><Relationship Id="rId3" Type="http://schemas.openxmlformats.org/officeDocument/2006/relationships/image" Target="../media/image17.jpeg"/><Relationship Id="rId7" Type="http://schemas.openxmlformats.org/officeDocument/2006/relationships/hyperlink" Target="http://en.wikipedia.org/wiki/Parental_investment" TargetMode="External"/><Relationship Id="rId2" Type="http://schemas.openxmlformats.org/officeDocument/2006/relationships/hyperlink" Target="http://upload.wikimedia.org/wikipedia/commons/6/6a/Eubalaena_glacialis_with_calf.jpg" TargetMode="External"/><Relationship Id="rId1" Type="http://schemas.openxmlformats.org/officeDocument/2006/relationships/slideLayout" Target="../slideLayouts/slideLayout6.xml"/><Relationship Id="rId6" Type="http://schemas.openxmlformats.org/officeDocument/2006/relationships/hyperlink" Target="http://en.wikipedia.org/wiki/Trait_(biological)" TargetMode="External"/><Relationship Id="rId5" Type="http://schemas.openxmlformats.org/officeDocument/2006/relationships/hyperlink" Target="http://en.wikipedia.org/wiki/Natural_selection" TargetMode="External"/><Relationship Id="rId10" Type="http://schemas.openxmlformats.org/officeDocument/2006/relationships/image" Target="../media/image18.jpeg"/><Relationship Id="rId4" Type="http://schemas.openxmlformats.org/officeDocument/2006/relationships/hyperlink" Target="http://en.wikipedia.org/wiki/Ecology" TargetMode="External"/><Relationship Id="rId9" Type="http://schemas.openxmlformats.org/officeDocument/2006/relationships/hyperlink" Target="http://upload.wikimedia.org/wikipedia/commons/3/3b/Mouse_litter.jpg"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Chart" TargetMode="External"/><Relationship Id="rId7" Type="http://schemas.openxmlformats.org/officeDocument/2006/relationships/hyperlink" Target="http://en.wikipedia.org/wiki/Offspring" TargetMode="External"/><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hyperlink" Target="http://en.wikipedia.org/wiki/Bird" TargetMode="External"/><Relationship Id="rId5" Type="http://schemas.openxmlformats.org/officeDocument/2006/relationships/hyperlink" Target="http://en.wikipedia.org/wiki/Mortality_rate" TargetMode="External"/><Relationship Id="rId4" Type="http://schemas.openxmlformats.org/officeDocument/2006/relationships/hyperlink" Target="http://en.wikipedia.org/wiki/Human"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en.wikipedia.org/wiki/File:Countriesbyfertilityrate.svg" TargetMode="External"/><Relationship Id="rId1" Type="http://schemas.openxmlformats.org/officeDocument/2006/relationships/slideLayout" Target="../slideLayouts/slideLayout6.xml"/><Relationship Id="rId4" Type="http://schemas.openxmlformats.org/officeDocument/2006/relationships/hyperlink" Target="http://en.wikipedia.org/wiki/Fertility_rate"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World_War_II" TargetMode="External"/><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hyperlink" Target="http://en.wikipedia.org/wiki/Baby_bo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en.wikipedia.org/wiki/Government_of_India" TargetMode="External"/><Relationship Id="rId2" Type="http://schemas.openxmlformats.org/officeDocument/2006/relationships/hyperlink" Target="http://en.wikipedia.org/wiki/India"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hyperlink" Target="http://en.wikipedia.org/wiki/Female_infanticide" TargetMode="External"/><Relationship Id="rId3" Type="http://schemas.openxmlformats.org/officeDocument/2006/relationships/hyperlink" Target="http://en.wikipedia.org/wiki/People's_Republic_of_China" TargetMode="External"/><Relationship Id="rId7" Type="http://schemas.openxmlformats.org/officeDocument/2006/relationships/hyperlink" Target="http://en.wikipedia.org/wiki/Forced_abortion" TargetMode="External"/><Relationship Id="rId2" Type="http://schemas.openxmlformats.org/officeDocument/2006/relationships/hyperlink" Target="http://en.wikipedia.org/wiki/Population_control" TargetMode="External"/><Relationship Id="rId1" Type="http://schemas.openxmlformats.org/officeDocument/2006/relationships/slideLayout" Target="../slideLayouts/slideLayout6.xml"/><Relationship Id="rId6" Type="http://schemas.openxmlformats.org/officeDocument/2006/relationships/hyperlink" Target="http://en.wikipedia.org/wiki/Macau" TargetMode="External"/><Relationship Id="rId11" Type="http://schemas.openxmlformats.org/officeDocument/2006/relationships/image" Target="../media/image33.png"/><Relationship Id="rId5" Type="http://schemas.openxmlformats.org/officeDocument/2006/relationships/hyperlink" Target="http://en.wikipedia.org/wiki/Hong_Kong" TargetMode="External"/><Relationship Id="rId10" Type="http://schemas.openxmlformats.org/officeDocument/2006/relationships/hyperlink" Target="http://en.wikipedia.org/wiki/File:Sex_ratio_at_birth_in_mainland_China.png" TargetMode="External"/><Relationship Id="rId4" Type="http://schemas.openxmlformats.org/officeDocument/2006/relationships/hyperlink" Target="http://en.wikipedia.org/wiki/Special_Administrative_Region" TargetMode="External"/><Relationship Id="rId9" Type="http://schemas.openxmlformats.org/officeDocument/2006/relationships/hyperlink" Target="http://en.wikipedia.org/wiki/Human_sex_ratio"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en.wikipedia.org/wiki/Per_capita" TargetMode="External"/><Relationship Id="rId2" Type="http://schemas.openxmlformats.org/officeDocument/2006/relationships/hyperlink" Target="http://en.wikipedia.org/wiki/Market_value" TargetMode="External"/><Relationship Id="rId1" Type="http://schemas.openxmlformats.org/officeDocument/2006/relationships/slideLayout" Target="../slideLayouts/slideLayout6.xml"/><Relationship Id="rId4" Type="http://schemas.openxmlformats.org/officeDocument/2006/relationships/hyperlink" Target="http://en.wikipedia.org/wiki/Standard_of_living"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hyperlink" Target="http://www.nature.org/greenliving/carboncalculator/" TargetMode="External"/><Relationship Id="rId2" Type="http://schemas.openxmlformats.org/officeDocument/2006/relationships/hyperlink" Target="http://en.wikipedia.org/wiki/Greenhouse_gas" TargetMode="Externa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1" descr="0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219200" y="152400"/>
            <a:ext cx="7010400" cy="1815882"/>
          </a:xfrm>
          <a:prstGeom prst="rect">
            <a:avLst/>
          </a:prstGeom>
          <a:noFill/>
        </p:spPr>
        <p:txBody>
          <a:bodyPr wrap="square" rtlCol="0">
            <a:spAutoFit/>
          </a:bodyPr>
          <a:lstStyle/>
          <a:p>
            <a:pPr algn="ctr"/>
            <a:r>
              <a:rPr lang="en-US" sz="2800" b="1" dirty="0" smtClean="0">
                <a:solidFill>
                  <a:schemeClr val="bg1"/>
                </a:solidFill>
              </a:rPr>
              <a:t>Our numbers expand but Earth’s natural systems do not</a:t>
            </a:r>
          </a:p>
          <a:p>
            <a:pPr algn="ctr"/>
            <a:endParaRPr lang="en-US" sz="2800" b="1" dirty="0">
              <a:solidFill>
                <a:schemeClr val="bg1"/>
              </a:solidFill>
            </a:endParaRPr>
          </a:p>
          <a:p>
            <a:pPr algn="r"/>
            <a:r>
              <a:rPr lang="en-US" sz="2800" b="1" dirty="0" smtClean="0">
                <a:solidFill>
                  <a:schemeClr val="bg1"/>
                </a:solidFill>
              </a:rPr>
              <a:t>Lester R. Brown</a:t>
            </a:r>
            <a:endParaRPr lang="en-US" sz="2800" b="1" dirty="0">
              <a:solidFill>
                <a:schemeClr val="bg1"/>
              </a:solidFill>
            </a:endParaRPr>
          </a:p>
        </p:txBody>
      </p:sp>
    </p:spTree>
    <p:extLst>
      <p:ext uri="{BB962C8B-B14F-4D97-AF65-F5344CB8AC3E}">
        <p14:creationId xmlns:p14="http://schemas.microsoft.com/office/powerpoint/2010/main" val="1791594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smtClean="0"/>
              <a:t>Human Population and Its Impact(6)</a:t>
            </a:r>
            <a:endParaRPr lang="en-US" dirty="0"/>
          </a:p>
        </p:txBody>
      </p:sp>
      <p:sp>
        <p:nvSpPr>
          <p:cNvPr id="3" name="TextBox 2"/>
          <p:cNvSpPr txBox="1"/>
          <p:nvPr/>
        </p:nvSpPr>
        <p:spPr>
          <a:xfrm>
            <a:off x="0" y="990600"/>
            <a:ext cx="9144000" cy="923330"/>
          </a:xfrm>
          <a:prstGeom prst="rect">
            <a:avLst/>
          </a:prstGeom>
          <a:noFill/>
        </p:spPr>
        <p:txBody>
          <a:bodyPr wrap="square" rtlCol="0">
            <a:spAutoFit/>
          </a:bodyPr>
          <a:lstStyle/>
          <a:p>
            <a:r>
              <a:rPr lang="en-US" dirty="0" smtClean="0"/>
              <a:t>We do not know how long we can continue increasing the earth’s carrying capacity for humans without seriously degrading the life-support system for humans and many other species. </a:t>
            </a:r>
          </a:p>
          <a:p>
            <a:endParaRPr lang="en-US" dirty="0"/>
          </a:p>
        </p:txBody>
      </p:sp>
      <p:sp>
        <p:nvSpPr>
          <p:cNvPr id="4" name="TextBox 3"/>
          <p:cNvSpPr txBox="1"/>
          <p:nvPr/>
        </p:nvSpPr>
        <p:spPr>
          <a:xfrm>
            <a:off x="0" y="1676400"/>
            <a:ext cx="5105400" cy="1754326"/>
          </a:xfrm>
          <a:prstGeom prst="rect">
            <a:avLst/>
          </a:prstGeom>
          <a:noFill/>
        </p:spPr>
        <p:txBody>
          <a:bodyPr wrap="square" rtlCol="0">
            <a:spAutoFit/>
          </a:bodyPr>
          <a:lstStyle/>
          <a:p>
            <a:r>
              <a:rPr lang="en-US" dirty="0" smtClean="0"/>
              <a:t>For most of history, human population grew slowly.  But in the last 200 years, human population has experienced rapid exponential growth. The world’s population is projected to increase from 6.7 billion to 9.1- 9.3 billion between 2006 and 2050.</a:t>
            </a:r>
          </a:p>
          <a:p>
            <a:r>
              <a:rPr lang="en-US" dirty="0" smtClean="0"/>
              <a:t>The addition of  2.4-2.6  billion people by 2050</a:t>
            </a:r>
          </a:p>
        </p:txBody>
      </p:sp>
      <p:sp>
        <p:nvSpPr>
          <p:cNvPr id="5" name="TextBox 4"/>
          <p:cNvSpPr txBox="1"/>
          <p:nvPr/>
        </p:nvSpPr>
        <p:spPr>
          <a:xfrm>
            <a:off x="0" y="3430726"/>
            <a:ext cx="5105400" cy="2862322"/>
          </a:xfrm>
          <a:prstGeom prst="rect">
            <a:avLst/>
          </a:prstGeom>
          <a:noFill/>
        </p:spPr>
        <p:txBody>
          <a:bodyPr wrap="square" rtlCol="0">
            <a:spAutoFit/>
          </a:bodyPr>
          <a:lstStyle/>
          <a:p>
            <a:r>
              <a:rPr lang="en-US" b="1" dirty="0" smtClean="0"/>
              <a:t>Three major factors that account for this population increase:</a:t>
            </a:r>
          </a:p>
          <a:p>
            <a:pPr marL="342900" indent="-342900">
              <a:buAutoNum type="arabicPeriod"/>
            </a:pPr>
            <a:r>
              <a:rPr lang="en-US" dirty="0" smtClean="0"/>
              <a:t>Humans developed the ability to </a:t>
            </a:r>
            <a:r>
              <a:rPr lang="en-US" b="1" dirty="0" smtClean="0"/>
              <a:t>expand into diverse new habitats and climate zones</a:t>
            </a:r>
            <a:r>
              <a:rPr lang="en-US" dirty="0" smtClean="0"/>
              <a:t>.</a:t>
            </a:r>
          </a:p>
          <a:p>
            <a:pPr marL="342900" indent="-342900">
              <a:buAutoNum type="arabicPeriod"/>
            </a:pPr>
            <a:r>
              <a:rPr lang="en-US" b="1" dirty="0" smtClean="0"/>
              <a:t>Modern agriculture </a:t>
            </a:r>
            <a:r>
              <a:rPr lang="en-US" dirty="0" smtClean="0"/>
              <a:t>allowed more people to be feed for each unit of land. </a:t>
            </a:r>
            <a:r>
              <a:rPr lang="en-US" b="1" dirty="0" smtClean="0"/>
              <a:t>(Agricultural Revolution)</a:t>
            </a:r>
          </a:p>
          <a:p>
            <a:pPr marL="342900" indent="-342900">
              <a:buAutoNum type="arabicPeriod"/>
            </a:pPr>
            <a:r>
              <a:rPr lang="en-US" dirty="0" smtClean="0"/>
              <a:t>Development of sanitation systems, antibiotics, and vaccines. (</a:t>
            </a:r>
            <a:r>
              <a:rPr lang="en-US" b="1" dirty="0" smtClean="0"/>
              <a:t>Industrial Revolution and Modern Medicine</a:t>
            </a:r>
            <a:r>
              <a:rPr lang="en-US" dirty="0" smtClean="0"/>
              <a:t>)</a:t>
            </a:r>
            <a:endParaRPr lang="en-US" dirty="0"/>
          </a:p>
        </p:txBody>
      </p:sp>
      <p:sp>
        <p:nvSpPr>
          <p:cNvPr id="6" name="TextBox 5"/>
          <p:cNvSpPr txBox="1"/>
          <p:nvPr/>
        </p:nvSpPr>
        <p:spPr>
          <a:xfrm>
            <a:off x="0" y="6336084"/>
            <a:ext cx="5715000" cy="369332"/>
          </a:xfrm>
          <a:prstGeom prst="rect">
            <a:avLst/>
          </a:prstGeom>
          <a:noFill/>
        </p:spPr>
        <p:txBody>
          <a:bodyPr wrap="square" rtlCol="0">
            <a:spAutoFit/>
          </a:bodyPr>
          <a:lstStyle/>
          <a:p>
            <a:r>
              <a:rPr lang="en-US" dirty="0" smtClean="0"/>
              <a:t>As a result death rate dropped far below birth rate.</a:t>
            </a:r>
            <a:endParaRPr lang="en-US" dirty="0"/>
          </a:p>
        </p:txBody>
      </p:sp>
      <p:pic>
        <p:nvPicPr>
          <p:cNvPr id="3074" name="Picture 2" descr="http://upload.wikimedia.org/wikipedia/commons/thumb/b/b7/Population_curve.svg/550px-Population_curve.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752600"/>
            <a:ext cx="4038600" cy="47889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715000" y="2276564"/>
            <a:ext cx="3124200" cy="2031325"/>
          </a:xfrm>
          <a:prstGeom prst="rect">
            <a:avLst/>
          </a:prstGeom>
          <a:noFill/>
        </p:spPr>
        <p:txBody>
          <a:bodyPr wrap="square" rtlCol="0">
            <a:spAutoFit/>
          </a:bodyPr>
          <a:lstStyle/>
          <a:p>
            <a:pPr algn="ctr"/>
            <a:r>
              <a:rPr lang="en-US" b="1" dirty="0" smtClean="0">
                <a:solidFill>
                  <a:srgbClr val="FF0000"/>
                </a:solidFill>
              </a:rPr>
              <a:t>The debate over interactions among population growth, economic growth, politics, and moral beliefs is one of the most important and controversial issues in environmental science.</a:t>
            </a:r>
          </a:p>
        </p:txBody>
      </p:sp>
    </p:spTree>
    <p:extLst>
      <p:ext uri="{BB962C8B-B14F-4D97-AF65-F5344CB8AC3E}">
        <p14:creationId xmlns:p14="http://schemas.microsoft.com/office/powerpoint/2010/main" val="131730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Autofit/>
          </a:bodyPr>
          <a:lstStyle/>
          <a:p>
            <a:r>
              <a:rPr lang="en-US" sz="3600" dirty="0" smtClean="0"/>
              <a:t>How Many People can the Earth Support?</a:t>
            </a:r>
            <a:endParaRPr lang="en-US" sz="3600" dirty="0"/>
          </a:p>
        </p:txBody>
      </p:sp>
      <p:sp>
        <p:nvSpPr>
          <p:cNvPr id="3" name="TextBox 2"/>
          <p:cNvSpPr txBox="1"/>
          <p:nvPr/>
        </p:nvSpPr>
        <p:spPr>
          <a:xfrm>
            <a:off x="0" y="1143000"/>
            <a:ext cx="5105400" cy="2031325"/>
          </a:xfrm>
          <a:prstGeom prst="rect">
            <a:avLst/>
          </a:prstGeom>
          <a:noFill/>
        </p:spPr>
        <p:txBody>
          <a:bodyPr wrap="square" rtlCol="0">
            <a:spAutoFit/>
          </a:bodyPr>
          <a:lstStyle/>
          <a:p>
            <a:r>
              <a:rPr lang="en-US" dirty="0" smtClean="0"/>
              <a:t>A brief history:</a:t>
            </a:r>
          </a:p>
          <a:p>
            <a:r>
              <a:rPr lang="en-US" dirty="0" smtClean="0"/>
              <a:t>1. 10,000 years ago when agriculture began there were 5 million humans of the planet.</a:t>
            </a:r>
          </a:p>
          <a:p>
            <a:r>
              <a:rPr lang="en-US" dirty="0" smtClean="0"/>
              <a:t>2. </a:t>
            </a:r>
            <a:r>
              <a:rPr lang="en-US" dirty="0"/>
              <a:t>I</a:t>
            </a:r>
            <a:r>
              <a:rPr lang="en-US" dirty="0" smtClean="0"/>
              <a:t>t took until 1927 to get the first 2 billion humans</a:t>
            </a:r>
          </a:p>
          <a:p>
            <a:r>
              <a:rPr lang="en-US" dirty="0" smtClean="0"/>
              <a:t>3. 1977 to get second 2 billion (only 50 years)</a:t>
            </a:r>
          </a:p>
          <a:p>
            <a:r>
              <a:rPr lang="en-US" dirty="0" smtClean="0"/>
              <a:t>4. 2002 to get the third 2 billion (only 25 years)</a:t>
            </a:r>
          </a:p>
          <a:p>
            <a:r>
              <a:rPr lang="en-US" b="1" dirty="0" smtClean="0"/>
              <a:t>Here lies the concern!</a:t>
            </a:r>
          </a:p>
        </p:txBody>
      </p:sp>
      <p:sp>
        <p:nvSpPr>
          <p:cNvPr id="4" name="TextBox 3"/>
          <p:cNvSpPr txBox="1"/>
          <p:nvPr/>
        </p:nvSpPr>
        <p:spPr>
          <a:xfrm>
            <a:off x="0" y="3202034"/>
            <a:ext cx="5791200" cy="2031325"/>
          </a:xfrm>
          <a:prstGeom prst="rect">
            <a:avLst/>
          </a:prstGeom>
          <a:noFill/>
        </p:spPr>
        <p:txBody>
          <a:bodyPr wrap="square" rtlCol="0">
            <a:spAutoFit/>
          </a:bodyPr>
          <a:lstStyle/>
          <a:p>
            <a:r>
              <a:rPr lang="en-US" dirty="0" smtClean="0"/>
              <a:t>Some argue that the planet has too many people.</a:t>
            </a:r>
          </a:p>
          <a:p>
            <a:r>
              <a:rPr lang="en-US" dirty="0" smtClean="0"/>
              <a:t>Some feel that the world can support billions of more people due to technological advances.</a:t>
            </a:r>
          </a:p>
          <a:p>
            <a:r>
              <a:rPr lang="en-US" dirty="0" smtClean="0"/>
              <a:t>There is a constant debate over the need to reduce population growth.</a:t>
            </a:r>
          </a:p>
          <a:p>
            <a:pPr lvl="1"/>
            <a:r>
              <a:rPr lang="en-US" b="1" dirty="0" smtClean="0"/>
              <a:t>Must consider moral, religious, and personal freedom.</a:t>
            </a:r>
          </a:p>
          <a:p>
            <a:endParaRPr lang="en-US" dirty="0" smtClean="0"/>
          </a:p>
        </p:txBody>
      </p:sp>
      <p:sp>
        <p:nvSpPr>
          <p:cNvPr id="5" name="TextBox 4"/>
          <p:cNvSpPr txBox="1"/>
          <p:nvPr/>
        </p:nvSpPr>
        <p:spPr>
          <a:xfrm>
            <a:off x="-27709" y="5181600"/>
            <a:ext cx="9164782" cy="1754326"/>
          </a:xfrm>
          <a:prstGeom prst="rect">
            <a:avLst/>
          </a:prstGeom>
          <a:noFill/>
        </p:spPr>
        <p:txBody>
          <a:bodyPr wrap="square" rtlCol="0">
            <a:spAutoFit/>
          </a:bodyPr>
          <a:lstStyle/>
          <a:p>
            <a:pPr marL="0" lvl="1"/>
            <a:r>
              <a:rPr lang="en-US" b="1" dirty="0" smtClean="0"/>
              <a:t>Human population growth continues but is unevenly distributed:</a:t>
            </a:r>
          </a:p>
          <a:p>
            <a:pPr marL="0" lvl="1"/>
            <a:r>
              <a:rPr lang="en-US" dirty="0" smtClean="0"/>
              <a:t>In 2006, the population of developed countries grew exponentially at 0.1% per year. </a:t>
            </a:r>
          </a:p>
          <a:p>
            <a:pPr marL="0" lvl="1"/>
            <a:r>
              <a:rPr lang="en-US" dirty="0" smtClean="0"/>
              <a:t>Much of the world’s population growth occurs in developing countries like China and India  where people are living in acute poverty..  Developing countries grew (15 times faster at 1.5% per year.</a:t>
            </a:r>
          </a:p>
          <a:p>
            <a:endParaRPr lang="en-US" dirty="0"/>
          </a:p>
        </p:txBody>
      </p:sp>
      <p:sp>
        <p:nvSpPr>
          <p:cNvPr id="6" name="TextBox 5"/>
          <p:cNvSpPr txBox="1"/>
          <p:nvPr/>
        </p:nvSpPr>
        <p:spPr>
          <a:xfrm>
            <a:off x="5555673" y="2465925"/>
            <a:ext cx="3581400" cy="1200329"/>
          </a:xfrm>
          <a:prstGeom prst="rect">
            <a:avLst/>
          </a:prstGeom>
          <a:noFill/>
        </p:spPr>
        <p:txBody>
          <a:bodyPr wrap="square" rtlCol="0">
            <a:spAutoFit/>
          </a:bodyPr>
          <a:lstStyle/>
          <a:p>
            <a:r>
              <a:rPr lang="en-US" dirty="0" smtClean="0"/>
              <a:t>Reasons the human population has been so dramatic in the last century</a:t>
            </a:r>
          </a:p>
          <a:p>
            <a:r>
              <a:rPr lang="en-US" b="1" dirty="0" smtClean="0"/>
              <a:t>The Industrial Revolution</a:t>
            </a:r>
          </a:p>
          <a:p>
            <a:r>
              <a:rPr lang="en-US" b="1" dirty="0" smtClean="0"/>
              <a:t>Modern Medicine</a:t>
            </a:r>
          </a:p>
        </p:txBody>
      </p:sp>
    </p:spTree>
    <p:extLst>
      <p:ext uri="{BB962C8B-B14F-4D97-AF65-F5344CB8AC3E}">
        <p14:creationId xmlns:p14="http://schemas.microsoft.com/office/powerpoint/2010/main" val="3175921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p:spPr>
        <p:txBody>
          <a:bodyPr>
            <a:normAutofit fontScale="90000"/>
          </a:bodyPr>
          <a:lstStyle/>
          <a:p>
            <a:r>
              <a:rPr lang="en-US" dirty="0" smtClean="0"/>
              <a:t>Cultural </a:t>
            </a:r>
            <a:r>
              <a:rPr lang="en-US" dirty="0"/>
              <a:t>C</a:t>
            </a:r>
            <a:r>
              <a:rPr lang="en-US" dirty="0" smtClean="0"/>
              <a:t>arrying </a:t>
            </a:r>
            <a:r>
              <a:rPr lang="en-US" dirty="0"/>
              <a:t>C</a:t>
            </a:r>
            <a:r>
              <a:rPr lang="en-US" dirty="0" smtClean="0"/>
              <a:t>apacity</a:t>
            </a:r>
            <a:endParaRPr lang="en-US" dirty="0"/>
          </a:p>
        </p:txBody>
      </p:sp>
      <p:pic>
        <p:nvPicPr>
          <p:cNvPr id="3" name="Picture1" descr="09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7600"/>
            <a:ext cx="4675188"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876801" y="5257800"/>
            <a:ext cx="4267200" cy="923330"/>
          </a:xfrm>
          <a:prstGeom prst="rect">
            <a:avLst/>
          </a:prstGeom>
          <a:noFill/>
        </p:spPr>
        <p:txBody>
          <a:bodyPr wrap="square" rtlCol="0">
            <a:spAutoFit/>
          </a:bodyPr>
          <a:lstStyle/>
          <a:p>
            <a:r>
              <a:rPr lang="en-US" dirty="0" smtClean="0"/>
              <a:t>U.N. world population projection based on women having an average of 2.5 (high), 2.0 (medium), or 1.5 (low) children.</a:t>
            </a:r>
          </a:p>
        </p:txBody>
      </p:sp>
      <p:sp>
        <p:nvSpPr>
          <p:cNvPr id="5" name="TextBox 4"/>
          <p:cNvSpPr txBox="1"/>
          <p:nvPr/>
        </p:nvSpPr>
        <p:spPr>
          <a:xfrm>
            <a:off x="0" y="990600"/>
            <a:ext cx="9144000" cy="923330"/>
          </a:xfrm>
          <a:prstGeom prst="rect">
            <a:avLst/>
          </a:prstGeom>
          <a:noFill/>
        </p:spPr>
        <p:txBody>
          <a:bodyPr wrap="square" rtlCol="0">
            <a:spAutoFit/>
          </a:bodyPr>
          <a:lstStyle/>
          <a:p>
            <a:r>
              <a:rPr lang="en-US" b="1" dirty="0" smtClean="0"/>
              <a:t>Cultural carrying capacity </a:t>
            </a:r>
            <a:r>
              <a:rPr lang="en-US" dirty="0" smtClean="0"/>
              <a:t>is the optimum level that would allow most people to live in reasonable comfort and freedom </a:t>
            </a:r>
            <a:r>
              <a:rPr lang="en-US" b="1" dirty="0" smtClean="0"/>
              <a:t>without impairing the ability of the planet to sustain future generations</a:t>
            </a:r>
            <a:r>
              <a:rPr lang="en-US" dirty="0" smtClean="0"/>
              <a:t>.</a:t>
            </a:r>
            <a:endParaRPr lang="en-US" dirty="0"/>
          </a:p>
        </p:txBody>
      </p:sp>
      <p:sp>
        <p:nvSpPr>
          <p:cNvPr id="6" name="TextBox 5"/>
          <p:cNvSpPr txBox="1"/>
          <p:nvPr/>
        </p:nvSpPr>
        <p:spPr>
          <a:xfrm>
            <a:off x="0" y="1913930"/>
            <a:ext cx="5181600" cy="1754326"/>
          </a:xfrm>
          <a:prstGeom prst="rect">
            <a:avLst/>
          </a:prstGeom>
          <a:noFill/>
        </p:spPr>
        <p:txBody>
          <a:bodyPr wrap="square" rtlCol="0">
            <a:spAutoFit/>
          </a:bodyPr>
          <a:lstStyle/>
          <a:p>
            <a:r>
              <a:rPr lang="en-US" dirty="0" smtClean="0"/>
              <a:t>In 1798 Thomas Malthus hypothesized that the </a:t>
            </a:r>
            <a:r>
              <a:rPr lang="en-US" b="1" dirty="0" smtClean="0"/>
              <a:t>human population tends to increase exponentially</a:t>
            </a:r>
            <a:r>
              <a:rPr lang="en-US" dirty="0" smtClean="0"/>
              <a:t>, while food production tends to increase in a liner rate(slower).  Due to genetic and technological advances in the industrialization of food this is not the case.  </a:t>
            </a:r>
            <a:r>
              <a:rPr lang="en-US" b="1" dirty="0" smtClean="0"/>
              <a:t>(There have been some drawbacks).</a:t>
            </a:r>
            <a:endParaRPr lang="en-US" b="1" dirty="0"/>
          </a:p>
        </p:txBody>
      </p:sp>
      <p:pic>
        <p:nvPicPr>
          <p:cNvPr id="4100" name="Picture 4" descr="http://wellbeingcenter.com/wp-content/uploads/2012/06/Linear-vs.-Exponential-Graph.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1" y="1658072"/>
            <a:ext cx="4094018" cy="3294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34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1" descr="06-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55"/>
            <a:ext cx="9144000" cy="6873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594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855"/>
            <a:ext cx="8229600" cy="595745"/>
          </a:xfrm>
        </p:spPr>
        <p:txBody>
          <a:bodyPr>
            <a:normAutofit fontScale="90000"/>
          </a:bodyPr>
          <a:lstStyle/>
          <a:p>
            <a:r>
              <a:rPr lang="en-US" sz="3600" dirty="0" smtClean="0"/>
              <a:t>What Limits the Growth of Populations?</a:t>
            </a:r>
            <a:endParaRPr lang="en-US" sz="3600" dirty="0"/>
          </a:p>
        </p:txBody>
      </p:sp>
      <p:sp>
        <p:nvSpPr>
          <p:cNvPr id="3" name="TextBox 2"/>
          <p:cNvSpPr txBox="1"/>
          <p:nvPr/>
        </p:nvSpPr>
        <p:spPr>
          <a:xfrm>
            <a:off x="0" y="533400"/>
            <a:ext cx="9144000" cy="923330"/>
          </a:xfrm>
          <a:prstGeom prst="rect">
            <a:avLst/>
          </a:prstGeom>
          <a:noFill/>
        </p:spPr>
        <p:txBody>
          <a:bodyPr wrap="square" rtlCol="0">
            <a:spAutoFit/>
          </a:bodyPr>
          <a:lstStyle/>
          <a:p>
            <a:r>
              <a:rPr lang="en-US" b="1" dirty="0" smtClean="0"/>
              <a:t>Population dynamics </a:t>
            </a:r>
            <a:r>
              <a:rPr lang="en-US" dirty="0" smtClean="0"/>
              <a:t>is the study of how populations change in response to environmental change like </a:t>
            </a:r>
            <a:r>
              <a:rPr lang="en-US" b="1" dirty="0" smtClean="0"/>
              <a:t>temperature, disease, harmful chemicals, resource availability, and arrival or disappearance of competing species. </a:t>
            </a:r>
            <a:endParaRPr lang="en-US" b="1" dirty="0"/>
          </a:p>
        </p:txBody>
      </p:sp>
      <p:sp>
        <p:nvSpPr>
          <p:cNvPr id="4" name="TextBox 3"/>
          <p:cNvSpPr txBox="1"/>
          <p:nvPr/>
        </p:nvSpPr>
        <p:spPr>
          <a:xfrm>
            <a:off x="6927" y="1467629"/>
            <a:ext cx="2355273" cy="2031325"/>
          </a:xfrm>
          <a:prstGeom prst="rect">
            <a:avLst/>
          </a:prstGeom>
          <a:noFill/>
        </p:spPr>
        <p:txBody>
          <a:bodyPr wrap="square" rtlCol="0">
            <a:spAutoFit/>
          </a:bodyPr>
          <a:lstStyle/>
          <a:p>
            <a:r>
              <a:rPr lang="en-US" b="1" dirty="0" smtClean="0"/>
              <a:t>Four characteristics that determine how a population responds:</a:t>
            </a:r>
          </a:p>
          <a:p>
            <a:pPr marL="342900" indent="-342900">
              <a:buAutoNum type="arabicPeriod"/>
            </a:pPr>
            <a:r>
              <a:rPr lang="en-US" b="1" dirty="0" smtClean="0"/>
              <a:t>Distribution</a:t>
            </a:r>
          </a:p>
          <a:p>
            <a:pPr marL="342900" indent="-342900">
              <a:buAutoNum type="arabicPeriod"/>
            </a:pPr>
            <a:r>
              <a:rPr lang="en-US" b="1" dirty="0" smtClean="0"/>
              <a:t>Numbers</a:t>
            </a:r>
          </a:p>
          <a:p>
            <a:pPr marL="342900" indent="-342900">
              <a:buAutoNum type="arabicPeriod"/>
            </a:pPr>
            <a:r>
              <a:rPr lang="en-US" b="1" dirty="0" smtClean="0"/>
              <a:t>Age structure</a:t>
            </a:r>
          </a:p>
          <a:p>
            <a:pPr marL="342900" indent="-342900">
              <a:buAutoNum type="arabicPeriod"/>
            </a:pPr>
            <a:r>
              <a:rPr lang="en-US" b="1" dirty="0" smtClean="0"/>
              <a:t>Density </a:t>
            </a:r>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3551380406"/>
              </p:ext>
            </p:extLst>
          </p:nvPr>
        </p:nvGraphicFramePr>
        <p:xfrm>
          <a:off x="0" y="3441931"/>
          <a:ext cx="9144000" cy="3484880"/>
        </p:xfrm>
        <a:graphic>
          <a:graphicData uri="http://schemas.openxmlformats.org/drawingml/2006/table">
            <a:tbl>
              <a:tblPr firstRow="1" bandRow="1">
                <a:tableStyleId>{5C22544A-7EE6-4342-B048-85BDC9FD1C3A}</a:tableStyleId>
              </a:tblPr>
              <a:tblGrid>
                <a:gridCol w="2286000"/>
                <a:gridCol w="2785462"/>
                <a:gridCol w="4072538"/>
              </a:tblGrid>
              <a:tr h="37084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There are three general distribution patterns (dispersion) of individuals within a population</a:t>
                      </a:r>
                      <a:endParaRPr lang="en-US" dirty="0" smtClean="0"/>
                    </a:p>
                  </a:txBody>
                  <a:tcPr/>
                </a:tc>
                <a:tc hMerge="1">
                  <a:txBody>
                    <a:bodyPr/>
                    <a:lstStyle/>
                    <a:p>
                      <a:endParaRPr lang="en-US" dirty="0"/>
                    </a:p>
                  </a:txBody>
                  <a:tcPr/>
                </a:tc>
                <a:tc hMerge="1">
                  <a:txBody>
                    <a:bodyPr/>
                    <a:lstStyle/>
                    <a:p>
                      <a:endParaRPr lang="en-US" dirty="0"/>
                    </a:p>
                  </a:txBody>
                  <a:tcPr/>
                </a:tc>
              </a:tr>
              <a:tr h="370840">
                <a:tc>
                  <a:txBody>
                    <a:bodyPr/>
                    <a:lstStyle/>
                    <a:p>
                      <a:r>
                        <a:rPr lang="en-US" dirty="0" smtClean="0"/>
                        <a:t>Type:</a:t>
                      </a:r>
                      <a:endParaRPr lang="en-US" dirty="0"/>
                    </a:p>
                  </a:txBody>
                  <a:tcPr/>
                </a:tc>
                <a:tc>
                  <a:txBody>
                    <a:bodyPr/>
                    <a:lstStyle/>
                    <a:p>
                      <a:r>
                        <a:rPr lang="en-US" dirty="0" smtClean="0"/>
                        <a:t>Example:</a:t>
                      </a:r>
                      <a:endParaRPr lang="en-US" dirty="0"/>
                    </a:p>
                  </a:txBody>
                  <a:tcPr/>
                </a:tc>
                <a:tc>
                  <a:txBody>
                    <a:bodyPr/>
                    <a:lstStyle/>
                    <a:p>
                      <a:r>
                        <a:rPr lang="en-US" dirty="0" smtClean="0"/>
                        <a:t>Why:</a:t>
                      </a:r>
                      <a:endParaRPr lang="en-US" dirty="0"/>
                    </a:p>
                  </a:txBody>
                  <a:tcPr/>
                </a:tc>
              </a:tr>
              <a:tr h="1366520">
                <a:tc>
                  <a:txBody>
                    <a:bodyPr/>
                    <a:lstStyle/>
                    <a:p>
                      <a:r>
                        <a:rPr lang="en-US" dirty="0" smtClean="0"/>
                        <a:t>Clumping or patches</a:t>
                      </a:r>
                    </a:p>
                    <a:p>
                      <a:r>
                        <a:rPr lang="en-US" dirty="0" smtClean="0"/>
                        <a:t>(most populations)</a:t>
                      </a:r>
                      <a:endParaRPr lang="en-US" dirty="0"/>
                    </a:p>
                  </a:txBody>
                  <a:tcPr/>
                </a:tc>
                <a:tc>
                  <a:txBody>
                    <a:bodyPr/>
                    <a:lstStyle/>
                    <a:p>
                      <a:r>
                        <a:rPr lang="en-US" dirty="0" smtClean="0"/>
                        <a:t>Wolf pack, Vegetation around water, flocks of birds, schools of fish</a:t>
                      </a:r>
                      <a:r>
                        <a:rPr lang="en-US" baseline="0" dirty="0" smtClean="0"/>
                        <a:t> and herds. </a:t>
                      </a:r>
                      <a:endParaRPr lang="en-US" dirty="0"/>
                    </a:p>
                  </a:txBody>
                  <a:tcPr/>
                </a:tc>
                <a:tc>
                  <a:txBody>
                    <a:bodyPr/>
                    <a:lstStyle/>
                    <a:p>
                      <a:r>
                        <a:rPr lang="en-US" dirty="0" smtClean="0"/>
                        <a:t>Cluster where their resource is,</a:t>
                      </a:r>
                      <a:r>
                        <a:rPr lang="en-US" baseline="0" dirty="0" smtClean="0"/>
                        <a:t> Searching for resources in groups increase chances of finding them, protection from predators, Group hunting, mating chances and young caring.</a:t>
                      </a:r>
                      <a:endParaRPr lang="en-US" dirty="0"/>
                    </a:p>
                  </a:txBody>
                  <a:tcPr/>
                </a:tc>
              </a:tr>
              <a:tr h="370840">
                <a:tc>
                  <a:txBody>
                    <a:bodyPr/>
                    <a:lstStyle/>
                    <a:p>
                      <a:r>
                        <a:rPr lang="en-US" dirty="0" smtClean="0"/>
                        <a:t>Uniform dispersion</a:t>
                      </a:r>
                      <a:endParaRPr lang="en-US" dirty="0"/>
                    </a:p>
                  </a:txBody>
                  <a:tcPr/>
                </a:tc>
                <a:tc>
                  <a:txBody>
                    <a:bodyPr/>
                    <a:lstStyle/>
                    <a:p>
                      <a:r>
                        <a:rPr lang="en-US" dirty="0" smtClean="0"/>
                        <a:t>Desert</a:t>
                      </a:r>
                      <a:r>
                        <a:rPr lang="en-US" baseline="0" dirty="0" smtClean="0"/>
                        <a:t> plants, organisms in harsh environments</a:t>
                      </a:r>
                      <a:endParaRPr lang="en-US" dirty="0"/>
                    </a:p>
                  </a:txBody>
                  <a:tcPr/>
                </a:tc>
                <a:tc>
                  <a:txBody>
                    <a:bodyPr/>
                    <a:lstStyle/>
                    <a:p>
                      <a:r>
                        <a:rPr lang="en-US" dirty="0" smtClean="0"/>
                        <a:t>Resources are to scarce to share or animals </a:t>
                      </a:r>
                      <a:r>
                        <a:rPr lang="en-US" smtClean="0"/>
                        <a:t>are territorial</a:t>
                      </a:r>
                      <a:endParaRPr lang="en-US" dirty="0"/>
                    </a:p>
                  </a:txBody>
                  <a:tcPr/>
                </a:tc>
              </a:tr>
              <a:tr h="370840">
                <a:tc>
                  <a:txBody>
                    <a:bodyPr/>
                    <a:lstStyle/>
                    <a:p>
                      <a:r>
                        <a:rPr lang="en-US" dirty="0" smtClean="0"/>
                        <a:t>Random dispersion (rare)</a:t>
                      </a:r>
                      <a:endParaRPr lang="en-US" dirty="0"/>
                    </a:p>
                  </a:txBody>
                  <a:tcPr/>
                </a:tc>
                <a:tc>
                  <a:txBody>
                    <a:bodyPr/>
                    <a:lstStyle/>
                    <a:p>
                      <a:r>
                        <a:rPr lang="en-US" dirty="0" smtClean="0"/>
                        <a:t>Dandelions and other plants.</a:t>
                      </a:r>
                      <a:endParaRPr lang="en-US" dirty="0"/>
                    </a:p>
                  </a:txBody>
                  <a:tcPr/>
                </a:tc>
                <a:tc>
                  <a:txBody>
                    <a:bodyPr/>
                    <a:lstStyle/>
                    <a:p>
                      <a:r>
                        <a:rPr lang="en-US" dirty="0" smtClean="0"/>
                        <a:t>Seed dispersed randomly by wind</a:t>
                      </a:r>
                      <a:endParaRPr lang="en-US" dirty="0"/>
                    </a:p>
                  </a:txBody>
                  <a:tcPr/>
                </a:tc>
              </a:tr>
            </a:tbl>
          </a:graphicData>
        </a:graphic>
      </p:graphicFrame>
      <p:pic>
        <p:nvPicPr>
          <p:cNvPr id="6146" name="Picture 2" descr="http://cnx.org/content/m46877/latest/Figure_45_01_0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400359"/>
            <a:ext cx="6781800" cy="2041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602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800"/>
            <a:ext cx="9144000" cy="923330"/>
          </a:xfrm>
          <a:prstGeom prst="rect">
            <a:avLst/>
          </a:prstGeom>
          <a:noFill/>
        </p:spPr>
        <p:txBody>
          <a:bodyPr wrap="square" rtlCol="0">
            <a:spAutoFit/>
          </a:bodyPr>
          <a:lstStyle/>
          <a:p>
            <a:r>
              <a:rPr lang="en-US" b="1" dirty="0" smtClean="0"/>
              <a:t>Numbers</a:t>
            </a:r>
            <a:r>
              <a:rPr lang="en-US" dirty="0" smtClean="0"/>
              <a:t>: Over time the number of individuals in a population will increase, decrease, remain about the same, or go up and down in cycles in response to changes in environmental  conditions.</a:t>
            </a:r>
            <a:endParaRPr lang="en-US" dirty="0"/>
          </a:p>
        </p:txBody>
      </p:sp>
      <p:sp>
        <p:nvSpPr>
          <p:cNvPr id="4" name="TextBox 3"/>
          <p:cNvSpPr txBox="1"/>
          <p:nvPr/>
        </p:nvSpPr>
        <p:spPr>
          <a:xfrm>
            <a:off x="381000" y="1177544"/>
            <a:ext cx="5257800" cy="1477328"/>
          </a:xfrm>
          <a:prstGeom prst="rect">
            <a:avLst/>
          </a:prstGeom>
          <a:noFill/>
        </p:spPr>
        <p:txBody>
          <a:bodyPr wrap="square" rtlCol="0">
            <a:spAutoFit/>
          </a:bodyPr>
          <a:lstStyle/>
          <a:p>
            <a:r>
              <a:rPr lang="en-US" b="1" dirty="0" smtClean="0"/>
              <a:t>Four variables govern changes in population size:</a:t>
            </a:r>
          </a:p>
          <a:p>
            <a:pPr marL="342900" indent="-342900">
              <a:buAutoNum type="arabicPeriod"/>
            </a:pPr>
            <a:r>
              <a:rPr lang="en-US" b="1" dirty="0" smtClean="0"/>
              <a:t>Births (increase)</a:t>
            </a:r>
          </a:p>
          <a:p>
            <a:pPr marL="342900" indent="-342900">
              <a:buAutoNum type="arabicPeriod"/>
            </a:pPr>
            <a:r>
              <a:rPr lang="en-US" b="1" dirty="0" smtClean="0"/>
              <a:t>Deaths (decrease)</a:t>
            </a:r>
          </a:p>
          <a:p>
            <a:pPr marL="342900" indent="-342900">
              <a:buAutoNum type="arabicPeriod"/>
            </a:pPr>
            <a:r>
              <a:rPr lang="en-US" b="1" dirty="0" smtClean="0"/>
              <a:t>Immigration (increase)</a:t>
            </a:r>
          </a:p>
          <a:p>
            <a:pPr marL="342900" indent="-342900">
              <a:buAutoNum type="arabicPeriod"/>
            </a:pPr>
            <a:r>
              <a:rPr lang="en-US" b="1" dirty="0" smtClean="0"/>
              <a:t>Emigration (decrease)</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29129"/>
            <a:ext cx="6688282" cy="952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0" y="2659797"/>
            <a:ext cx="5029200" cy="369332"/>
          </a:xfrm>
          <a:prstGeom prst="rect">
            <a:avLst/>
          </a:prstGeom>
          <a:noFill/>
        </p:spPr>
        <p:txBody>
          <a:bodyPr wrap="square" rtlCol="0">
            <a:spAutoFit/>
          </a:bodyPr>
          <a:lstStyle/>
          <a:p>
            <a:r>
              <a:rPr lang="en-US" dirty="0" smtClean="0"/>
              <a:t>Population equations: </a:t>
            </a:r>
            <a:endParaRPr lang="en-US" dirty="0"/>
          </a:p>
        </p:txBody>
      </p:sp>
      <p:sp>
        <p:nvSpPr>
          <p:cNvPr id="7" name="TextBox 6"/>
          <p:cNvSpPr txBox="1"/>
          <p:nvPr/>
        </p:nvSpPr>
        <p:spPr>
          <a:xfrm>
            <a:off x="0" y="3981271"/>
            <a:ext cx="6688282" cy="369332"/>
          </a:xfrm>
          <a:prstGeom prst="rect">
            <a:avLst/>
          </a:prstGeom>
          <a:noFill/>
        </p:spPr>
        <p:txBody>
          <a:bodyPr wrap="square" rtlCol="0">
            <a:spAutoFit/>
          </a:bodyPr>
          <a:lstStyle/>
          <a:p>
            <a:r>
              <a:rPr lang="en-US" dirty="0" smtClean="0"/>
              <a:t>Growth Rate = (Births + Immigration) – (Deaths + Emigration)</a:t>
            </a:r>
            <a:endParaRPr lang="en-US" dirty="0"/>
          </a:p>
        </p:txBody>
      </p:sp>
      <p:cxnSp>
        <p:nvCxnSpPr>
          <p:cNvPr id="9" name="Straight Connector 8"/>
          <p:cNvCxnSpPr/>
          <p:nvPr/>
        </p:nvCxnSpPr>
        <p:spPr>
          <a:xfrm>
            <a:off x="1524000" y="4350603"/>
            <a:ext cx="42672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524000" y="4495800"/>
            <a:ext cx="4267200" cy="369332"/>
          </a:xfrm>
          <a:prstGeom prst="rect">
            <a:avLst/>
          </a:prstGeom>
          <a:noFill/>
        </p:spPr>
        <p:txBody>
          <a:bodyPr wrap="square" rtlCol="0">
            <a:spAutoFit/>
          </a:bodyPr>
          <a:lstStyle/>
          <a:p>
            <a:pPr algn="ctr"/>
            <a:r>
              <a:rPr lang="en-US" dirty="0" smtClean="0"/>
              <a:t>Population size</a:t>
            </a:r>
            <a:endParaRPr lang="en-US" dirty="0"/>
          </a:p>
        </p:txBody>
      </p:sp>
      <p:sp>
        <p:nvSpPr>
          <p:cNvPr id="11" name="TextBox 10"/>
          <p:cNvSpPr txBox="1"/>
          <p:nvPr/>
        </p:nvSpPr>
        <p:spPr>
          <a:xfrm>
            <a:off x="5943600" y="4117630"/>
            <a:ext cx="1752600" cy="369332"/>
          </a:xfrm>
          <a:prstGeom prst="rect">
            <a:avLst/>
          </a:prstGeom>
          <a:noFill/>
        </p:spPr>
        <p:txBody>
          <a:bodyPr wrap="square" rtlCol="0">
            <a:spAutoFit/>
          </a:bodyPr>
          <a:lstStyle/>
          <a:p>
            <a:r>
              <a:rPr lang="en-US" dirty="0" smtClean="0"/>
              <a:t>X 100</a:t>
            </a:r>
            <a:endParaRPr lang="en-US" dirty="0"/>
          </a:p>
        </p:txBody>
      </p:sp>
      <p:sp>
        <p:nvSpPr>
          <p:cNvPr id="12" name="TextBox 11"/>
          <p:cNvSpPr txBox="1"/>
          <p:nvPr/>
        </p:nvSpPr>
        <p:spPr>
          <a:xfrm>
            <a:off x="0" y="5034217"/>
            <a:ext cx="6688282" cy="369332"/>
          </a:xfrm>
          <a:prstGeom prst="rect">
            <a:avLst/>
          </a:prstGeom>
          <a:noFill/>
        </p:spPr>
        <p:txBody>
          <a:bodyPr wrap="square" rtlCol="0">
            <a:spAutoFit/>
          </a:bodyPr>
          <a:lstStyle/>
          <a:p>
            <a:r>
              <a:rPr lang="en-US" dirty="0" smtClean="0"/>
              <a:t>Growth Rate = (Crude Births rate) </a:t>
            </a:r>
            <a:r>
              <a:rPr lang="en-US" dirty="0"/>
              <a:t>-</a:t>
            </a:r>
            <a:r>
              <a:rPr lang="en-US" dirty="0" smtClean="0"/>
              <a:t> (Crude Death rate)</a:t>
            </a:r>
            <a:endParaRPr lang="en-US" dirty="0"/>
          </a:p>
        </p:txBody>
      </p:sp>
      <p:cxnSp>
        <p:nvCxnSpPr>
          <p:cNvPr id="13" name="Straight Connector 12"/>
          <p:cNvCxnSpPr/>
          <p:nvPr/>
        </p:nvCxnSpPr>
        <p:spPr>
          <a:xfrm>
            <a:off x="1524000" y="5403549"/>
            <a:ext cx="426720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24000" y="5519127"/>
            <a:ext cx="4267200" cy="369332"/>
          </a:xfrm>
          <a:prstGeom prst="rect">
            <a:avLst/>
          </a:prstGeom>
          <a:noFill/>
        </p:spPr>
        <p:txBody>
          <a:bodyPr wrap="square" rtlCol="0">
            <a:spAutoFit/>
          </a:bodyPr>
          <a:lstStyle/>
          <a:p>
            <a:pPr algn="ctr"/>
            <a:r>
              <a:rPr lang="en-US" dirty="0" smtClean="0"/>
              <a:t>10 (to adjust the per 1000 to per 100 for %)</a:t>
            </a:r>
            <a:endParaRPr lang="en-US" dirty="0"/>
          </a:p>
        </p:txBody>
      </p:sp>
      <p:sp>
        <p:nvSpPr>
          <p:cNvPr id="16" name="TextBox 15"/>
          <p:cNvSpPr txBox="1"/>
          <p:nvPr/>
        </p:nvSpPr>
        <p:spPr>
          <a:xfrm>
            <a:off x="3009900" y="4801244"/>
            <a:ext cx="1181100" cy="369332"/>
          </a:xfrm>
          <a:prstGeom prst="rect">
            <a:avLst/>
          </a:prstGeom>
          <a:noFill/>
        </p:spPr>
        <p:txBody>
          <a:bodyPr wrap="square" rtlCol="0">
            <a:spAutoFit/>
          </a:bodyPr>
          <a:lstStyle/>
          <a:p>
            <a:pPr algn="ctr"/>
            <a:r>
              <a:rPr lang="en-US" b="1" dirty="0" smtClean="0"/>
              <a:t>or</a:t>
            </a:r>
            <a:endParaRPr lang="en-US" b="1" dirty="0"/>
          </a:p>
        </p:txBody>
      </p:sp>
      <p:sp>
        <p:nvSpPr>
          <p:cNvPr id="17" name="TextBox 16"/>
          <p:cNvSpPr txBox="1"/>
          <p:nvPr/>
        </p:nvSpPr>
        <p:spPr>
          <a:xfrm>
            <a:off x="0" y="5918078"/>
            <a:ext cx="6324600" cy="646331"/>
          </a:xfrm>
          <a:prstGeom prst="rect">
            <a:avLst/>
          </a:prstGeom>
          <a:noFill/>
        </p:spPr>
        <p:txBody>
          <a:bodyPr wrap="square" rtlCol="0">
            <a:spAutoFit/>
          </a:bodyPr>
          <a:lstStyle/>
          <a:p>
            <a:r>
              <a:rPr lang="en-US" dirty="0" smtClean="0"/>
              <a:t>Doubling Time (years)    =    70</a:t>
            </a:r>
          </a:p>
          <a:p>
            <a:r>
              <a:rPr lang="en-US" dirty="0"/>
              <a:t> </a:t>
            </a:r>
            <a:r>
              <a:rPr lang="en-US" dirty="0" smtClean="0"/>
              <a:t>                                           Growth rate</a:t>
            </a:r>
            <a:endParaRPr lang="en-US" dirty="0"/>
          </a:p>
        </p:txBody>
      </p:sp>
      <p:cxnSp>
        <p:nvCxnSpPr>
          <p:cNvPr id="19" name="Straight Connector 18"/>
          <p:cNvCxnSpPr/>
          <p:nvPr/>
        </p:nvCxnSpPr>
        <p:spPr>
          <a:xfrm>
            <a:off x="2431472" y="6234086"/>
            <a:ext cx="11430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343400" y="6096000"/>
            <a:ext cx="4343400" cy="646331"/>
          </a:xfrm>
          <a:prstGeom prst="rect">
            <a:avLst/>
          </a:prstGeom>
          <a:noFill/>
        </p:spPr>
        <p:txBody>
          <a:bodyPr wrap="square" rtlCol="0">
            <a:spAutoFit/>
          </a:bodyPr>
          <a:lstStyle/>
          <a:p>
            <a:r>
              <a:rPr lang="en-US" dirty="0" smtClean="0"/>
              <a:t>% Change = new – old</a:t>
            </a:r>
          </a:p>
          <a:p>
            <a:r>
              <a:rPr lang="en-US" dirty="0" smtClean="0"/>
              <a:t>                           old</a:t>
            </a:r>
            <a:endParaRPr lang="en-US" dirty="0"/>
          </a:p>
        </p:txBody>
      </p:sp>
      <p:cxnSp>
        <p:nvCxnSpPr>
          <p:cNvPr id="22" name="Straight Connector 21"/>
          <p:cNvCxnSpPr/>
          <p:nvPr/>
        </p:nvCxnSpPr>
        <p:spPr>
          <a:xfrm>
            <a:off x="5527964" y="6460591"/>
            <a:ext cx="95250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579776" y="6195077"/>
            <a:ext cx="708848" cy="369332"/>
          </a:xfrm>
          <a:prstGeom prst="rect">
            <a:avLst/>
          </a:prstGeom>
        </p:spPr>
        <p:txBody>
          <a:bodyPr wrap="none">
            <a:spAutoFit/>
          </a:bodyPr>
          <a:lstStyle/>
          <a:p>
            <a:r>
              <a:rPr lang="en-US" dirty="0" smtClean="0"/>
              <a:t>X 100</a:t>
            </a:r>
            <a:endParaRPr lang="en-US" dirty="0"/>
          </a:p>
        </p:txBody>
      </p:sp>
      <p:sp>
        <p:nvSpPr>
          <p:cNvPr id="24" name="TextBox 23"/>
          <p:cNvSpPr txBox="1"/>
          <p:nvPr/>
        </p:nvSpPr>
        <p:spPr>
          <a:xfrm>
            <a:off x="0" y="6488668"/>
            <a:ext cx="1855376" cy="369332"/>
          </a:xfrm>
          <a:prstGeom prst="rect">
            <a:avLst/>
          </a:prstGeom>
          <a:noFill/>
        </p:spPr>
        <p:txBody>
          <a:bodyPr wrap="square" rtlCol="0">
            <a:spAutoFit/>
          </a:bodyPr>
          <a:lstStyle/>
          <a:p>
            <a:pPr algn="ctr"/>
            <a:r>
              <a:rPr lang="en-US" b="1" dirty="0" smtClean="0"/>
              <a:t>Rule of 70</a:t>
            </a:r>
            <a:endParaRPr lang="en-US" b="1" dirty="0"/>
          </a:p>
        </p:txBody>
      </p:sp>
      <p:sp>
        <p:nvSpPr>
          <p:cNvPr id="25" name="TextBox 24"/>
          <p:cNvSpPr txBox="1"/>
          <p:nvPr/>
        </p:nvSpPr>
        <p:spPr>
          <a:xfrm>
            <a:off x="4343400" y="1449573"/>
            <a:ext cx="4800600" cy="1200329"/>
          </a:xfrm>
          <a:prstGeom prst="rect">
            <a:avLst/>
          </a:prstGeom>
          <a:noFill/>
        </p:spPr>
        <p:txBody>
          <a:bodyPr wrap="square" rtlCol="0">
            <a:spAutoFit/>
          </a:bodyPr>
          <a:lstStyle/>
          <a:p>
            <a:r>
              <a:rPr lang="en-US" dirty="0" smtClean="0"/>
              <a:t>Instead of using raw numbers, </a:t>
            </a:r>
            <a:r>
              <a:rPr lang="en-US" b="1" dirty="0" smtClean="0"/>
              <a:t>crude birth rates and crude death rates </a:t>
            </a:r>
            <a:r>
              <a:rPr lang="en-US" dirty="0" smtClean="0"/>
              <a:t>are used (based on total number of births or deaths per 1,000 people in a population).</a:t>
            </a:r>
            <a:endParaRPr lang="en-US" dirty="0"/>
          </a:p>
        </p:txBody>
      </p:sp>
      <p:sp>
        <p:nvSpPr>
          <p:cNvPr id="26" name="TextBox 25"/>
          <p:cNvSpPr txBox="1"/>
          <p:nvPr/>
        </p:nvSpPr>
        <p:spPr>
          <a:xfrm>
            <a:off x="2679123" y="2594622"/>
            <a:ext cx="5181600" cy="646331"/>
          </a:xfrm>
          <a:prstGeom prst="rect">
            <a:avLst/>
          </a:prstGeom>
          <a:noFill/>
        </p:spPr>
        <p:txBody>
          <a:bodyPr wrap="square" rtlCol="0">
            <a:spAutoFit/>
          </a:bodyPr>
          <a:lstStyle/>
          <a:p>
            <a:r>
              <a:rPr lang="en-US" dirty="0" smtClean="0"/>
              <a:t>growth rate = new population</a:t>
            </a:r>
          </a:p>
          <a:p>
            <a:r>
              <a:rPr lang="en-US" dirty="0"/>
              <a:t> </a:t>
            </a:r>
            <a:r>
              <a:rPr lang="en-US" dirty="0" smtClean="0"/>
              <a:t>                   Original population</a:t>
            </a:r>
            <a:endParaRPr lang="en-US" dirty="0"/>
          </a:p>
        </p:txBody>
      </p:sp>
      <p:cxnSp>
        <p:nvCxnSpPr>
          <p:cNvPr id="27" name="Straight Connector 26"/>
          <p:cNvCxnSpPr/>
          <p:nvPr/>
        </p:nvCxnSpPr>
        <p:spPr>
          <a:xfrm>
            <a:off x="4023014" y="2926901"/>
            <a:ext cx="1371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323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smtClean="0"/>
              <a:t>Population Math</a:t>
            </a:r>
            <a:endParaRPr lang="en-US" dirty="0"/>
          </a:p>
        </p:txBody>
      </p:sp>
      <p:sp>
        <p:nvSpPr>
          <p:cNvPr id="3" name="TextBox 2"/>
          <p:cNvSpPr txBox="1"/>
          <p:nvPr/>
        </p:nvSpPr>
        <p:spPr>
          <a:xfrm>
            <a:off x="0" y="914400"/>
            <a:ext cx="9067800" cy="5355312"/>
          </a:xfrm>
          <a:prstGeom prst="rect">
            <a:avLst/>
          </a:prstGeom>
          <a:noFill/>
        </p:spPr>
        <p:txBody>
          <a:bodyPr wrap="square" rtlCol="0">
            <a:spAutoFit/>
          </a:bodyPr>
          <a:lstStyle/>
          <a:p>
            <a:pPr marL="342900" indent="-342900">
              <a:buAutoNum type="arabicPeriod"/>
            </a:pPr>
            <a:r>
              <a:rPr lang="en-US" dirty="0" smtClean="0"/>
              <a:t>The United States has a population growth rate of approximately 2.2 percent.  In how many years will the population double if that growth rate remains constant?</a:t>
            </a:r>
          </a:p>
          <a:p>
            <a:pPr marL="342900" indent="-342900">
              <a:buAutoNum type="arabicPeriod"/>
            </a:pPr>
            <a:r>
              <a:rPr lang="en-US" dirty="0" smtClean="0"/>
              <a:t>At the current rate of population growth, Earth’s population will double in about 64 years.  What is the current percentage of the population growth rate.</a:t>
            </a:r>
          </a:p>
          <a:p>
            <a:pPr marL="342900" indent="-342900">
              <a:buAutoNum type="arabicPeriod"/>
            </a:pPr>
            <a:r>
              <a:rPr lang="en-US" dirty="0" smtClean="0"/>
              <a:t> If a population has a crude birth rate of 15 per 1,000 people, and a crude death rate of 3 per 1,000 people, what is the natural annual percentage increase of its population?</a:t>
            </a:r>
          </a:p>
          <a:p>
            <a:pPr marL="342900" indent="-342900">
              <a:buAutoNum type="arabicPeriod"/>
            </a:pPr>
            <a:r>
              <a:rPr lang="en-US" dirty="0" smtClean="0"/>
              <a:t>Earth’s current population is almost 7 billion and is growing at an annual rate of 1.1 percent.  At this rate of growth, how many people will be added in this next year?</a:t>
            </a:r>
          </a:p>
          <a:p>
            <a:pPr marL="342900" indent="-342900">
              <a:buAutoNum type="arabicPeriod"/>
            </a:pPr>
            <a:r>
              <a:rPr lang="en-US" dirty="0" smtClean="0"/>
              <a:t>An island off the coast of Costa Rica where 500 birds of a particular species live.  Population biologist determined that this bird population was isolated with no immigration or emigration.  After one year, the scientists were able to count 60 births and 10 deaths.  What is the net growth for this population?  What is the doubling time for this population?</a:t>
            </a:r>
          </a:p>
          <a:p>
            <a:pPr marL="342900" indent="-342900">
              <a:buAutoNum type="arabicPeriod"/>
            </a:pPr>
            <a:r>
              <a:rPr lang="en-US" dirty="0" smtClean="0"/>
              <a:t>A nation currently has a population of 100 million and an annual growth rate of 3.5 percent.  If the growth rate remains constant, what will the population of the nation be in 40 years?</a:t>
            </a:r>
          </a:p>
          <a:p>
            <a:pPr marL="342900" indent="-342900">
              <a:buFontTx/>
              <a:buAutoNum type="arabicPeriod"/>
            </a:pPr>
            <a:r>
              <a:rPr lang="en-US" dirty="0" smtClean="0"/>
              <a:t>If a population of 10,000 experiences 100 births, 40 deaths, 10 immigrants and 30 emigrants in a year, what is the net annual percentage growth rate?</a:t>
            </a:r>
          </a:p>
          <a:p>
            <a:pPr marL="342900" indent="-342900">
              <a:buFontTx/>
              <a:buAutoNum type="arabicPeriod"/>
            </a:pPr>
            <a:r>
              <a:rPr lang="en-US" dirty="0" smtClean="0"/>
              <a:t>If a population of a country grows at a rate of 5% a year, the number of years required for the pop to double is what?</a:t>
            </a:r>
          </a:p>
          <a:p>
            <a:endParaRPr lang="en-US" dirty="0"/>
          </a:p>
        </p:txBody>
      </p:sp>
    </p:spTree>
    <p:extLst>
      <p:ext uri="{BB962C8B-B14F-4D97-AF65-F5344CB8AC3E}">
        <p14:creationId xmlns:p14="http://schemas.microsoft.com/office/powerpoint/2010/main" val="2862387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1" descr="09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8534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934200" y="457200"/>
            <a:ext cx="2057400" cy="1754326"/>
          </a:xfrm>
          <a:prstGeom prst="rect">
            <a:avLst/>
          </a:prstGeom>
          <a:noFill/>
        </p:spPr>
        <p:txBody>
          <a:bodyPr wrap="square" rtlCol="0">
            <a:spAutoFit/>
          </a:bodyPr>
          <a:lstStyle/>
          <a:p>
            <a:pPr algn="ctr"/>
            <a:r>
              <a:rPr lang="en-US" b="1" dirty="0" smtClean="0">
                <a:solidFill>
                  <a:srgbClr val="FF0000"/>
                </a:solidFill>
              </a:rPr>
              <a:t>Average crude and birth rates for various groupings of countries in 2006.</a:t>
            </a:r>
          </a:p>
          <a:p>
            <a:endParaRPr lang="en-US" dirty="0"/>
          </a:p>
        </p:txBody>
      </p:sp>
    </p:spTree>
    <p:extLst>
      <p:ext uri="{BB962C8B-B14F-4D97-AF65-F5344CB8AC3E}">
        <p14:creationId xmlns:p14="http://schemas.microsoft.com/office/powerpoint/2010/main" val="41067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563562"/>
          </a:xfrm>
        </p:spPr>
        <p:txBody>
          <a:bodyPr>
            <a:normAutofit fontScale="90000"/>
          </a:bodyPr>
          <a:lstStyle/>
          <a:p>
            <a:r>
              <a:rPr lang="en-US" dirty="0" smtClean="0"/>
              <a:t>Age Structure</a:t>
            </a:r>
            <a:endParaRPr lang="en-US" dirty="0"/>
          </a:p>
        </p:txBody>
      </p:sp>
      <p:sp>
        <p:nvSpPr>
          <p:cNvPr id="5" name="TextBox 4"/>
          <p:cNvSpPr txBox="1"/>
          <p:nvPr/>
        </p:nvSpPr>
        <p:spPr>
          <a:xfrm>
            <a:off x="0" y="849868"/>
            <a:ext cx="9144000" cy="646331"/>
          </a:xfrm>
          <a:prstGeom prst="rect">
            <a:avLst/>
          </a:prstGeom>
          <a:noFill/>
        </p:spPr>
        <p:txBody>
          <a:bodyPr wrap="square" rtlCol="0">
            <a:spAutoFit/>
          </a:bodyPr>
          <a:lstStyle/>
          <a:p>
            <a:r>
              <a:rPr lang="en-US" dirty="0" smtClean="0"/>
              <a:t>A population’s </a:t>
            </a:r>
            <a:r>
              <a:rPr lang="en-US" b="1" dirty="0" smtClean="0"/>
              <a:t>age structure </a:t>
            </a:r>
            <a:r>
              <a:rPr lang="en-US" dirty="0" smtClean="0"/>
              <a:t>is the proportion of individuals at various ages and has a strong effect on how rapidly the population increases or decrease in size.</a:t>
            </a:r>
            <a:endParaRPr lang="en-US" dirty="0"/>
          </a:p>
        </p:txBody>
      </p:sp>
      <p:sp>
        <p:nvSpPr>
          <p:cNvPr id="6" name="TextBox 5"/>
          <p:cNvSpPr txBox="1"/>
          <p:nvPr/>
        </p:nvSpPr>
        <p:spPr>
          <a:xfrm>
            <a:off x="27709" y="1489272"/>
            <a:ext cx="6324600" cy="1200329"/>
          </a:xfrm>
          <a:prstGeom prst="rect">
            <a:avLst/>
          </a:prstGeom>
          <a:noFill/>
        </p:spPr>
        <p:txBody>
          <a:bodyPr wrap="square" rtlCol="0">
            <a:spAutoFit/>
          </a:bodyPr>
          <a:lstStyle/>
          <a:p>
            <a:pPr lvl="1"/>
            <a:r>
              <a:rPr lang="en-US" b="1" i="1" dirty="0" smtClean="0">
                <a:solidFill>
                  <a:schemeClr val="hlink"/>
                </a:solidFill>
              </a:rPr>
              <a:t>Pre-reproductive age</a:t>
            </a:r>
            <a:r>
              <a:rPr lang="en-US" dirty="0" smtClean="0"/>
              <a:t>: not mature enough to reproduce.</a:t>
            </a:r>
          </a:p>
          <a:p>
            <a:pPr lvl="1"/>
            <a:r>
              <a:rPr lang="en-US" b="1" i="1" dirty="0" smtClean="0">
                <a:solidFill>
                  <a:schemeClr val="hlink"/>
                </a:solidFill>
              </a:rPr>
              <a:t>Reproductive age</a:t>
            </a:r>
            <a:r>
              <a:rPr lang="en-US" dirty="0" smtClean="0"/>
              <a:t>: those capable of reproduction.</a:t>
            </a:r>
          </a:p>
          <a:p>
            <a:pPr lvl="1"/>
            <a:r>
              <a:rPr lang="en-US" b="1" i="1" dirty="0" smtClean="0">
                <a:solidFill>
                  <a:schemeClr val="hlink"/>
                </a:solidFill>
              </a:rPr>
              <a:t>Post-reproductive age</a:t>
            </a:r>
            <a:r>
              <a:rPr lang="en-US" dirty="0" smtClean="0"/>
              <a:t>: those too old to reproduce.</a:t>
            </a:r>
          </a:p>
          <a:p>
            <a:endParaRPr lang="en-US" dirty="0"/>
          </a:p>
        </p:txBody>
      </p:sp>
      <p:sp>
        <p:nvSpPr>
          <p:cNvPr id="7" name="TextBox 6"/>
          <p:cNvSpPr txBox="1"/>
          <p:nvPr/>
        </p:nvSpPr>
        <p:spPr>
          <a:xfrm>
            <a:off x="0" y="2929649"/>
            <a:ext cx="4114800" cy="3416320"/>
          </a:xfrm>
          <a:prstGeom prst="rect">
            <a:avLst/>
          </a:prstGeom>
          <a:noFill/>
        </p:spPr>
        <p:txBody>
          <a:bodyPr wrap="square" rtlCol="0">
            <a:spAutoFit/>
          </a:bodyPr>
          <a:lstStyle/>
          <a:p>
            <a:pPr marL="342900" indent="-342900">
              <a:buAutoNum type="arabicPeriod"/>
            </a:pPr>
            <a:r>
              <a:rPr lang="en-US" b="1" dirty="0" smtClean="0"/>
              <a:t>Growth of populations</a:t>
            </a:r>
            <a:r>
              <a:rPr lang="en-US" dirty="0" smtClean="0"/>
              <a:t>: Population size will tend to increase if the individuals are mainly in the reproductive age or soon to enter.</a:t>
            </a:r>
          </a:p>
          <a:p>
            <a:pPr marL="342900" indent="-342900">
              <a:buAutoNum type="arabicPeriod"/>
            </a:pPr>
            <a:r>
              <a:rPr lang="en-US" b="1" dirty="0" smtClean="0"/>
              <a:t>Decline of populations</a:t>
            </a:r>
            <a:r>
              <a:rPr lang="en-US" dirty="0" smtClean="0"/>
              <a:t>: Population size will tend to decrease it the individuals are mainly in the post-reproductive age or soon to enter.</a:t>
            </a:r>
          </a:p>
          <a:p>
            <a:pPr marL="342900" indent="-342900">
              <a:buAutoNum type="arabicPeriod"/>
            </a:pPr>
            <a:r>
              <a:rPr lang="en-US" b="1" dirty="0" smtClean="0"/>
              <a:t>Stability of populations</a:t>
            </a:r>
            <a:r>
              <a:rPr lang="en-US" dirty="0" smtClean="0"/>
              <a:t>: Population size will remain stable if the individuals are evenly distributed in the three groups.</a:t>
            </a:r>
            <a:endParaRPr lang="en-US" dirty="0"/>
          </a:p>
        </p:txBody>
      </p:sp>
      <p:pic>
        <p:nvPicPr>
          <p:cNvPr id="8" name="Picture1" descr="09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438400"/>
            <a:ext cx="4225059" cy="4398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923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smtClean="0"/>
              <a:t>Population Density</a:t>
            </a:r>
            <a:endParaRPr lang="en-US" dirty="0"/>
          </a:p>
        </p:txBody>
      </p:sp>
      <p:sp>
        <p:nvSpPr>
          <p:cNvPr id="3" name="TextBox 2"/>
          <p:cNvSpPr txBox="1"/>
          <p:nvPr/>
        </p:nvSpPr>
        <p:spPr>
          <a:xfrm>
            <a:off x="0" y="914400"/>
            <a:ext cx="5410200" cy="1200329"/>
          </a:xfrm>
          <a:prstGeom prst="rect">
            <a:avLst/>
          </a:prstGeom>
          <a:noFill/>
        </p:spPr>
        <p:txBody>
          <a:bodyPr wrap="square" rtlCol="0">
            <a:spAutoFit/>
          </a:bodyPr>
          <a:lstStyle/>
          <a:p>
            <a:r>
              <a:rPr lang="en-US" b="1" dirty="0" smtClean="0"/>
              <a:t>Population density </a:t>
            </a:r>
            <a:r>
              <a:rPr lang="en-US" dirty="0" smtClean="0"/>
              <a:t>is the number of individuals in a population in a particular area or volume.  Density takes into consideration </a:t>
            </a:r>
            <a:r>
              <a:rPr lang="en-US" b="1" dirty="0" smtClean="0"/>
              <a:t>number of individuals and size of habitat</a:t>
            </a:r>
            <a:r>
              <a:rPr lang="en-US" dirty="0" smtClean="0"/>
              <a:t>.</a:t>
            </a:r>
            <a:endParaRPr lang="en-US" dirty="0"/>
          </a:p>
        </p:txBody>
      </p:sp>
      <p:sp>
        <p:nvSpPr>
          <p:cNvPr id="4" name="Rectangle 3"/>
          <p:cNvSpPr/>
          <p:nvPr/>
        </p:nvSpPr>
        <p:spPr>
          <a:xfrm>
            <a:off x="7029450" y="1219200"/>
            <a:ext cx="990600" cy="8955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6019800" y="2743200"/>
            <a:ext cx="30099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7100455" y="1281304"/>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7" name="Oval 6"/>
          <p:cNvSpPr/>
          <p:nvPr/>
        </p:nvSpPr>
        <p:spPr>
          <a:xfrm>
            <a:off x="7391400" y="1431911"/>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7239000" y="1790817"/>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9" name="Oval 8"/>
          <p:cNvSpPr/>
          <p:nvPr/>
        </p:nvSpPr>
        <p:spPr>
          <a:xfrm>
            <a:off x="7710054" y="1431911"/>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Oval 9"/>
          <p:cNvSpPr/>
          <p:nvPr/>
        </p:nvSpPr>
        <p:spPr>
          <a:xfrm>
            <a:off x="7652904" y="1782211"/>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Oval 10"/>
          <p:cNvSpPr/>
          <p:nvPr/>
        </p:nvSpPr>
        <p:spPr>
          <a:xfrm>
            <a:off x="6324600" y="2924979"/>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2" name="Oval 11"/>
          <p:cNvSpPr/>
          <p:nvPr/>
        </p:nvSpPr>
        <p:spPr>
          <a:xfrm>
            <a:off x="6553200" y="4419600"/>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3" name="Oval 12"/>
          <p:cNvSpPr/>
          <p:nvPr/>
        </p:nvSpPr>
        <p:spPr>
          <a:xfrm>
            <a:off x="7595754" y="3429000"/>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4" name="Oval 13"/>
          <p:cNvSpPr/>
          <p:nvPr/>
        </p:nvSpPr>
        <p:spPr>
          <a:xfrm>
            <a:off x="8610600" y="3429000"/>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5" name="Oval 14"/>
          <p:cNvSpPr/>
          <p:nvPr/>
        </p:nvSpPr>
        <p:spPr>
          <a:xfrm>
            <a:off x="8030441" y="3047402"/>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6" name="Oval 15"/>
          <p:cNvSpPr/>
          <p:nvPr/>
        </p:nvSpPr>
        <p:spPr>
          <a:xfrm>
            <a:off x="8496300" y="4705529"/>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7" name="Oval 16"/>
          <p:cNvSpPr/>
          <p:nvPr/>
        </p:nvSpPr>
        <p:spPr>
          <a:xfrm>
            <a:off x="7864186" y="4105364"/>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8" name="Oval 17"/>
          <p:cNvSpPr/>
          <p:nvPr/>
        </p:nvSpPr>
        <p:spPr>
          <a:xfrm>
            <a:off x="6565323" y="5095606"/>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9" name="Oval 18"/>
          <p:cNvSpPr/>
          <p:nvPr/>
        </p:nvSpPr>
        <p:spPr>
          <a:xfrm>
            <a:off x="6915150" y="3676471"/>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0" name="Oval 19"/>
          <p:cNvSpPr/>
          <p:nvPr/>
        </p:nvSpPr>
        <p:spPr>
          <a:xfrm>
            <a:off x="7391400" y="4953000"/>
            <a:ext cx="228600" cy="24747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1" name="TextBox 20"/>
          <p:cNvSpPr txBox="1"/>
          <p:nvPr/>
        </p:nvSpPr>
        <p:spPr>
          <a:xfrm>
            <a:off x="0" y="2514600"/>
            <a:ext cx="5867400" cy="2585323"/>
          </a:xfrm>
          <a:prstGeom prst="rect">
            <a:avLst/>
          </a:prstGeom>
          <a:noFill/>
        </p:spPr>
        <p:txBody>
          <a:bodyPr wrap="square" rtlCol="0">
            <a:spAutoFit/>
          </a:bodyPr>
          <a:lstStyle/>
          <a:p>
            <a:r>
              <a:rPr lang="en-US" b="1" dirty="0" smtClean="0"/>
              <a:t>Density-dependent factors </a:t>
            </a:r>
            <a:r>
              <a:rPr lang="en-US" dirty="0" smtClean="0"/>
              <a:t>on population:</a:t>
            </a:r>
          </a:p>
          <a:p>
            <a:pPr marL="342900" indent="-342900">
              <a:buAutoNum type="arabicPeriod"/>
            </a:pPr>
            <a:r>
              <a:rPr lang="en-US" b="1" dirty="0" smtClean="0"/>
              <a:t>Predation:</a:t>
            </a:r>
            <a:r>
              <a:rPr lang="en-US" dirty="0" smtClean="0"/>
              <a:t> High density may shield some members from predators.</a:t>
            </a:r>
          </a:p>
          <a:p>
            <a:pPr marL="342900" indent="-342900">
              <a:buAutoNum type="arabicPeriod"/>
            </a:pPr>
            <a:r>
              <a:rPr lang="en-US" b="1" dirty="0" smtClean="0"/>
              <a:t>Parasitism and infectious disease</a:t>
            </a:r>
            <a:r>
              <a:rPr lang="en-US" dirty="0" smtClean="0"/>
              <a:t>: High density makes transmission easier.</a:t>
            </a:r>
          </a:p>
          <a:p>
            <a:pPr marL="342900" indent="-342900">
              <a:buAutoNum type="arabicPeriod"/>
            </a:pPr>
            <a:r>
              <a:rPr lang="en-US" b="1" dirty="0" smtClean="0"/>
              <a:t>Competition</a:t>
            </a:r>
            <a:r>
              <a:rPr lang="en-US" dirty="0" smtClean="0"/>
              <a:t>: High density makes food, space water, sunlight and other resources hard to get.</a:t>
            </a:r>
          </a:p>
          <a:p>
            <a:pPr marL="342900" indent="-342900">
              <a:buAutoNum type="arabicPeriod"/>
            </a:pPr>
            <a:r>
              <a:rPr lang="en-US" b="1" dirty="0" smtClean="0"/>
              <a:t>Sexual reproduction</a:t>
            </a:r>
            <a:r>
              <a:rPr lang="en-US" dirty="0" smtClean="0"/>
              <a:t>: High density helps in finding mates but increase competition for them.</a:t>
            </a:r>
          </a:p>
        </p:txBody>
      </p:sp>
      <p:sp>
        <p:nvSpPr>
          <p:cNvPr id="22" name="TextBox 21"/>
          <p:cNvSpPr txBox="1"/>
          <p:nvPr/>
        </p:nvSpPr>
        <p:spPr>
          <a:xfrm>
            <a:off x="0" y="5694218"/>
            <a:ext cx="5867400" cy="646331"/>
          </a:xfrm>
          <a:prstGeom prst="rect">
            <a:avLst/>
          </a:prstGeom>
          <a:noFill/>
        </p:spPr>
        <p:txBody>
          <a:bodyPr wrap="square" rtlCol="0">
            <a:spAutoFit/>
          </a:bodyPr>
          <a:lstStyle/>
          <a:p>
            <a:r>
              <a:rPr lang="en-US" b="1" dirty="0" smtClean="0"/>
              <a:t>Density-independent factors </a:t>
            </a:r>
            <a:r>
              <a:rPr lang="en-US" dirty="0" smtClean="0"/>
              <a:t>on population: </a:t>
            </a:r>
            <a:r>
              <a:rPr lang="en-US" b="1" dirty="0" smtClean="0"/>
              <a:t>Abiotic</a:t>
            </a:r>
          </a:p>
          <a:p>
            <a:r>
              <a:rPr lang="en-US" dirty="0" smtClean="0"/>
              <a:t>Cold, heat, floods, fire, habitat destruction, pollution, etc.</a:t>
            </a:r>
            <a:endParaRPr lang="en-US" dirty="0"/>
          </a:p>
        </p:txBody>
      </p:sp>
    </p:spTree>
    <p:extLst>
      <p:ext uri="{BB962C8B-B14F-4D97-AF65-F5344CB8AC3E}">
        <p14:creationId xmlns:p14="http://schemas.microsoft.com/office/powerpoint/2010/main" val="1252654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39762"/>
          </a:xfrm>
        </p:spPr>
        <p:txBody>
          <a:bodyPr>
            <a:normAutofit fontScale="90000"/>
          </a:bodyPr>
          <a:lstStyle/>
          <a:p>
            <a:r>
              <a:rPr lang="en-US" dirty="0" smtClean="0"/>
              <a:t>Carrying Capacity (K)</a:t>
            </a:r>
            <a:endParaRPr lang="en-US" dirty="0"/>
          </a:p>
        </p:txBody>
      </p:sp>
      <p:sp>
        <p:nvSpPr>
          <p:cNvPr id="3" name="TextBox 2"/>
          <p:cNvSpPr txBox="1"/>
          <p:nvPr/>
        </p:nvSpPr>
        <p:spPr>
          <a:xfrm>
            <a:off x="-6928" y="628379"/>
            <a:ext cx="9150927" cy="923330"/>
          </a:xfrm>
          <a:prstGeom prst="rect">
            <a:avLst/>
          </a:prstGeom>
          <a:noFill/>
        </p:spPr>
        <p:txBody>
          <a:bodyPr wrap="square" rtlCol="0">
            <a:spAutoFit/>
          </a:bodyPr>
          <a:lstStyle/>
          <a:p>
            <a:pPr marL="0" lvl="1"/>
            <a:r>
              <a:rPr lang="en-US" b="1" dirty="0" smtClean="0"/>
              <a:t>The intrinsic rate of increase </a:t>
            </a:r>
            <a:r>
              <a:rPr lang="en-US" dirty="0" smtClean="0"/>
              <a:t>(</a:t>
            </a:r>
            <a:r>
              <a:rPr lang="en-US" b="1" i="1" dirty="0" smtClean="0">
                <a:solidFill>
                  <a:schemeClr val="hlink"/>
                </a:solidFill>
              </a:rPr>
              <a:t>r</a:t>
            </a:r>
            <a:r>
              <a:rPr lang="en-US" dirty="0" smtClean="0"/>
              <a:t>) is the rate at which a population would grow if it had unlimited resources.  No population can continue to grow indefinitely because of limitations on resources and because of competition among species for those resources. </a:t>
            </a:r>
            <a:endParaRPr lang="en-US" dirty="0"/>
          </a:p>
        </p:txBody>
      </p:sp>
      <p:sp>
        <p:nvSpPr>
          <p:cNvPr id="4" name="TextBox 3"/>
          <p:cNvSpPr txBox="1"/>
          <p:nvPr/>
        </p:nvSpPr>
        <p:spPr>
          <a:xfrm>
            <a:off x="6927" y="1505221"/>
            <a:ext cx="9144000" cy="923330"/>
          </a:xfrm>
          <a:prstGeom prst="rect">
            <a:avLst/>
          </a:prstGeom>
          <a:noFill/>
        </p:spPr>
        <p:txBody>
          <a:bodyPr wrap="square" rtlCol="0">
            <a:spAutoFit/>
          </a:bodyPr>
          <a:lstStyle/>
          <a:p>
            <a:r>
              <a:rPr lang="en-US" b="1" dirty="0" smtClean="0"/>
              <a:t>Carrying capacity</a:t>
            </a:r>
            <a:r>
              <a:rPr lang="en-US" dirty="0" smtClean="0"/>
              <a:t>: The number of organisms in that population that an ecosystem can support.  Therefore the carrying capacity is the largest number a population can grow before members will die due to a lack of resources.</a:t>
            </a:r>
          </a:p>
        </p:txBody>
      </p:sp>
      <p:pic>
        <p:nvPicPr>
          <p:cNvPr id="5" name="Picture1" descr="08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47330"/>
            <a:ext cx="5383212" cy="433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548745" y="2447330"/>
            <a:ext cx="3429000" cy="923330"/>
          </a:xfrm>
          <a:prstGeom prst="rect">
            <a:avLst/>
          </a:prstGeom>
          <a:noFill/>
        </p:spPr>
        <p:txBody>
          <a:bodyPr wrap="square" rtlCol="0">
            <a:spAutoFit/>
          </a:bodyPr>
          <a:lstStyle/>
          <a:p>
            <a:r>
              <a:rPr lang="en-US" dirty="0" smtClean="0"/>
              <a:t>The </a:t>
            </a:r>
            <a:r>
              <a:rPr lang="en-US" b="1" dirty="0" smtClean="0"/>
              <a:t>biotic potential </a:t>
            </a:r>
            <a:r>
              <a:rPr lang="en-US" dirty="0" smtClean="0"/>
              <a:t>is the capacity of a population to grow under ideal (perfect) conditions.</a:t>
            </a:r>
            <a:endParaRPr lang="en-US" dirty="0"/>
          </a:p>
        </p:txBody>
      </p:sp>
      <p:sp>
        <p:nvSpPr>
          <p:cNvPr id="7" name="TextBox 6"/>
          <p:cNvSpPr txBox="1"/>
          <p:nvPr/>
        </p:nvSpPr>
        <p:spPr>
          <a:xfrm>
            <a:off x="5586845" y="3406090"/>
            <a:ext cx="3352800" cy="1200329"/>
          </a:xfrm>
          <a:prstGeom prst="rect">
            <a:avLst/>
          </a:prstGeom>
          <a:noFill/>
        </p:spPr>
        <p:txBody>
          <a:bodyPr wrap="square" rtlCol="0">
            <a:spAutoFit/>
          </a:bodyPr>
          <a:lstStyle/>
          <a:p>
            <a:r>
              <a:rPr lang="en-US" b="1" dirty="0" smtClean="0"/>
              <a:t>Environmental resistance </a:t>
            </a:r>
            <a:r>
              <a:rPr lang="en-US" dirty="0" smtClean="0"/>
              <a:t>is the combination of all factors that act to limit the growth of a population.</a:t>
            </a:r>
            <a:endParaRPr lang="en-US" dirty="0"/>
          </a:p>
        </p:txBody>
      </p:sp>
      <p:sp>
        <p:nvSpPr>
          <p:cNvPr id="8" name="TextBox 7"/>
          <p:cNvSpPr txBox="1"/>
          <p:nvPr/>
        </p:nvSpPr>
        <p:spPr>
          <a:xfrm>
            <a:off x="4340298" y="6408121"/>
            <a:ext cx="4775992" cy="369332"/>
          </a:xfrm>
          <a:prstGeom prst="rect">
            <a:avLst/>
          </a:prstGeom>
          <a:noFill/>
        </p:spPr>
        <p:txBody>
          <a:bodyPr wrap="square" rtlCol="0">
            <a:spAutoFit/>
          </a:bodyPr>
          <a:lstStyle/>
          <a:p>
            <a:r>
              <a:rPr lang="en-US" b="1" dirty="0" smtClean="0">
                <a:solidFill>
                  <a:srgbClr val="FF0000"/>
                </a:solidFill>
              </a:rPr>
              <a:t>Biotic potential + Environmental resistance = K</a:t>
            </a:r>
            <a:endParaRPr lang="en-US" b="1" dirty="0">
              <a:solidFill>
                <a:srgbClr val="FF0000"/>
              </a:solidFill>
            </a:endParaRPr>
          </a:p>
        </p:txBody>
      </p:sp>
      <p:sp>
        <p:nvSpPr>
          <p:cNvPr id="9" name="TextBox 8"/>
          <p:cNvSpPr txBox="1"/>
          <p:nvPr/>
        </p:nvSpPr>
        <p:spPr>
          <a:xfrm>
            <a:off x="5569527" y="4585637"/>
            <a:ext cx="3567545" cy="1754326"/>
          </a:xfrm>
          <a:prstGeom prst="rect">
            <a:avLst/>
          </a:prstGeom>
          <a:noFill/>
        </p:spPr>
        <p:txBody>
          <a:bodyPr wrap="square" rtlCol="0">
            <a:spAutoFit/>
          </a:bodyPr>
          <a:lstStyle/>
          <a:p>
            <a:r>
              <a:rPr lang="en-US" dirty="0" smtClean="0"/>
              <a:t>Over time species may increase their carrying capacity by developing </a:t>
            </a:r>
            <a:r>
              <a:rPr lang="en-US" b="1" dirty="0" smtClean="0"/>
              <a:t>adaptations</a:t>
            </a:r>
            <a:r>
              <a:rPr lang="en-US" dirty="0" smtClean="0"/>
              <a:t>.</a:t>
            </a:r>
          </a:p>
          <a:p>
            <a:r>
              <a:rPr lang="en-US" dirty="0" smtClean="0"/>
              <a:t>Some species maintain their carrying capacity by </a:t>
            </a:r>
            <a:r>
              <a:rPr lang="en-US" b="1" dirty="0" smtClean="0"/>
              <a:t>migrating to other areas</a:t>
            </a:r>
            <a:r>
              <a:rPr lang="en-US" dirty="0" smtClean="0"/>
              <a:t>.</a:t>
            </a:r>
          </a:p>
        </p:txBody>
      </p:sp>
    </p:spTree>
    <p:extLst>
      <p:ext uri="{BB962C8B-B14F-4D97-AF65-F5344CB8AC3E}">
        <p14:creationId xmlns:p14="http://schemas.microsoft.com/office/powerpoint/2010/main" val="1256125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06" y="0"/>
            <a:ext cx="8229600" cy="762000"/>
          </a:xfrm>
        </p:spPr>
        <p:txBody>
          <a:bodyPr/>
          <a:lstStyle/>
          <a:p>
            <a:r>
              <a:rPr lang="en-US" dirty="0" smtClean="0"/>
              <a:t>J and S Curve</a:t>
            </a:r>
            <a:endParaRPr lang="en-US" dirty="0"/>
          </a:p>
        </p:txBody>
      </p:sp>
      <p:pic>
        <p:nvPicPr>
          <p:cNvPr id="3" name="Picture1" descr="05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762000"/>
            <a:ext cx="6182755" cy="5172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04427" y="762000"/>
            <a:ext cx="2663372" cy="1200329"/>
          </a:xfrm>
          <a:prstGeom prst="rect">
            <a:avLst/>
          </a:prstGeom>
          <a:noFill/>
        </p:spPr>
        <p:txBody>
          <a:bodyPr wrap="square" rtlCol="0">
            <a:spAutoFit/>
          </a:bodyPr>
          <a:lstStyle/>
          <a:p>
            <a:r>
              <a:rPr lang="en-US" dirty="0" smtClean="0"/>
              <a:t>The </a:t>
            </a:r>
            <a:r>
              <a:rPr lang="en-US" b="1" dirty="0" smtClean="0"/>
              <a:t>J curve is the initial exponential growth </a:t>
            </a:r>
            <a:r>
              <a:rPr lang="en-US" dirty="0" smtClean="0"/>
              <a:t>of a population towards the carrying capacity.</a:t>
            </a:r>
            <a:endParaRPr lang="en-US" dirty="0"/>
          </a:p>
        </p:txBody>
      </p:sp>
      <p:sp>
        <p:nvSpPr>
          <p:cNvPr id="5" name="TextBox 4"/>
          <p:cNvSpPr txBox="1"/>
          <p:nvPr/>
        </p:nvSpPr>
        <p:spPr>
          <a:xfrm>
            <a:off x="6444341" y="2301242"/>
            <a:ext cx="2623458" cy="1200329"/>
          </a:xfrm>
          <a:prstGeom prst="rect">
            <a:avLst/>
          </a:prstGeom>
          <a:noFill/>
        </p:spPr>
        <p:txBody>
          <a:bodyPr wrap="square" rtlCol="0">
            <a:spAutoFit/>
          </a:bodyPr>
          <a:lstStyle/>
          <a:p>
            <a:r>
              <a:rPr lang="en-US" dirty="0" smtClean="0"/>
              <a:t>The initial exponential growth usually results in a </a:t>
            </a:r>
            <a:r>
              <a:rPr lang="en-US" b="1" dirty="0" smtClean="0"/>
              <a:t>overshoot followed by a crash</a:t>
            </a:r>
            <a:r>
              <a:rPr lang="en-US" dirty="0" smtClean="0"/>
              <a:t>.</a:t>
            </a:r>
            <a:endParaRPr lang="en-US" dirty="0"/>
          </a:p>
        </p:txBody>
      </p:sp>
      <p:sp>
        <p:nvSpPr>
          <p:cNvPr id="6" name="TextBox 5"/>
          <p:cNvSpPr txBox="1"/>
          <p:nvPr/>
        </p:nvSpPr>
        <p:spPr>
          <a:xfrm>
            <a:off x="6520540" y="3886200"/>
            <a:ext cx="2547259" cy="2031325"/>
          </a:xfrm>
          <a:prstGeom prst="rect">
            <a:avLst/>
          </a:prstGeom>
          <a:noFill/>
        </p:spPr>
        <p:txBody>
          <a:bodyPr wrap="square" rtlCol="0">
            <a:spAutoFit/>
          </a:bodyPr>
          <a:lstStyle/>
          <a:p>
            <a:r>
              <a:rPr lang="en-US" dirty="0" smtClean="0"/>
              <a:t>The </a:t>
            </a:r>
            <a:r>
              <a:rPr lang="en-US" b="1" dirty="0" smtClean="0"/>
              <a:t>S curve is the stabilization around the carrying capacity</a:t>
            </a:r>
            <a:r>
              <a:rPr lang="en-US" dirty="0" smtClean="0"/>
              <a:t>.  Due to many environmental resistors populations don’t stay exactly at the carrying capacity.</a:t>
            </a:r>
            <a:endParaRPr lang="en-US" dirty="0"/>
          </a:p>
        </p:txBody>
      </p:sp>
      <p:sp>
        <p:nvSpPr>
          <p:cNvPr id="9" name="TextBox 8"/>
          <p:cNvSpPr txBox="1"/>
          <p:nvPr/>
        </p:nvSpPr>
        <p:spPr>
          <a:xfrm>
            <a:off x="3629" y="5934670"/>
            <a:ext cx="9067799" cy="923330"/>
          </a:xfrm>
          <a:prstGeom prst="rect">
            <a:avLst/>
          </a:prstGeom>
          <a:noFill/>
        </p:spPr>
        <p:txBody>
          <a:bodyPr wrap="square" rtlCol="0">
            <a:spAutoFit/>
          </a:bodyPr>
          <a:lstStyle/>
          <a:p>
            <a:r>
              <a:rPr lang="en-US" b="1" dirty="0" smtClean="0"/>
              <a:t>The biotic potential of the common housefly</a:t>
            </a:r>
            <a:r>
              <a:rPr lang="en-US" dirty="0" smtClean="0"/>
              <a:t>: can lay 120 eggs in each generation.  If nothing hurt the eggs or the flies, in 7 generations there would be 6,182,442,727,320 flies.   Thank you </a:t>
            </a:r>
            <a:r>
              <a:rPr lang="en-US" b="1" dirty="0" smtClean="0"/>
              <a:t>environmental resistance</a:t>
            </a:r>
            <a:r>
              <a:rPr lang="en-US" dirty="0" smtClean="0"/>
              <a:t>. </a:t>
            </a:r>
          </a:p>
        </p:txBody>
      </p:sp>
    </p:spTree>
    <p:extLst>
      <p:ext uri="{BB962C8B-B14F-4D97-AF65-F5344CB8AC3E}">
        <p14:creationId xmlns:p14="http://schemas.microsoft.com/office/powerpoint/2010/main" val="320410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smtClean="0"/>
              <a:t>Overshoot and Crash</a:t>
            </a:r>
            <a:endParaRPr lang="en-US" dirty="0"/>
          </a:p>
        </p:txBody>
      </p:sp>
      <p:pic>
        <p:nvPicPr>
          <p:cNvPr id="3" name="Picture1" descr="05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199"/>
            <a:ext cx="6400800" cy="528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77000" y="1170889"/>
            <a:ext cx="2659743" cy="2031325"/>
          </a:xfrm>
          <a:prstGeom prst="rect">
            <a:avLst/>
          </a:prstGeom>
          <a:noFill/>
        </p:spPr>
        <p:txBody>
          <a:bodyPr wrap="square" rtlCol="0">
            <a:spAutoFit/>
          </a:bodyPr>
          <a:lstStyle/>
          <a:p>
            <a:r>
              <a:rPr lang="en-US" dirty="0" smtClean="0"/>
              <a:t>The overshoot occurs because of a </a:t>
            </a:r>
            <a:r>
              <a:rPr lang="en-US" b="1" dirty="0" smtClean="0"/>
              <a:t>reproductive time lag </a:t>
            </a:r>
            <a:r>
              <a:rPr lang="en-US" dirty="0" smtClean="0"/>
              <a:t>or the period needed for birth rate to fall and death rate to rise in response </a:t>
            </a:r>
            <a:r>
              <a:rPr lang="en-US" b="1" dirty="0" smtClean="0"/>
              <a:t>to resource overconsumption</a:t>
            </a:r>
            <a:r>
              <a:rPr lang="en-US" dirty="0" smtClean="0"/>
              <a:t>.  </a:t>
            </a:r>
            <a:endParaRPr lang="en-US" dirty="0"/>
          </a:p>
        </p:txBody>
      </p:sp>
      <p:sp>
        <p:nvSpPr>
          <p:cNvPr id="6" name="TextBox 5"/>
          <p:cNvSpPr txBox="1"/>
          <p:nvPr/>
        </p:nvSpPr>
        <p:spPr>
          <a:xfrm>
            <a:off x="6400800" y="3810000"/>
            <a:ext cx="2743200" cy="1477328"/>
          </a:xfrm>
          <a:prstGeom prst="rect">
            <a:avLst/>
          </a:prstGeom>
          <a:noFill/>
        </p:spPr>
        <p:txBody>
          <a:bodyPr wrap="square" rtlCol="0">
            <a:spAutoFit/>
          </a:bodyPr>
          <a:lstStyle/>
          <a:p>
            <a:r>
              <a:rPr lang="en-US" dirty="0" smtClean="0"/>
              <a:t>In these case the overshoot is followed by </a:t>
            </a:r>
            <a:r>
              <a:rPr lang="en-US" b="1" dirty="0" smtClean="0"/>
              <a:t>a dieback or crash </a:t>
            </a:r>
            <a:r>
              <a:rPr lang="en-US" dirty="0" smtClean="0"/>
              <a:t>unless the excess individuals can </a:t>
            </a:r>
            <a:r>
              <a:rPr lang="en-US" b="1" dirty="0" smtClean="0"/>
              <a:t>emigrate </a:t>
            </a:r>
            <a:r>
              <a:rPr lang="en-US" dirty="0" smtClean="0"/>
              <a:t>to new areas.</a:t>
            </a:r>
            <a:endParaRPr lang="en-US" dirty="0"/>
          </a:p>
        </p:txBody>
      </p:sp>
      <p:sp>
        <p:nvSpPr>
          <p:cNvPr id="7" name="TextBox 6"/>
          <p:cNvSpPr txBox="1"/>
          <p:nvPr/>
        </p:nvSpPr>
        <p:spPr>
          <a:xfrm>
            <a:off x="0" y="6121845"/>
            <a:ext cx="9151257" cy="646331"/>
          </a:xfrm>
          <a:prstGeom prst="rect">
            <a:avLst/>
          </a:prstGeom>
          <a:noFill/>
        </p:spPr>
        <p:txBody>
          <a:bodyPr wrap="square" rtlCol="0">
            <a:spAutoFit/>
          </a:bodyPr>
          <a:lstStyle/>
          <a:p>
            <a:r>
              <a:rPr lang="en-US" dirty="0" smtClean="0"/>
              <a:t>The carrying capacity can fluctuate year to year.  Environmental change (weather, predators etc.) can increase or decrease the carrying capacity for an area.</a:t>
            </a:r>
            <a:endParaRPr lang="en-US" dirty="0"/>
          </a:p>
        </p:txBody>
      </p:sp>
    </p:spTree>
    <p:extLst>
      <p:ext uri="{BB962C8B-B14F-4D97-AF65-F5344CB8AC3E}">
        <p14:creationId xmlns:p14="http://schemas.microsoft.com/office/powerpoint/2010/main" val="1372065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fontScale="90000"/>
          </a:bodyPr>
          <a:lstStyle/>
          <a:p>
            <a:r>
              <a:rPr lang="en-US" dirty="0" smtClean="0"/>
              <a:t>Humans are not Exempt from Population Controls</a:t>
            </a:r>
            <a:endParaRPr lang="en-US" dirty="0"/>
          </a:p>
        </p:txBody>
      </p:sp>
      <p:sp>
        <p:nvSpPr>
          <p:cNvPr id="3" name="TextBox 2"/>
          <p:cNvSpPr txBox="1"/>
          <p:nvPr/>
        </p:nvSpPr>
        <p:spPr>
          <a:xfrm>
            <a:off x="0" y="1065554"/>
            <a:ext cx="6553200" cy="4801314"/>
          </a:xfrm>
          <a:prstGeom prst="rect">
            <a:avLst/>
          </a:prstGeom>
          <a:noFill/>
        </p:spPr>
        <p:txBody>
          <a:bodyPr wrap="square" rtlCol="0">
            <a:spAutoFit/>
          </a:bodyPr>
          <a:lstStyle/>
          <a:p>
            <a:r>
              <a:rPr lang="en-US" dirty="0" smtClean="0"/>
              <a:t>Although, </a:t>
            </a:r>
            <a:r>
              <a:rPr lang="en-US" b="1" dirty="0" smtClean="0"/>
              <a:t>technological, social, and other cultural changes have extended the earth’s carrying capacity for humans, humans are not exempted from diebacks and overshoot.</a:t>
            </a:r>
          </a:p>
          <a:p>
            <a:pPr marL="342900" indent="-342900">
              <a:buAutoNum type="arabicPeriod"/>
            </a:pPr>
            <a:r>
              <a:rPr lang="en-US" b="1" dirty="0" smtClean="0"/>
              <a:t>Ireland 1845 the potato famine (a fungus killed the plants) 1 million died and 3 million fled.</a:t>
            </a:r>
          </a:p>
          <a:p>
            <a:pPr marL="342900" indent="-342900">
              <a:buAutoNum type="arabicPeriod"/>
            </a:pPr>
            <a:r>
              <a:rPr lang="en-US" b="1" dirty="0" smtClean="0"/>
              <a:t>14</a:t>
            </a:r>
            <a:r>
              <a:rPr lang="en-US" b="1" baseline="30000" dirty="0" smtClean="0"/>
              <a:t>th</a:t>
            </a:r>
            <a:r>
              <a:rPr lang="en-US" b="1" dirty="0" smtClean="0"/>
              <a:t> century, the bubonic plague killed 25 million Europeans (30-60%).  Rat fleas began to bite humans spreading the disease. </a:t>
            </a:r>
            <a:r>
              <a:rPr lang="en-US" dirty="0" smtClean="0"/>
              <a:t>Without treatment, the bubonic plague kills about two thirds of infected humans within four days. Because the plague killed so many of the working population, wages rose and some historians have seen this as a turning point in European economic development.</a:t>
            </a:r>
          </a:p>
          <a:p>
            <a:pPr marL="342900" indent="-342900">
              <a:buAutoNum type="arabicPeriod"/>
            </a:pPr>
            <a:r>
              <a:rPr lang="en-US" b="1" dirty="0" smtClean="0"/>
              <a:t>Currently the world is experiencing a global epidemic of eventually fatal AIDS, caused by the HIV (human immunodeficiency virus).</a:t>
            </a:r>
          </a:p>
          <a:p>
            <a:r>
              <a:rPr lang="en-US" b="1" dirty="0"/>
              <a:t>	</a:t>
            </a:r>
            <a:r>
              <a:rPr lang="en-US" b="1" dirty="0" smtClean="0"/>
              <a:t>Killed 25 million people (584,000 in the U.S.)</a:t>
            </a:r>
          </a:p>
          <a:p>
            <a:r>
              <a:rPr lang="en-US" b="1" dirty="0"/>
              <a:t>	</a:t>
            </a:r>
            <a:r>
              <a:rPr lang="en-US" b="1" dirty="0" smtClean="0"/>
              <a:t>Claims 2.1 million per year or four death per minute.</a:t>
            </a:r>
          </a:p>
        </p:txBody>
      </p:sp>
      <p:pic>
        <p:nvPicPr>
          <p:cNvPr id="14338" name="Picture 2" descr="Plague -bubo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219200"/>
            <a:ext cx="2590800"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53630" y="3496241"/>
            <a:ext cx="2819400" cy="646331"/>
          </a:xfrm>
          <a:prstGeom prst="rect">
            <a:avLst/>
          </a:prstGeom>
          <a:noFill/>
        </p:spPr>
        <p:txBody>
          <a:bodyPr wrap="square" rtlCol="0">
            <a:spAutoFit/>
          </a:bodyPr>
          <a:lstStyle/>
          <a:p>
            <a:pPr algn="ctr"/>
            <a:r>
              <a:rPr lang="en-US" dirty="0" smtClean="0">
                <a:effectLst/>
              </a:rPr>
              <a:t>Buboes on the leg, caused by </a:t>
            </a:r>
            <a:r>
              <a:rPr lang="en-US" dirty="0" smtClean="0">
                <a:effectLst/>
                <a:hlinkClick r:id="rId4" tooltip="Bubonic plague"/>
              </a:rPr>
              <a:t>bubonic plague</a:t>
            </a:r>
            <a:endParaRPr lang="en-US" dirty="0"/>
          </a:p>
        </p:txBody>
      </p:sp>
      <p:sp>
        <p:nvSpPr>
          <p:cNvPr id="5" name="TextBox 4"/>
          <p:cNvSpPr txBox="1"/>
          <p:nvPr/>
        </p:nvSpPr>
        <p:spPr>
          <a:xfrm>
            <a:off x="0" y="5931041"/>
            <a:ext cx="9144000" cy="923330"/>
          </a:xfrm>
          <a:prstGeom prst="rect">
            <a:avLst/>
          </a:prstGeom>
          <a:noFill/>
        </p:spPr>
        <p:txBody>
          <a:bodyPr wrap="square" rtlCol="0">
            <a:spAutoFit/>
          </a:bodyPr>
          <a:lstStyle/>
          <a:p>
            <a:r>
              <a:rPr lang="en-US" dirty="0" smtClean="0"/>
              <a:t>Some say we can keep expanding our ecological footprint indefinitely based on technological ingenuity.  Other say sooner or later, we will reach the limits that nature always imposes on populations.</a:t>
            </a:r>
            <a:endParaRPr lang="en-US" dirty="0"/>
          </a:p>
        </p:txBody>
      </p:sp>
    </p:spTree>
    <p:extLst>
      <p:ext uri="{BB962C8B-B14F-4D97-AF65-F5344CB8AC3E}">
        <p14:creationId xmlns:p14="http://schemas.microsoft.com/office/powerpoint/2010/main" val="1838206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0" y="76200"/>
            <a:ext cx="9144000" cy="3733800"/>
          </a:xfrm>
          <a:prstGeom prst="rect">
            <a:avLst/>
          </a:prstGeom>
        </p:spPr>
      </p:pic>
      <p:sp>
        <p:nvSpPr>
          <p:cNvPr id="4" name="Rectangle 4"/>
          <p:cNvSpPr txBox="1">
            <a:spLocks noChangeArrowheads="1"/>
          </p:cNvSpPr>
          <p:nvPr/>
        </p:nvSpPr>
        <p:spPr>
          <a:xfrm>
            <a:off x="457200" y="90055"/>
            <a:ext cx="8229600" cy="82434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b="1" dirty="0"/>
          </a:p>
        </p:txBody>
      </p:sp>
      <p:graphicFrame>
        <p:nvGraphicFramePr>
          <p:cNvPr id="5" name="Object 7"/>
          <p:cNvGraphicFramePr>
            <a:graphicFrameLocks noChangeAspect="1"/>
          </p:cNvGraphicFramePr>
          <p:nvPr/>
        </p:nvGraphicFramePr>
        <p:xfrm>
          <a:off x="1066800" y="3149600"/>
          <a:ext cx="3810000" cy="2017713"/>
        </p:xfrm>
        <a:graphic>
          <a:graphicData uri="http://schemas.openxmlformats.org/presentationml/2006/ole">
            <mc:AlternateContent xmlns:mc="http://schemas.openxmlformats.org/markup-compatibility/2006">
              <mc:Choice xmlns:v="urn:schemas-microsoft-com:vml" Requires="v">
                <p:oleObj spid="_x0000_s7214" name="Chart" r:id="rId4" imgW="7772400" imgH="4114800" progId="MSGraph.Chart.8">
                  <p:embed followColorScheme="full"/>
                </p:oleObj>
              </mc:Choice>
              <mc:Fallback>
                <p:oleObj name="Chart" r:id="rId4" imgW="7772400" imgH="4114800" progId="MSGraph.Chart.8">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149600"/>
                        <a:ext cx="381000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11"/>
          <p:cNvGraphicFramePr>
            <a:graphicFrameLocks noChangeAspect="1"/>
          </p:cNvGraphicFramePr>
          <p:nvPr/>
        </p:nvGraphicFramePr>
        <p:xfrm>
          <a:off x="6016625" y="2101850"/>
          <a:ext cx="1835150" cy="1981200"/>
        </p:xfrm>
        <a:graphic>
          <a:graphicData uri="http://schemas.openxmlformats.org/presentationml/2006/ole">
            <mc:AlternateContent xmlns:mc="http://schemas.openxmlformats.org/markup-compatibility/2006">
              <mc:Choice xmlns:v="urn:schemas-microsoft-com:vml" Requires="v">
                <p:oleObj spid="_x0000_s7215" name="Chart" r:id="rId6" imgW="3810000" imgH="4114800" progId="MSGraph.Chart.8">
                  <p:embed followColorScheme="full"/>
                </p:oleObj>
              </mc:Choice>
              <mc:Fallback>
                <p:oleObj name="Chart" r:id="rId6" imgW="3810000" imgH="4114800" progId="MSGraph.Chart.8">
                  <p:embed followColorScheme="full"/>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6625" y="2101850"/>
                        <a:ext cx="18351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 Box 16"/>
          <p:cNvSpPr txBox="1">
            <a:spLocks noChangeArrowheads="1"/>
          </p:cNvSpPr>
          <p:nvPr/>
        </p:nvSpPr>
        <p:spPr bwMode="auto">
          <a:xfrm>
            <a:off x="-27709" y="3380510"/>
            <a:ext cx="86106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800" dirty="0"/>
              <a:t>A:  Represents the biotic potential of the species</a:t>
            </a:r>
          </a:p>
          <a:p>
            <a:pPr eaLnBrk="1" hangingPunct="1">
              <a:spcBef>
                <a:spcPct val="50000"/>
              </a:spcBef>
            </a:pPr>
            <a:r>
              <a:rPr lang="en-US" sz="1800" dirty="0"/>
              <a:t>B:  Shows how the population overshoots the carrying capacity</a:t>
            </a:r>
          </a:p>
          <a:p>
            <a:pPr eaLnBrk="1" hangingPunct="1">
              <a:spcBef>
                <a:spcPct val="50000"/>
              </a:spcBef>
            </a:pPr>
            <a:r>
              <a:rPr lang="en-US" sz="1800" dirty="0"/>
              <a:t>C:  Represents the </a:t>
            </a:r>
            <a:r>
              <a:rPr lang="en-US" sz="1800" dirty="0" smtClean="0"/>
              <a:t>logistic growth (</a:t>
            </a:r>
            <a:r>
              <a:rPr lang="en-US" sz="1800" dirty="0"/>
              <a:t>A model for a quantity that increases quickly at first and then more slowly as the quantity approaches an upper </a:t>
            </a:r>
            <a:r>
              <a:rPr lang="en-US" sz="1800" dirty="0" smtClean="0"/>
              <a:t>limit).</a:t>
            </a:r>
            <a:endParaRPr lang="en-US" sz="1800" dirty="0"/>
          </a:p>
          <a:p>
            <a:pPr eaLnBrk="1" hangingPunct="1">
              <a:spcBef>
                <a:spcPct val="50000"/>
              </a:spcBef>
            </a:pPr>
            <a:r>
              <a:rPr lang="en-US" sz="1800" dirty="0"/>
              <a:t>D:  Represents linear growth</a:t>
            </a:r>
          </a:p>
          <a:p>
            <a:pPr eaLnBrk="1" hangingPunct="1">
              <a:spcBef>
                <a:spcPct val="50000"/>
              </a:spcBef>
            </a:pPr>
            <a:r>
              <a:rPr lang="en-US" sz="1800" dirty="0"/>
              <a:t>E:  Carrying </a:t>
            </a:r>
            <a:r>
              <a:rPr lang="en-US" sz="1800" dirty="0" smtClean="0"/>
              <a:t>capacity</a:t>
            </a:r>
          </a:p>
          <a:p>
            <a:pPr eaLnBrk="1" hangingPunct="1">
              <a:spcBef>
                <a:spcPct val="50000"/>
              </a:spcBef>
            </a:pPr>
            <a:r>
              <a:rPr lang="en-US" sz="1800" dirty="0" smtClean="0"/>
              <a:t>F: Environmental resistance</a:t>
            </a:r>
          </a:p>
          <a:p>
            <a:pPr eaLnBrk="1" hangingPunct="1">
              <a:spcBef>
                <a:spcPct val="50000"/>
              </a:spcBef>
            </a:pPr>
            <a:r>
              <a:rPr lang="en-US" sz="1800" dirty="0" smtClean="0"/>
              <a:t>G: S-curve, stabilization</a:t>
            </a:r>
          </a:p>
          <a:p>
            <a:pPr eaLnBrk="1" hangingPunct="1">
              <a:spcBef>
                <a:spcPct val="50000"/>
              </a:spcBef>
            </a:pPr>
            <a:r>
              <a:rPr lang="en-US" sz="1800" dirty="0" smtClean="0"/>
              <a:t>H: J-curve, exponential growth</a:t>
            </a:r>
            <a:endParaRPr lang="en-US" sz="1800" dirty="0"/>
          </a:p>
        </p:txBody>
      </p:sp>
      <p:cxnSp>
        <p:nvCxnSpPr>
          <p:cNvPr id="9" name="Straight Arrow Connector 8"/>
          <p:cNvCxnSpPr/>
          <p:nvPr/>
        </p:nvCxnSpPr>
        <p:spPr>
          <a:xfrm>
            <a:off x="6629400" y="304800"/>
            <a:ext cx="0" cy="15240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629400" y="622012"/>
            <a:ext cx="762000" cy="584775"/>
          </a:xfrm>
          <a:prstGeom prst="rect">
            <a:avLst/>
          </a:prstGeom>
          <a:noFill/>
        </p:spPr>
        <p:txBody>
          <a:bodyPr wrap="square" rtlCol="0">
            <a:spAutoFit/>
          </a:bodyPr>
          <a:lstStyle/>
          <a:p>
            <a:r>
              <a:rPr lang="en-US" sz="3200" b="1" dirty="0" smtClean="0"/>
              <a:t>F</a:t>
            </a:r>
            <a:endParaRPr lang="en-US" sz="3200" b="1" dirty="0"/>
          </a:p>
        </p:txBody>
      </p:sp>
      <p:cxnSp>
        <p:nvCxnSpPr>
          <p:cNvPr id="12" name="Straight Arrow Connector 11"/>
          <p:cNvCxnSpPr/>
          <p:nvPr/>
        </p:nvCxnSpPr>
        <p:spPr>
          <a:xfrm>
            <a:off x="4038600" y="1787236"/>
            <a:ext cx="2971800" cy="0"/>
          </a:xfrm>
          <a:prstGeom prst="straightConnector1">
            <a:avLst/>
          </a:prstGeom>
          <a:ln w="508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19700" y="1307022"/>
            <a:ext cx="609600" cy="523220"/>
          </a:xfrm>
          <a:prstGeom prst="rect">
            <a:avLst/>
          </a:prstGeom>
          <a:noFill/>
        </p:spPr>
        <p:txBody>
          <a:bodyPr wrap="square" rtlCol="0">
            <a:spAutoFit/>
          </a:bodyPr>
          <a:lstStyle/>
          <a:p>
            <a:r>
              <a:rPr lang="en-US" sz="2800" b="1" dirty="0" smtClean="0"/>
              <a:t>G</a:t>
            </a:r>
            <a:endParaRPr lang="en-US" sz="2800" b="1" dirty="0"/>
          </a:p>
        </p:txBody>
      </p:sp>
      <p:cxnSp>
        <p:nvCxnSpPr>
          <p:cNvPr id="15" name="Straight Arrow Connector 14"/>
          <p:cNvCxnSpPr/>
          <p:nvPr/>
        </p:nvCxnSpPr>
        <p:spPr>
          <a:xfrm flipV="1">
            <a:off x="1752600" y="1943100"/>
            <a:ext cx="1524000" cy="1028700"/>
          </a:xfrm>
          <a:prstGeom prst="straightConnector1">
            <a:avLst/>
          </a:prstGeom>
          <a:ln w="508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057400" y="2195840"/>
            <a:ext cx="457200" cy="523220"/>
          </a:xfrm>
          <a:prstGeom prst="rect">
            <a:avLst/>
          </a:prstGeom>
          <a:noFill/>
        </p:spPr>
        <p:txBody>
          <a:bodyPr wrap="square" rtlCol="0">
            <a:spAutoFit/>
          </a:bodyPr>
          <a:lstStyle/>
          <a:p>
            <a:r>
              <a:rPr lang="en-US" sz="2800" b="1" dirty="0" smtClean="0"/>
              <a:t>H</a:t>
            </a:r>
            <a:endParaRPr lang="en-US" sz="2800" b="1" dirty="0"/>
          </a:p>
        </p:txBody>
      </p:sp>
    </p:spTree>
    <p:extLst>
      <p:ext uri="{BB962C8B-B14F-4D97-AF65-F5344CB8AC3E}">
        <p14:creationId xmlns:p14="http://schemas.microsoft.com/office/powerpoint/2010/main" val="923377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le:Eubalaena glacialis with calf.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0"/>
            <a:ext cx="4535318"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
            <a:ext cx="8229600" cy="487362"/>
          </a:xfrm>
        </p:spPr>
        <p:txBody>
          <a:bodyPr>
            <a:normAutofit fontScale="90000"/>
          </a:bodyPr>
          <a:lstStyle/>
          <a:p>
            <a:r>
              <a:rPr lang="en-US" dirty="0" smtClean="0"/>
              <a:t>Reproductive Strategies</a:t>
            </a:r>
            <a:endParaRPr lang="en-US" dirty="0"/>
          </a:p>
        </p:txBody>
      </p:sp>
      <p:sp>
        <p:nvSpPr>
          <p:cNvPr id="3" name="TextBox 2"/>
          <p:cNvSpPr txBox="1"/>
          <p:nvPr/>
        </p:nvSpPr>
        <p:spPr>
          <a:xfrm>
            <a:off x="0" y="685800"/>
            <a:ext cx="9144000" cy="1200329"/>
          </a:xfrm>
          <a:prstGeom prst="rect">
            <a:avLst/>
          </a:prstGeom>
          <a:noFill/>
        </p:spPr>
        <p:txBody>
          <a:bodyPr wrap="square" rtlCol="0">
            <a:spAutoFit/>
          </a:bodyPr>
          <a:lstStyle/>
          <a:p>
            <a:r>
              <a:rPr lang="en-US" dirty="0" smtClean="0"/>
              <a:t>In </a:t>
            </a:r>
            <a:r>
              <a:rPr lang="en-US" dirty="0" smtClean="0">
                <a:hlinkClick r:id="rId4" tooltip="Ecology"/>
              </a:rPr>
              <a:t>ecology</a:t>
            </a:r>
            <a:r>
              <a:rPr lang="en-US" dirty="0" smtClean="0"/>
              <a:t>, </a:t>
            </a:r>
            <a:r>
              <a:rPr lang="en-US" b="1" dirty="0" smtClean="0"/>
              <a:t>R/K selection theory</a:t>
            </a:r>
            <a:r>
              <a:rPr lang="en-US" dirty="0" smtClean="0"/>
              <a:t> relates to the </a:t>
            </a:r>
            <a:r>
              <a:rPr lang="en-US" dirty="0" smtClean="0">
                <a:hlinkClick r:id="rId5" tooltip="Natural selection"/>
              </a:rPr>
              <a:t>selection</a:t>
            </a:r>
            <a:r>
              <a:rPr lang="en-US" dirty="0" smtClean="0"/>
              <a:t> of combinations of </a:t>
            </a:r>
            <a:r>
              <a:rPr lang="en-US" dirty="0" smtClean="0">
                <a:hlinkClick r:id="rId6" tooltip="Trait (biological)"/>
              </a:rPr>
              <a:t>traits</a:t>
            </a:r>
            <a:r>
              <a:rPr lang="en-US" dirty="0" smtClean="0"/>
              <a:t> in a species that inversely relate </a:t>
            </a:r>
            <a:r>
              <a:rPr lang="en-US" dirty="0" smtClean="0">
                <a:hlinkClick r:id="rId7" tooltip="Parental investment"/>
              </a:rPr>
              <a:t>parental investment</a:t>
            </a:r>
            <a:r>
              <a:rPr lang="en-US" dirty="0" smtClean="0"/>
              <a:t> and the quantity and quality of offspring. Each selection seems to promote success in different environments. Neither mode of propagation is intrinsically superior, and they can coexist in the same habitat; e.g., rodents and elephants.</a:t>
            </a:r>
          </a:p>
        </p:txBody>
      </p:sp>
      <p:sp>
        <p:nvSpPr>
          <p:cNvPr id="5" name="TextBox 4"/>
          <p:cNvSpPr txBox="1"/>
          <p:nvPr/>
        </p:nvSpPr>
        <p:spPr>
          <a:xfrm>
            <a:off x="-12702" y="1973323"/>
            <a:ext cx="9096041" cy="923330"/>
          </a:xfrm>
          <a:prstGeom prst="rect">
            <a:avLst/>
          </a:prstGeom>
          <a:noFill/>
        </p:spPr>
        <p:txBody>
          <a:bodyPr wrap="square" rtlCol="0">
            <a:spAutoFit/>
          </a:bodyPr>
          <a:lstStyle/>
          <a:p>
            <a:r>
              <a:rPr lang="en-US" dirty="0" smtClean="0"/>
              <a:t>Environmental instability or unpredictability favors R- selection, quick reproduction and renders useless competitive adaptations. In stable or predictable environments, K-selection predominates as the ability to </a:t>
            </a:r>
            <a:r>
              <a:rPr lang="en-US" dirty="0" smtClean="0">
                <a:hlinkClick r:id="rId8" tooltip="Competition (biology)"/>
              </a:rPr>
              <a:t>compete</a:t>
            </a:r>
            <a:r>
              <a:rPr lang="en-US" dirty="0" smtClean="0"/>
              <a:t> successfully for limited resources. </a:t>
            </a:r>
            <a:endParaRPr lang="en-US" dirty="0"/>
          </a:p>
        </p:txBody>
      </p:sp>
      <p:sp>
        <p:nvSpPr>
          <p:cNvPr id="7" name="TextBox 6"/>
          <p:cNvSpPr txBox="1"/>
          <p:nvPr/>
        </p:nvSpPr>
        <p:spPr>
          <a:xfrm>
            <a:off x="-12702" y="5380672"/>
            <a:ext cx="4535319" cy="1477328"/>
          </a:xfrm>
          <a:prstGeom prst="rect">
            <a:avLst/>
          </a:prstGeom>
          <a:noFill/>
        </p:spPr>
        <p:txBody>
          <a:bodyPr wrap="square" rtlCol="0">
            <a:spAutoFit/>
          </a:bodyPr>
          <a:lstStyle/>
          <a:p>
            <a:pPr algn="ctr"/>
            <a:r>
              <a:rPr lang="en-US" b="1" dirty="0" smtClean="0">
                <a:solidFill>
                  <a:schemeClr val="bg1"/>
                </a:solidFill>
                <a:effectLst/>
              </a:rPr>
              <a:t>A North Atlantic Right Whale with solitary calf. Whale reproduction follows a K-selection strategy, with few offspring, long gestation, long parental care, and a long period until sexual maturity.</a:t>
            </a:r>
            <a:endParaRPr lang="en-US" b="1" dirty="0">
              <a:solidFill>
                <a:schemeClr val="bg1"/>
              </a:solidFill>
            </a:endParaRPr>
          </a:p>
        </p:txBody>
      </p:sp>
      <p:pic>
        <p:nvPicPr>
          <p:cNvPr id="8196" name="Picture 4" descr="File:Mouse litter.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35318" y="3048000"/>
            <a:ext cx="4608682" cy="3810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535318" y="5418772"/>
            <a:ext cx="4548021" cy="1477328"/>
          </a:xfrm>
          <a:prstGeom prst="rect">
            <a:avLst/>
          </a:prstGeom>
          <a:noFill/>
        </p:spPr>
        <p:txBody>
          <a:bodyPr wrap="square" rtlCol="0">
            <a:spAutoFit/>
          </a:bodyPr>
          <a:lstStyle/>
          <a:p>
            <a:pPr algn="ctr"/>
            <a:r>
              <a:rPr lang="en-US" b="1" dirty="0" smtClean="0">
                <a:solidFill>
                  <a:schemeClr val="bg1"/>
                </a:solidFill>
                <a:effectLst/>
              </a:rPr>
              <a:t>A litter of rats with their mother. The reproduction of rats follows an r-selection strategy, with many offspring, short gestation, less parental care, and a short time until sexual maturity.</a:t>
            </a:r>
            <a:endParaRPr lang="en-US" b="1" dirty="0">
              <a:solidFill>
                <a:schemeClr val="bg1"/>
              </a:solidFill>
            </a:endParaRPr>
          </a:p>
        </p:txBody>
      </p:sp>
    </p:spTree>
    <p:extLst>
      <p:ext uri="{BB962C8B-B14F-4D97-AF65-F5344CB8AC3E}">
        <p14:creationId xmlns:p14="http://schemas.microsoft.com/office/powerpoint/2010/main" val="11326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1" descr="08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09800" y="5257800"/>
            <a:ext cx="2209800" cy="646331"/>
          </a:xfrm>
          <a:prstGeom prst="rect">
            <a:avLst/>
          </a:prstGeom>
          <a:noFill/>
        </p:spPr>
        <p:txBody>
          <a:bodyPr wrap="square" rtlCol="0">
            <a:spAutoFit/>
          </a:bodyPr>
          <a:lstStyle/>
          <a:p>
            <a:r>
              <a:rPr lang="en-US" dirty="0" smtClean="0"/>
              <a:t>Tend to be Opportunistic</a:t>
            </a:r>
            <a:endParaRPr lang="en-US" dirty="0"/>
          </a:p>
        </p:txBody>
      </p:sp>
      <p:sp>
        <p:nvSpPr>
          <p:cNvPr id="5" name="TextBox 4"/>
          <p:cNvSpPr txBox="1"/>
          <p:nvPr/>
        </p:nvSpPr>
        <p:spPr>
          <a:xfrm>
            <a:off x="6934200" y="5257799"/>
            <a:ext cx="1828800" cy="646331"/>
          </a:xfrm>
          <a:prstGeom prst="rect">
            <a:avLst/>
          </a:prstGeom>
          <a:noFill/>
        </p:spPr>
        <p:txBody>
          <a:bodyPr wrap="square" rtlCol="0">
            <a:spAutoFit/>
          </a:bodyPr>
          <a:lstStyle/>
          <a:p>
            <a:r>
              <a:rPr lang="en-US" dirty="0" smtClean="0"/>
              <a:t>Tend to be Competitors</a:t>
            </a:r>
            <a:endParaRPr lang="en-US" dirty="0"/>
          </a:p>
        </p:txBody>
      </p:sp>
    </p:spTree>
    <p:extLst>
      <p:ext uri="{BB962C8B-B14F-4D97-AF65-F5344CB8AC3E}">
        <p14:creationId xmlns:p14="http://schemas.microsoft.com/office/powerpoint/2010/main" val="2366258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dirty="0" smtClean="0"/>
              <a:t>Survivorship Curves</a:t>
            </a:r>
            <a:endParaRPr lang="en-US" dirty="0"/>
          </a:p>
        </p:txBody>
      </p:sp>
      <p:pic>
        <p:nvPicPr>
          <p:cNvPr id="3" name="Picture1" descr="08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250" y="990600"/>
            <a:ext cx="5111750" cy="394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990600"/>
            <a:ext cx="4032250" cy="1200329"/>
          </a:xfrm>
          <a:prstGeom prst="rect">
            <a:avLst/>
          </a:prstGeom>
          <a:noFill/>
        </p:spPr>
        <p:txBody>
          <a:bodyPr wrap="square" rtlCol="0">
            <a:spAutoFit/>
          </a:bodyPr>
          <a:lstStyle/>
          <a:p>
            <a:r>
              <a:rPr lang="en-US" dirty="0"/>
              <a:t>A </a:t>
            </a:r>
            <a:r>
              <a:rPr lang="en-US" b="1" dirty="0"/>
              <a:t>survivorship curve</a:t>
            </a:r>
            <a:r>
              <a:rPr lang="en-US" dirty="0"/>
              <a:t> is a </a:t>
            </a:r>
            <a:r>
              <a:rPr lang="en-US" dirty="0">
                <a:hlinkClick r:id="rId3" tooltip="Chart"/>
              </a:rPr>
              <a:t>graph</a:t>
            </a:r>
            <a:r>
              <a:rPr lang="en-US" dirty="0"/>
              <a:t> showing the number or proportion of individuals surviving at each age for a given species or </a:t>
            </a:r>
            <a:r>
              <a:rPr lang="en-US" dirty="0" smtClean="0"/>
              <a:t>group. </a:t>
            </a:r>
            <a:endParaRPr lang="en-US" dirty="0"/>
          </a:p>
        </p:txBody>
      </p:sp>
      <p:sp>
        <p:nvSpPr>
          <p:cNvPr id="5" name="TextBox 4"/>
          <p:cNvSpPr txBox="1"/>
          <p:nvPr/>
        </p:nvSpPr>
        <p:spPr>
          <a:xfrm>
            <a:off x="0" y="2190929"/>
            <a:ext cx="4032250" cy="1200329"/>
          </a:xfrm>
          <a:prstGeom prst="rect">
            <a:avLst/>
          </a:prstGeom>
          <a:noFill/>
        </p:spPr>
        <p:txBody>
          <a:bodyPr wrap="square" rtlCol="0">
            <a:spAutoFit/>
          </a:bodyPr>
          <a:lstStyle/>
          <a:p>
            <a:r>
              <a:rPr lang="en-US" dirty="0"/>
              <a:t>There are three generalized types of survivorship curves, which are simply referred to as </a:t>
            </a:r>
            <a:r>
              <a:rPr lang="en-US" b="1" dirty="0"/>
              <a:t>Type I</a:t>
            </a:r>
            <a:r>
              <a:rPr lang="en-US" dirty="0"/>
              <a:t>, </a:t>
            </a:r>
            <a:r>
              <a:rPr lang="en-US" b="1" dirty="0"/>
              <a:t>Type II</a:t>
            </a:r>
            <a:r>
              <a:rPr lang="en-US" dirty="0"/>
              <a:t> and </a:t>
            </a:r>
            <a:r>
              <a:rPr lang="en-US" b="1" dirty="0"/>
              <a:t>Type III</a:t>
            </a:r>
            <a:r>
              <a:rPr lang="en-US" dirty="0"/>
              <a:t> curves.</a:t>
            </a:r>
          </a:p>
        </p:txBody>
      </p:sp>
      <p:sp>
        <p:nvSpPr>
          <p:cNvPr id="6" name="TextBox 5"/>
          <p:cNvSpPr txBox="1"/>
          <p:nvPr/>
        </p:nvSpPr>
        <p:spPr>
          <a:xfrm>
            <a:off x="0" y="3432822"/>
            <a:ext cx="4114800" cy="1754326"/>
          </a:xfrm>
          <a:prstGeom prst="rect">
            <a:avLst/>
          </a:prstGeom>
          <a:noFill/>
        </p:spPr>
        <p:txBody>
          <a:bodyPr wrap="square" rtlCol="0">
            <a:spAutoFit/>
          </a:bodyPr>
          <a:lstStyle/>
          <a:p>
            <a:r>
              <a:rPr lang="en-US" b="1" dirty="0"/>
              <a:t>Type I survivorship curves are characterized by high survival in early and middle life, followed by a rapid decline in survivorship in later life</a:t>
            </a:r>
            <a:r>
              <a:rPr lang="en-US" dirty="0"/>
              <a:t>. </a:t>
            </a:r>
            <a:r>
              <a:rPr lang="en-US" dirty="0">
                <a:hlinkClick r:id="rId4" tooltip="Human"/>
              </a:rPr>
              <a:t>Humans</a:t>
            </a:r>
            <a:r>
              <a:rPr lang="en-US" dirty="0"/>
              <a:t> are one of the species that show this pattern of survivorship</a:t>
            </a:r>
            <a:r>
              <a:rPr lang="en-US" dirty="0" smtClean="0"/>
              <a:t>. (</a:t>
            </a:r>
            <a:r>
              <a:rPr lang="en-US" smtClean="0"/>
              <a:t>K selected)</a:t>
            </a:r>
            <a:endParaRPr lang="en-US" dirty="0"/>
          </a:p>
        </p:txBody>
      </p:sp>
      <p:sp>
        <p:nvSpPr>
          <p:cNvPr id="7" name="TextBox 6"/>
          <p:cNvSpPr txBox="1"/>
          <p:nvPr/>
        </p:nvSpPr>
        <p:spPr>
          <a:xfrm>
            <a:off x="0" y="5187148"/>
            <a:ext cx="9144000" cy="646331"/>
          </a:xfrm>
          <a:prstGeom prst="rect">
            <a:avLst/>
          </a:prstGeom>
          <a:noFill/>
        </p:spPr>
        <p:txBody>
          <a:bodyPr wrap="square" rtlCol="0">
            <a:spAutoFit/>
          </a:bodyPr>
          <a:lstStyle/>
          <a:p>
            <a:r>
              <a:rPr lang="en-US" dirty="0"/>
              <a:t>Type II curves are an intermediate between Type I and III, where roughly constant </a:t>
            </a:r>
            <a:r>
              <a:rPr lang="en-US" dirty="0">
                <a:hlinkClick r:id="rId5" tooltip="Mortality rate"/>
              </a:rPr>
              <a:t>mortality rate</a:t>
            </a:r>
            <a:r>
              <a:rPr lang="en-US" dirty="0"/>
              <a:t> is experienced regardless of age. Some </a:t>
            </a:r>
            <a:r>
              <a:rPr lang="en-US" dirty="0">
                <a:hlinkClick r:id="rId6" tooltip="Bird"/>
              </a:rPr>
              <a:t>birds</a:t>
            </a:r>
            <a:r>
              <a:rPr lang="en-US" dirty="0"/>
              <a:t> follow this pattern of survival</a:t>
            </a:r>
            <a:r>
              <a:rPr lang="en-US" dirty="0" smtClean="0"/>
              <a:t>. (mix of R and K)</a:t>
            </a:r>
            <a:endParaRPr lang="en-US" dirty="0"/>
          </a:p>
        </p:txBody>
      </p:sp>
      <p:sp>
        <p:nvSpPr>
          <p:cNvPr id="8" name="TextBox 7"/>
          <p:cNvSpPr txBox="1"/>
          <p:nvPr/>
        </p:nvSpPr>
        <p:spPr>
          <a:xfrm>
            <a:off x="0" y="5934670"/>
            <a:ext cx="9144000" cy="923330"/>
          </a:xfrm>
          <a:prstGeom prst="rect">
            <a:avLst/>
          </a:prstGeom>
          <a:noFill/>
        </p:spPr>
        <p:txBody>
          <a:bodyPr wrap="square" rtlCol="0">
            <a:spAutoFit/>
          </a:bodyPr>
          <a:lstStyle/>
          <a:p>
            <a:r>
              <a:rPr lang="en-US" dirty="0"/>
              <a:t>In Type III curves, </a:t>
            </a:r>
            <a:r>
              <a:rPr lang="en-US" b="1" dirty="0"/>
              <a:t>the greatest mortality is experienced early on in life</a:t>
            </a:r>
            <a:r>
              <a:rPr lang="en-US" dirty="0"/>
              <a:t>, with relatively low rates of death for those </a:t>
            </a:r>
            <a:r>
              <a:rPr lang="en-US" dirty="0" smtClean="0"/>
              <a:t>surviving. </a:t>
            </a:r>
            <a:r>
              <a:rPr lang="en-US" dirty="0"/>
              <a:t>This type of curve is characteristic of species that produce a large number of </a:t>
            </a:r>
            <a:r>
              <a:rPr lang="en-US" dirty="0" smtClean="0">
                <a:hlinkClick r:id="rId7" tooltip="Offspring"/>
              </a:rPr>
              <a:t>offspring</a:t>
            </a:r>
            <a:r>
              <a:rPr lang="en-US" dirty="0" smtClean="0"/>
              <a:t> (R selected)</a:t>
            </a:r>
            <a:endParaRPr lang="en-US" dirty="0"/>
          </a:p>
        </p:txBody>
      </p:sp>
    </p:spTree>
    <p:extLst>
      <p:ext uri="{BB962C8B-B14F-4D97-AF65-F5344CB8AC3E}">
        <p14:creationId xmlns:p14="http://schemas.microsoft.com/office/powerpoint/2010/main" val="2648913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1" descr="09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88392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562600" y="2286000"/>
            <a:ext cx="3429000" cy="1200329"/>
          </a:xfrm>
          <a:prstGeom prst="rect">
            <a:avLst/>
          </a:prstGeom>
          <a:noFill/>
        </p:spPr>
        <p:txBody>
          <a:bodyPr wrap="square" rtlCol="0">
            <a:spAutoFit/>
          </a:bodyPr>
          <a:lstStyle/>
          <a:p>
            <a:pPr algn="ctr"/>
            <a:r>
              <a:rPr lang="en-US" b="1" dirty="0" smtClean="0">
                <a:solidFill>
                  <a:srgbClr val="FF0000"/>
                </a:solidFill>
              </a:rPr>
              <a:t>The world’s 10 most populous countries in 2006 with projections in 2025.</a:t>
            </a:r>
          </a:p>
          <a:p>
            <a:endParaRPr lang="en-US" dirty="0"/>
          </a:p>
        </p:txBody>
      </p:sp>
    </p:spTree>
    <p:extLst>
      <p:ext uri="{BB962C8B-B14F-4D97-AF65-F5344CB8AC3E}">
        <p14:creationId xmlns:p14="http://schemas.microsoft.com/office/powerpoint/2010/main" val="3083976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29"/>
            <a:ext cx="8229600" cy="639762"/>
          </a:xfrm>
        </p:spPr>
        <p:txBody>
          <a:bodyPr>
            <a:normAutofit fontScale="90000"/>
          </a:bodyPr>
          <a:lstStyle/>
          <a:p>
            <a:r>
              <a:rPr lang="en-US" dirty="0" smtClean="0"/>
              <a:t>Fertility Rate</a:t>
            </a:r>
            <a:endParaRPr lang="en-US" dirty="0"/>
          </a:p>
        </p:txBody>
      </p:sp>
      <p:sp>
        <p:nvSpPr>
          <p:cNvPr id="3" name="TextBox 2"/>
          <p:cNvSpPr txBox="1"/>
          <p:nvPr/>
        </p:nvSpPr>
        <p:spPr>
          <a:xfrm>
            <a:off x="0" y="762000"/>
            <a:ext cx="9220200" cy="646331"/>
          </a:xfrm>
          <a:prstGeom prst="rect">
            <a:avLst/>
          </a:prstGeom>
          <a:noFill/>
        </p:spPr>
        <p:txBody>
          <a:bodyPr wrap="square" rtlCol="0">
            <a:spAutoFit/>
          </a:bodyPr>
          <a:lstStyle/>
          <a:p>
            <a:r>
              <a:rPr lang="en-US" dirty="0" smtClean="0"/>
              <a:t>Women are having fewer babies but not enough to stabilize the world’s population.  </a:t>
            </a:r>
          </a:p>
          <a:p>
            <a:r>
              <a:rPr lang="en-US" b="1" dirty="0" smtClean="0"/>
              <a:t>Fertility rate </a:t>
            </a:r>
            <a:r>
              <a:rPr lang="en-US" dirty="0" smtClean="0"/>
              <a:t>is defined as the number of children born to a woman in her lifetime.</a:t>
            </a:r>
            <a:endParaRPr lang="en-US" dirty="0"/>
          </a:p>
        </p:txBody>
      </p:sp>
      <p:sp>
        <p:nvSpPr>
          <p:cNvPr id="4" name="TextBox 3"/>
          <p:cNvSpPr txBox="1"/>
          <p:nvPr/>
        </p:nvSpPr>
        <p:spPr>
          <a:xfrm>
            <a:off x="304800" y="1408331"/>
            <a:ext cx="3352800" cy="3693319"/>
          </a:xfrm>
          <a:prstGeom prst="rect">
            <a:avLst/>
          </a:prstGeom>
          <a:noFill/>
        </p:spPr>
        <p:txBody>
          <a:bodyPr wrap="square" rtlCol="0">
            <a:spAutoFit/>
          </a:bodyPr>
          <a:lstStyle/>
          <a:p>
            <a:r>
              <a:rPr lang="en-US" dirty="0" smtClean="0"/>
              <a:t>Two types of fertility rates affect a country’s population and growth rate:</a:t>
            </a:r>
          </a:p>
          <a:p>
            <a:pPr marL="0" lvl="1"/>
            <a:r>
              <a:rPr lang="en-US" dirty="0" smtClean="0"/>
              <a:t>1. </a:t>
            </a:r>
            <a:r>
              <a:rPr lang="en-US" b="1" i="1" dirty="0" smtClean="0">
                <a:solidFill>
                  <a:schemeClr val="hlink"/>
                </a:solidFill>
              </a:rPr>
              <a:t>Replacement-level fertility (RLF)</a:t>
            </a:r>
            <a:r>
              <a:rPr lang="en-US" dirty="0" smtClean="0"/>
              <a:t>: the number of children a couple must bear to replace themselves. </a:t>
            </a:r>
            <a:r>
              <a:rPr lang="en-US" b="1" dirty="0" smtClean="0"/>
              <a:t>2.1 in developed countries and up to 2.5 in developing countries.  These numbers reflect the fact that some children die before reproductive age.</a:t>
            </a:r>
          </a:p>
          <a:p>
            <a:endParaRPr lang="en-US" dirty="0"/>
          </a:p>
        </p:txBody>
      </p:sp>
      <p:pic>
        <p:nvPicPr>
          <p:cNvPr id="5" name="Picture 2" descr="http://upload.wikimedia.org/wikipedia/commons/thumb/2/2e/Countriesbyfertilityrate.svg/350px-Countriesbyfertilityrate.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372044"/>
            <a:ext cx="5562600" cy="380955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32229" y="5188855"/>
            <a:ext cx="5410200" cy="1754326"/>
          </a:xfrm>
          <a:prstGeom prst="rect">
            <a:avLst/>
          </a:prstGeom>
          <a:noFill/>
        </p:spPr>
        <p:txBody>
          <a:bodyPr wrap="square" rtlCol="0">
            <a:spAutoFit/>
          </a:bodyPr>
          <a:lstStyle/>
          <a:p>
            <a:pPr marL="0" lvl="1"/>
            <a:r>
              <a:rPr lang="en-US" dirty="0" smtClean="0"/>
              <a:t>2. </a:t>
            </a:r>
            <a:r>
              <a:rPr lang="en-US" b="1" i="1" dirty="0" smtClean="0">
                <a:solidFill>
                  <a:schemeClr val="hlink"/>
                </a:solidFill>
              </a:rPr>
              <a:t>Total fertility rate (TFR)</a:t>
            </a:r>
            <a:r>
              <a:rPr lang="en-US" dirty="0" smtClean="0"/>
              <a:t>: the average number of children a woman has during her reproductive years currently 2.6 (still above the replacement fertility rate).</a:t>
            </a:r>
          </a:p>
          <a:p>
            <a:r>
              <a:rPr lang="en-US" dirty="0" smtClean="0"/>
              <a:t>Since 1950</a:t>
            </a:r>
          </a:p>
          <a:p>
            <a:r>
              <a:rPr lang="en-US" dirty="0" smtClean="0"/>
              <a:t>Developed countries 2.5 down to 1.6</a:t>
            </a:r>
          </a:p>
          <a:p>
            <a:r>
              <a:rPr lang="en-US" dirty="0" smtClean="0"/>
              <a:t>Developing countries 6.5 down to 2.8</a:t>
            </a:r>
            <a:endParaRPr lang="en-US" dirty="0"/>
          </a:p>
        </p:txBody>
      </p:sp>
      <p:sp>
        <p:nvSpPr>
          <p:cNvPr id="7" name="TextBox 6"/>
          <p:cNvSpPr txBox="1"/>
          <p:nvPr/>
        </p:nvSpPr>
        <p:spPr>
          <a:xfrm>
            <a:off x="5410200" y="4824651"/>
            <a:ext cx="3124200" cy="923330"/>
          </a:xfrm>
          <a:prstGeom prst="rect">
            <a:avLst/>
          </a:prstGeom>
          <a:noFill/>
        </p:spPr>
        <p:txBody>
          <a:bodyPr wrap="square" rtlCol="0">
            <a:spAutoFit/>
          </a:bodyPr>
          <a:lstStyle/>
          <a:p>
            <a:pPr algn="ctr"/>
            <a:r>
              <a:rPr lang="en-US" b="1" dirty="0">
                <a:solidFill>
                  <a:srgbClr val="FF0000"/>
                </a:solidFill>
                <a:latin typeface="Arial" charset="0"/>
                <a:cs typeface="Arial" charset="0"/>
              </a:rPr>
              <a:t>A world map showing global variations in </a:t>
            </a:r>
            <a:r>
              <a:rPr lang="en-US" b="1" dirty="0">
                <a:solidFill>
                  <a:srgbClr val="FF0000"/>
                </a:solidFill>
                <a:latin typeface="Arial" charset="0"/>
                <a:cs typeface="Arial" charset="0"/>
                <a:hlinkClick r:id="rId4" tooltip="Fertility rate"/>
              </a:rPr>
              <a:t>fertility rate</a:t>
            </a:r>
            <a:r>
              <a:rPr lang="en-US" b="1" dirty="0">
                <a:solidFill>
                  <a:srgbClr val="FF0000"/>
                </a:solidFill>
                <a:latin typeface="Arial" charset="0"/>
                <a:cs typeface="Arial" charset="0"/>
              </a:rPr>
              <a:t> per woman</a:t>
            </a:r>
            <a:endParaRPr lang="en-US" b="1" dirty="0">
              <a:solidFill>
                <a:srgbClr val="FF0000"/>
              </a:solidFill>
            </a:endParaRPr>
          </a:p>
        </p:txBody>
      </p:sp>
    </p:spTree>
    <p:extLst>
      <p:ext uri="{BB962C8B-B14F-4D97-AF65-F5344CB8AC3E}">
        <p14:creationId xmlns:p14="http://schemas.microsoft.com/office/powerpoint/2010/main" val="3306248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9100" y="46038"/>
            <a:ext cx="8229600" cy="715962"/>
          </a:xfrm>
        </p:spPr>
        <p:txBody>
          <a:bodyPr>
            <a:normAutofit fontScale="90000"/>
          </a:bodyPr>
          <a:lstStyle/>
          <a:p>
            <a:r>
              <a:rPr lang="en-US" dirty="0" smtClean="0"/>
              <a:t>Population of the U.S.</a:t>
            </a:r>
            <a:endParaRPr lang="en-US" dirty="0"/>
          </a:p>
        </p:txBody>
      </p:sp>
      <p:sp>
        <p:nvSpPr>
          <p:cNvPr id="6" name="TextBox 5"/>
          <p:cNvSpPr txBox="1"/>
          <p:nvPr/>
        </p:nvSpPr>
        <p:spPr>
          <a:xfrm>
            <a:off x="0" y="685800"/>
            <a:ext cx="9067800" cy="1477328"/>
          </a:xfrm>
          <a:prstGeom prst="rect">
            <a:avLst/>
          </a:prstGeom>
          <a:noFill/>
        </p:spPr>
        <p:txBody>
          <a:bodyPr wrap="square" rtlCol="0">
            <a:spAutoFit/>
          </a:bodyPr>
          <a:lstStyle/>
          <a:p>
            <a:r>
              <a:rPr lang="en-US" b="1" dirty="0" smtClean="0"/>
              <a:t>The United States population is growing faster than that of any other developed country</a:t>
            </a:r>
            <a:r>
              <a:rPr lang="en-US" dirty="0" smtClean="0"/>
              <a:t>.  Nearly 2.9 million people were added to the U.S. in 2008:</a:t>
            </a:r>
          </a:p>
          <a:p>
            <a:pPr lvl="1"/>
            <a:r>
              <a:rPr lang="en-US" dirty="0" smtClean="0"/>
              <a:t>59% occurred because of births outnumbering deaths.</a:t>
            </a:r>
          </a:p>
          <a:p>
            <a:pPr lvl="1"/>
            <a:r>
              <a:rPr lang="en-US" dirty="0" smtClean="0"/>
              <a:t>41% came from illegal and legal immigration.</a:t>
            </a:r>
          </a:p>
          <a:p>
            <a:endParaRPr lang="en-US" dirty="0"/>
          </a:p>
        </p:txBody>
      </p:sp>
      <p:sp>
        <p:nvSpPr>
          <p:cNvPr id="7" name="TextBox 6"/>
          <p:cNvSpPr txBox="1"/>
          <p:nvPr/>
        </p:nvSpPr>
        <p:spPr>
          <a:xfrm>
            <a:off x="0" y="1785878"/>
            <a:ext cx="9067800" cy="2862322"/>
          </a:xfrm>
          <a:prstGeom prst="rect">
            <a:avLst/>
          </a:prstGeom>
          <a:noFill/>
        </p:spPr>
        <p:txBody>
          <a:bodyPr wrap="square" rtlCol="0">
            <a:spAutoFit/>
          </a:bodyPr>
          <a:lstStyle/>
          <a:p>
            <a:r>
              <a:rPr lang="en-US" dirty="0" smtClean="0"/>
              <a:t>Changes in lifestyle in the U.S. during the 20</a:t>
            </a:r>
            <a:r>
              <a:rPr lang="en-US" baseline="30000" dirty="0" smtClean="0"/>
              <a:t>th</a:t>
            </a:r>
            <a:r>
              <a:rPr lang="en-US" dirty="0" smtClean="0"/>
              <a:t> century: In 1907:</a:t>
            </a:r>
          </a:p>
          <a:p>
            <a:pPr marL="342900" indent="-342900">
              <a:buAutoNum type="arabicPeriod"/>
            </a:pPr>
            <a:r>
              <a:rPr lang="en-US" dirty="0" smtClean="0"/>
              <a:t>The leading causes of death were pneumonia, tuberculosis and diarrhea.</a:t>
            </a:r>
          </a:p>
          <a:p>
            <a:pPr marL="342900" indent="-342900">
              <a:buAutoNum type="arabicPeriod"/>
            </a:pPr>
            <a:r>
              <a:rPr lang="en-US" dirty="0" smtClean="0"/>
              <a:t>90% of doctors had no college education</a:t>
            </a:r>
          </a:p>
          <a:p>
            <a:pPr marL="342900" indent="-342900">
              <a:buAutoNum type="arabicPeriod"/>
            </a:pPr>
            <a:r>
              <a:rPr lang="en-US" dirty="0" smtClean="0"/>
              <a:t>20% of adults could not read or write</a:t>
            </a:r>
          </a:p>
          <a:p>
            <a:pPr marL="342900" indent="-342900">
              <a:buAutoNum type="arabicPeriod"/>
            </a:pPr>
            <a:r>
              <a:rPr lang="en-US" dirty="0" smtClean="0"/>
              <a:t>6% of Americans graduated from high school</a:t>
            </a:r>
          </a:p>
          <a:p>
            <a:pPr marL="342900" indent="-342900">
              <a:buAutoNum type="arabicPeriod"/>
            </a:pPr>
            <a:r>
              <a:rPr lang="en-US" dirty="0" smtClean="0"/>
              <a:t>Average salary $200-400 a year (22 cents an hour)</a:t>
            </a:r>
          </a:p>
          <a:p>
            <a:pPr marL="342900" indent="-342900">
              <a:buAutoNum type="arabicPeriod"/>
            </a:pPr>
            <a:r>
              <a:rPr lang="en-US" dirty="0" smtClean="0"/>
              <a:t>9000 cars and 144 miles of road</a:t>
            </a:r>
          </a:p>
          <a:p>
            <a:pPr marL="342900" indent="-342900">
              <a:buAutoNum type="arabicPeriod"/>
            </a:pPr>
            <a:r>
              <a:rPr lang="en-US" dirty="0" smtClean="0"/>
              <a:t>30 people lived in Las Vegas</a:t>
            </a:r>
          </a:p>
          <a:p>
            <a:pPr marL="342900" indent="-342900">
              <a:buAutoNum type="arabicPeriod"/>
            </a:pPr>
            <a:r>
              <a:rPr lang="en-US" dirty="0" smtClean="0"/>
              <a:t>Marijuana, heroin and morphine were over the counter drugs.</a:t>
            </a:r>
          </a:p>
          <a:p>
            <a:pPr marL="342900" indent="-342900">
              <a:buAutoNum type="arabicPeriod"/>
            </a:pPr>
            <a:r>
              <a:rPr lang="en-US" dirty="0" smtClean="0"/>
              <a:t>230 reported murders </a:t>
            </a:r>
            <a:endParaRPr lang="en-US" dirty="0"/>
          </a:p>
        </p:txBody>
      </p:sp>
      <p:pic>
        <p:nvPicPr>
          <p:cNvPr id="9" name="Picture1" descr="09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 y="4572000"/>
            <a:ext cx="89646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912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1" descr="06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2587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263"/>
            <a:ext cx="8229600" cy="1143000"/>
          </a:xfrm>
        </p:spPr>
        <p:txBody>
          <a:bodyPr/>
          <a:lstStyle/>
          <a:p>
            <a:r>
              <a:rPr lang="en-US" dirty="0" smtClean="0"/>
              <a:t>The U.S. Baby Boom and Bust</a:t>
            </a:r>
            <a:endParaRPr lang="en-US" dirty="0"/>
          </a:p>
        </p:txBody>
      </p:sp>
      <p:pic>
        <p:nvPicPr>
          <p:cNvPr id="3" name="Picture1" descr="06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1211263"/>
            <a:ext cx="8369299" cy="397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5334000"/>
            <a:ext cx="9067800" cy="1200329"/>
          </a:xfrm>
          <a:prstGeom prst="rect">
            <a:avLst/>
          </a:prstGeom>
          <a:noFill/>
        </p:spPr>
        <p:txBody>
          <a:bodyPr wrap="square" rtlCol="0">
            <a:spAutoFit/>
          </a:bodyPr>
          <a:lstStyle/>
          <a:p>
            <a:r>
              <a:rPr lang="en-US" dirty="0" smtClean="0"/>
              <a:t>The end of </a:t>
            </a:r>
            <a:r>
              <a:rPr lang="en-US" dirty="0" smtClean="0">
                <a:hlinkClick r:id="rId3" tooltip="World War II"/>
              </a:rPr>
              <a:t>World War II</a:t>
            </a:r>
            <a:r>
              <a:rPr lang="en-US" dirty="0" smtClean="0"/>
              <a:t> brought a </a:t>
            </a:r>
            <a:r>
              <a:rPr lang="en-US" dirty="0" smtClean="0">
                <a:hlinkClick r:id="rId4" tooltip="Baby boom"/>
              </a:rPr>
              <a:t>baby boom</a:t>
            </a:r>
            <a:r>
              <a:rPr lang="en-US" dirty="0" smtClean="0"/>
              <a:t> to many countries, especially Western ones.</a:t>
            </a:r>
          </a:p>
          <a:p>
            <a:r>
              <a:rPr lang="en-US" dirty="0" smtClean="0"/>
              <a:t>The </a:t>
            </a:r>
            <a:r>
              <a:rPr lang="en-US" b="1" i="1" dirty="0" smtClean="0">
                <a:solidFill>
                  <a:schemeClr val="hlink"/>
                </a:solidFill>
              </a:rPr>
              <a:t>baby bust</a:t>
            </a:r>
            <a:r>
              <a:rPr lang="en-US" dirty="0" smtClean="0"/>
              <a:t> that followed the </a:t>
            </a:r>
            <a:r>
              <a:rPr lang="en-US" b="1" i="1" dirty="0" smtClean="0">
                <a:solidFill>
                  <a:schemeClr val="hlink"/>
                </a:solidFill>
              </a:rPr>
              <a:t>baby boom</a:t>
            </a:r>
            <a:r>
              <a:rPr lang="en-US" dirty="0" smtClean="0"/>
              <a:t> was largely due to delayed marriage, contraception, and abortion.</a:t>
            </a:r>
          </a:p>
          <a:p>
            <a:endParaRPr lang="en-US" dirty="0"/>
          </a:p>
        </p:txBody>
      </p:sp>
    </p:spTree>
    <p:extLst>
      <p:ext uri="{BB962C8B-B14F-4D97-AF65-F5344CB8AC3E}">
        <p14:creationId xmlns:p14="http://schemas.microsoft.com/office/powerpoint/2010/main" val="3807495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Factors Affecting Birth Rates</a:t>
            </a:r>
            <a:endParaRPr lang="en-US" dirty="0"/>
          </a:p>
        </p:txBody>
      </p:sp>
      <p:sp>
        <p:nvSpPr>
          <p:cNvPr id="3" name="TextBox 2"/>
          <p:cNvSpPr txBox="1"/>
          <p:nvPr/>
        </p:nvSpPr>
        <p:spPr>
          <a:xfrm>
            <a:off x="0" y="762000"/>
            <a:ext cx="8458200" cy="5632311"/>
          </a:xfrm>
          <a:prstGeom prst="rect">
            <a:avLst/>
          </a:prstGeom>
          <a:noFill/>
        </p:spPr>
        <p:txBody>
          <a:bodyPr wrap="square" rtlCol="0">
            <a:spAutoFit/>
          </a:bodyPr>
          <a:lstStyle/>
          <a:p>
            <a:r>
              <a:rPr lang="en-US" dirty="0" smtClean="0"/>
              <a:t>The number of children women have is affected by:</a:t>
            </a:r>
          </a:p>
          <a:p>
            <a:pPr lvl="1"/>
            <a:r>
              <a:rPr lang="en-US" b="1" dirty="0" smtClean="0"/>
              <a:t>The importance of children in the work force </a:t>
            </a:r>
            <a:r>
              <a:rPr lang="en-US" dirty="0" smtClean="0"/>
              <a:t>(Increase birth rates in developing countries) More industrialization, less agriculture</a:t>
            </a:r>
          </a:p>
          <a:p>
            <a:pPr lvl="1"/>
            <a:r>
              <a:rPr lang="en-US" b="1" dirty="0" smtClean="0"/>
              <a:t>The cost of raising and educating them </a:t>
            </a:r>
            <a:r>
              <a:rPr lang="en-US" dirty="0" smtClean="0"/>
              <a:t>(lowers birth rates in developed countries) Costs $290,00 to raise a child for birth to 18 in the U.S</a:t>
            </a:r>
          </a:p>
          <a:p>
            <a:pPr lvl="1"/>
            <a:r>
              <a:rPr lang="en-US" b="1" dirty="0" smtClean="0"/>
              <a:t>Availability of pensions </a:t>
            </a:r>
            <a:r>
              <a:rPr lang="en-US" dirty="0" smtClean="0"/>
              <a:t>( in developed countries, pensions reduce the need to have many children to support them in later life)</a:t>
            </a:r>
          </a:p>
          <a:p>
            <a:pPr lvl="1"/>
            <a:r>
              <a:rPr lang="en-US" b="1" dirty="0" smtClean="0"/>
              <a:t>Urbanization</a:t>
            </a:r>
            <a:r>
              <a:rPr lang="en-US" dirty="0" smtClean="0"/>
              <a:t> (urban living allows for family planning) control fertility, choose number of children to have</a:t>
            </a:r>
          </a:p>
          <a:p>
            <a:pPr lvl="1"/>
            <a:r>
              <a:rPr lang="en-US" b="1" dirty="0" smtClean="0"/>
              <a:t>Education and employment opportunities for women </a:t>
            </a:r>
            <a:r>
              <a:rPr lang="en-US" dirty="0" smtClean="0"/>
              <a:t>(TFR tends to be low when women have education and employment opportunities outside the home) In all societies better educated women tend to marry later and have fewer children by and average of two children less.</a:t>
            </a:r>
          </a:p>
          <a:p>
            <a:pPr lvl="1"/>
            <a:r>
              <a:rPr lang="en-US" b="1" dirty="0" smtClean="0"/>
              <a:t>Infant deaths </a:t>
            </a:r>
            <a:r>
              <a:rPr lang="en-US" dirty="0" smtClean="0"/>
              <a:t>(infant mortality rate: the number of children per 1,000 that die before the age of 1) Low infant mortality rates lowers the TFR.</a:t>
            </a:r>
          </a:p>
          <a:p>
            <a:pPr lvl="1"/>
            <a:r>
              <a:rPr lang="en-US" b="1" dirty="0" smtClean="0"/>
              <a:t>Marriage age or average age women have their first child</a:t>
            </a:r>
            <a:r>
              <a:rPr lang="en-US" dirty="0" smtClean="0"/>
              <a:t> (Longer they wait the fewer children they have)</a:t>
            </a:r>
          </a:p>
          <a:p>
            <a:pPr lvl="1"/>
            <a:r>
              <a:rPr lang="en-US" b="1" dirty="0" smtClean="0"/>
              <a:t>Availability of contraception and abortion </a:t>
            </a:r>
            <a:r>
              <a:rPr lang="en-US" dirty="0" smtClean="0"/>
              <a:t>(less available in developing countries) control fertility, choose number of children to have</a:t>
            </a:r>
          </a:p>
          <a:p>
            <a:pPr lvl="1"/>
            <a:r>
              <a:rPr lang="en-US" b="1" dirty="0" smtClean="0"/>
              <a:t>Religion, and culture </a:t>
            </a:r>
            <a:r>
              <a:rPr lang="en-US" dirty="0" smtClean="0"/>
              <a:t>(some favor large families)</a:t>
            </a:r>
            <a:endParaRPr lang="en-US" dirty="0"/>
          </a:p>
        </p:txBody>
      </p:sp>
      <p:sp>
        <p:nvSpPr>
          <p:cNvPr id="4" name="TextBox 3"/>
          <p:cNvSpPr txBox="1"/>
          <p:nvPr/>
        </p:nvSpPr>
        <p:spPr>
          <a:xfrm>
            <a:off x="5333999" y="5657671"/>
            <a:ext cx="3831771" cy="1200329"/>
          </a:xfrm>
          <a:prstGeom prst="rect">
            <a:avLst/>
          </a:prstGeom>
          <a:noFill/>
        </p:spPr>
        <p:txBody>
          <a:bodyPr wrap="square" rtlCol="0">
            <a:spAutoFit/>
          </a:bodyPr>
          <a:lstStyle/>
          <a:p>
            <a:r>
              <a:rPr lang="en-US" b="1" dirty="0" smtClean="0"/>
              <a:t>The most important factor in reducing TFR is lowering infant mortality rate followed by education and employment for women.</a:t>
            </a:r>
            <a:endParaRPr lang="en-US" b="1" dirty="0"/>
          </a:p>
        </p:txBody>
      </p:sp>
    </p:spTree>
    <p:extLst>
      <p:ext uri="{BB962C8B-B14F-4D97-AF65-F5344CB8AC3E}">
        <p14:creationId xmlns:p14="http://schemas.microsoft.com/office/powerpoint/2010/main" val="1098592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Factors Affecting Death Rates</a:t>
            </a:r>
            <a:endParaRPr lang="en-US" dirty="0"/>
          </a:p>
        </p:txBody>
      </p:sp>
      <p:sp>
        <p:nvSpPr>
          <p:cNvPr id="3" name="TextBox 2"/>
          <p:cNvSpPr txBox="1"/>
          <p:nvPr/>
        </p:nvSpPr>
        <p:spPr>
          <a:xfrm>
            <a:off x="0" y="762000"/>
            <a:ext cx="9067800" cy="369332"/>
          </a:xfrm>
          <a:prstGeom prst="rect">
            <a:avLst/>
          </a:prstGeom>
          <a:noFill/>
        </p:spPr>
        <p:txBody>
          <a:bodyPr wrap="square" rtlCol="0">
            <a:spAutoFit/>
          </a:bodyPr>
          <a:lstStyle/>
          <a:p>
            <a:r>
              <a:rPr lang="en-US" dirty="0" smtClean="0"/>
              <a:t>The world’s population growth has been caused largely by the decline in crude death rates.</a:t>
            </a:r>
            <a:endParaRPr lang="en-US" dirty="0"/>
          </a:p>
        </p:txBody>
      </p:sp>
      <p:sp>
        <p:nvSpPr>
          <p:cNvPr id="4" name="TextBox 3"/>
          <p:cNvSpPr txBox="1"/>
          <p:nvPr/>
        </p:nvSpPr>
        <p:spPr>
          <a:xfrm>
            <a:off x="457200" y="1295400"/>
            <a:ext cx="7848600" cy="1477328"/>
          </a:xfrm>
          <a:prstGeom prst="rect">
            <a:avLst/>
          </a:prstGeom>
          <a:noFill/>
        </p:spPr>
        <p:txBody>
          <a:bodyPr wrap="square" rtlCol="0">
            <a:spAutoFit/>
          </a:bodyPr>
          <a:lstStyle/>
          <a:p>
            <a:r>
              <a:rPr lang="en-US" dirty="0" smtClean="0"/>
              <a:t>Death rates have declined because of:</a:t>
            </a:r>
          </a:p>
          <a:p>
            <a:pPr lvl="1"/>
            <a:r>
              <a:rPr lang="en-US" b="1" dirty="0" smtClean="0"/>
              <a:t>Increased food supplies, better nutrition and distribution</a:t>
            </a:r>
            <a:r>
              <a:rPr lang="en-US" dirty="0" smtClean="0"/>
              <a:t>.</a:t>
            </a:r>
          </a:p>
          <a:p>
            <a:pPr lvl="1"/>
            <a:r>
              <a:rPr lang="en-US" b="1" dirty="0" smtClean="0"/>
              <a:t>Advances in medicine </a:t>
            </a:r>
            <a:r>
              <a:rPr lang="en-US" dirty="0" smtClean="0"/>
              <a:t>(immunizations and antibiotics).</a:t>
            </a:r>
          </a:p>
          <a:p>
            <a:pPr lvl="1"/>
            <a:r>
              <a:rPr lang="en-US" b="1" dirty="0" smtClean="0"/>
              <a:t>Improved sanitation and personal hygiene </a:t>
            </a:r>
            <a:r>
              <a:rPr lang="en-US" dirty="0" smtClean="0"/>
              <a:t>(stopped the spread of disease).</a:t>
            </a:r>
          </a:p>
          <a:p>
            <a:pPr lvl="1"/>
            <a:r>
              <a:rPr lang="en-US" b="1" dirty="0" smtClean="0"/>
              <a:t>Safer water supplies </a:t>
            </a:r>
            <a:r>
              <a:rPr lang="en-US" dirty="0" smtClean="0"/>
              <a:t>(stopped the spread of disease).</a:t>
            </a:r>
          </a:p>
        </p:txBody>
      </p:sp>
      <p:sp>
        <p:nvSpPr>
          <p:cNvPr id="5" name="TextBox 4"/>
          <p:cNvSpPr txBox="1"/>
          <p:nvPr/>
        </p:nvSpPr>
        <p:spPr>
          <a:xfrm>
            <a:off x="342900" y="2873829"/>
            <a:ext cx="8077200" cy="1200329"/>
          </a:xfrm>
          <a:prstGeom prst="rect">
            <a:avLst/>
          </a:prstGeom>
          <a:noFill/>
        </p:spPr>
        <p:txBody>
          <a:bodyPr wrap="square" rtlCol="0">
            <a:spAutoFit/>
          </a:bodyPr>
          <a:lstStyle/>
          <a:p>
            <a:r>
              <a:rPr lang="en-US" dirty="0" smtClean="0"/>
              <a:t>U.S. infant mortality rate is high due to</a:t>
            </a:r>
          </a:p>
          <a:p>
            <a:pPr lvl="1"/>
            <a:r>
              <a:rPr lang="en-US" b="1" dirty="0" smtClean="0"/>
              <a:t>Inadequate health care for poor women during pregnancy and their infants</a:t>
            </a:r>
          </a:p>
          <a:p>
            <a:pPr lvl="1"/>
            <a:r>
              <a:rPr lang="en-US" b="1" dirty="0" smtClean="0"/>
              <a:t>Drug addiction among pregnant women</a:t>
            </a:r>
          </a:p>
          <a:p>
            <a:pPr lvl="1"/>
            <a:r>
              <a:rPr lang="en-US" b="1" dirty="0" smtClean="0"/>
              <a:t>High birth rate among teenagers</a:t>
            </a:r>
          </a:p>
        </p:txBody>
      </p:sp>
      <p:sp>
        <p:nvSpPr>
          <p:cNvPr id="6" name="TextBox 5"/>
          <p:cNvSpPr txBox="1"/>
          <p:nvPr/>
        </p:nvSpPr>
        <p:spPr>
          <a:xfrm>
            <a:off x="0" y="4267200"/>
            <a:ext cx="5638800" cy="1477328"/>
          </a:xfrm>
          <a:prstGeom prst="rect">
            <a:avLst/>
          </a:prstGeom>
          <a:noFill/>
        </p:spPr>
        <p:txBody>
          <a:bodyPr wrap="square" rtlCol="0">
            <a:spAutoFit/>
          </a:bodyPr>
          <a:lstStyle/>
          <a:p>
            <a:r>
              <a:rPr lang="en-US" dirty="0" smtClean="0"/>
              <a:t>The overall health of a region is based on </a:t>
            </a:r>
            <a:r>
              <a:rPr lang="en-US" b="1" dirty="0" smtClean="0"/>
              <a:t>life expectancy and infant mortality rate.</a:t>
            </a:r>
          </a:p>
          <a:p>
            <a:r>
              <a:rPr lang="en-US" b="1" dirty="0" smtClean="0"/>
              <a:t>Infant mortality rate 1965 and 2008</a:t>
            </a:r>
          </a:p>
          <a:p>
            <a:r>
              <a:rPr lang="en-US" b="1" dirty="0" smtClean="0"/>
              <a:t>Developed countries 20 to 6.3</a:t>
            </a:r>
          </a:p>
          <a:p>
            <a:r>
              <a:rPr lang="en-US" b="1" dirty="0" smtClean="0"/>
              <a:t>Developing countries 118 to 59</a:t>
            </a:r>
          </a:p>
        </p:txBody>
      </p:sp>
      <p:sp>
        <p:nvSpPr>
          <p:cNvPr id="7" name="TextBox 6"/>
          <p:cNvSpPr txBox="1"/>
          <p:nvPr/>
        </p:nvSpPr>
        <p:spPr>
          <a:xfrm>
            <a:off x="0" y="5943600"/>
            <a:ext cx="9067800" cy="646331"/>
          </a:xfrm>
          <a:prstGeom prst="rect">
            <a:avLst/>
          </a:prstGeom>
          <a:noFill/>
        </p:spPr>
        <p:txBody>
          <a:bodyPr wrap="square" rtlCol="0">
            <a:spAutoFit/>
          </a:bodyPr>
          <a:lstStyle/>
          <a:p>
            <a:r>
              <a:rPr lang="en-US" b="1" dirty="0" smtClean="0"/>
              <a:t>If a mother lives in an area with a high infant mortality rate she will tend to have a lot of children to ensure some will make it to adulthood.</a:t>
            </a:r>
            <a:endParaRPr lang="en-US" b="1" dirty="0"/>
          </a:p>
        </p:txBody>
      </p:sp>
    </p:spTree>
    <p:extLst>
      <p:ext uri="{BB962C8B-B14F-4D97-AF65-F5344CB8AC3E}">
        <p14:creationId xmlns:p14="http://schemas.microsoft.com/office/powerpoint/2010/main" val="2689187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2800" dirty="0" smtClean="0"/>
              <a:t>How Does Age Structure Predict Population Changes</a:t>
            </a:r>
            <a:endParaRPr lang="en-US" sz="2800" dirty="0"/>
          </a:p>
        </p:txBody>
      </p:sp>
      <p:sp>
        <p:nvSpPr>
          <p:cNvPr id="3" name="TextBox 2"/>
          <p:cNvSpPr txBox="1"/>
          <p:nvPr/>
        </p:nvSpPr>
        <p:spPr>
          <a:xfrm>
            <a:off x="-795" y="838200"/>
            <a:ext cx="9144000" cy="923330"/>
          </a:xfrm>
          <a:prstGeom prst="rect">
            <a:avLst/>
          </a:prstGeom>
          <a:noFill/>
        </p:spPr>
        <p:txBody>
          <a:bodyPr wrap="square" rtlCol="0">
            <a:spAutoFit/>
          </a:bodyPr>
          <a:lstStyle/>
          <a:p>
            <a:r>
              <a:rPr lang="en-US" b="1" dirty="0" smtClean="0"/>
              <a:t>The Age structure</a:t>
            </a:r>
            <a:r>
              <a:rPr lang="en-US" dirty="0" smtClean="0"/>
              <a:t>, the numbers of males and females in young, middle, and older age groups determine how fast a population grows or declines. </a:t>
            </a:r>
          </a:p>
          <a:p>
            <a:endParaRPr lang="en-US" dirty="0"/>
          </a:p>
        </p:txBody>
      </p:sp>
      <p:sp>
        <p:nvSpPr>
          <p:cNvPr id="4" name="TextBox 3"/>
          <p:cNvSpPr txBox="1"/>
          <p:nvPr/>
        </p:nvSpPr>
        <p:spPr>
          <a:xfrm>
            <a:off x="-15309" y="1471136"/>
            <a:ext cx="9144000" cy="1477328"/>
          </a:xfrm>
          <a:prstGeom prst="rect">
            <a:avLst/>
          </a:prstGeom>
          <a:noFill/>
        </p:spPr>
        <p:txBody>
          <a:bodyPr wrap="square" rtlCol="0">
            <a:spAutoFit/>
          </a:bodyPr>
          <a:lstStyle/>
          <a:p>
            <a:r>
              <a:rPr lang="en-US" dirty="0" smtClean="0"/>
              <a:t>Population experts construct age structure diagrams by plotting the percentages of males and females in each age category:</a:t>
            </a:r>
          </a:p>
          <a:p>
            <a:pPr lvl="1"/>
            <a:r>
              <a:rPr lang="en-US" b="1" dirty="0" smtClean="0"/>
              <a:t>Pre-reproductive ages (0-14)</a:t>
            </a:r>
          </a:p>
          <a:p>
            <a:pPr lvl="1"/>
            <a:r>
              <a:rPr lang="en-US" b="1" dirty="0" smtClean="0"/>
              <a:t>Reproductive ages (15-44)</a:t>
            </a:r>
          </a:p>
          <a:p>
            <a:pPr lvl="1"/>
            <a:r>
              <a:rPr lang="en-US" b="1" dirty="0" smtClean="0"/>
              <a:t>Post-reproductive ages (45 and up)</a:t>
            </a:r>
          </a:p>
        </p:txBody>
      </p:sp>
      <p:pic>
        <p:nvPicPr>
          <p:cNvPr id="5" name="Picture1" descr="06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952093"/>
            <a:ext cx="9128690" cy="386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37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639762"/>
          </a:xfrm>
        </p:spPr>
        <p:txBody>
          <a:bodyPr>
            <a:normAutofit fontScale="90000"/>
          </a:bodyPr>
          <a:lstStyle/>
          <a:p>
            <a:r>
              <a:rPr lang="en-US" dirty="0" smtClean="0"/>
              <a:t>Expanding Rapidly (Young and Growing)</a:t>
            </a:r>
            <a:endParaRPr lang="en-US" dirty="0"/>
          </a:p>
        </p:txBody>
      </p:sp>
      <p:pic>
        <p:nvPicPr>
          <p:cNvPr id="3" name="Picture1" descr="0609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838200"/>
            <a:ext cx="3810000" cy="593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990600"/>
            <a:ext cx="4953000" cy="1754326"/>
          </a:xfrm>
          <a:prstGeom prst="rect">
            <a:avLst/>
          </a:prstGeom>
          <a:noFill/>
        </p:spPr>
        <p:txBody>
          <a:bodyPr wrap="square" rtlCol="0">
            <a:spAutoFit/>
          </a:bodyPr>
          <a:lstStyle/>
          <a:p>
            <a:r>
              <a:rPr lang="en-US" dirty="0" smtClean="0"/>
              <a:t>Seen in developing Populations with a large proportion of its people in the </a:t>
            </a:r>
            <a:r>
              <a:rPr lang="en-US" b="1" dirty="0" smtClean="0"/>
              <a:t>pre-reproductive ages 0-14</a:t>
            </a:r>
            <a:r>
              <a:rPr lang="en-US" dirty="0" smtClean="0"/>
              <a:t> have a large potential for rapid population growth.  These individuals will soon be having children.  Easy to identify based on it broad base (pyramid shaped)</a:t>
            </a:r>
          </a:p>
        </p:txBody>
      </p:sp>
      <p:sp>
        <p:nvSpPr>
          <p:cNvPr id="5" name="TextBox 4"/>
          <p:cNvSpPr txBox="1"/>
          <p:nvPr/>
        </p:nvSpPr>
        <p:spPr>
          <a:xfrm>
            <a:off x="-13855" y="3639741"/>
            <a:ext cx="5181600" cy="2031325"/>
          </a:xfrm>
          <a:prstGeom prst="rect">
            <a:avLst/>
          </a:prstGeom>
          <a:noFill/>
        </p:spPr>
        <p:txBody>
          <a:bodyPr wrap="square" rtlCol="0">
            <a:spAutoFit/>
          </a:bodyPr>
          <a:lstStyle/>
          <a:p>
            <a:r>
              <a:rPr lang="en-US" dirty="0" smtClean="0"/>
              <a:t>Have high infant mortality rates because:</a:t>
            </a:r>
          </a:p>
          <a:p>
            <a:pPr marL="342900" indent="-342900">
              <a:buAutoNum type="arabicPeriod"/>
            </a:pPr>
            <a:r>
              <a:rPr lang="en-US" b="1" dirty="0" smtClean="0"/>
              <a:t>Unindustrialized</a:t>
            </a:r>
          </a:p>
          <a:p>
            <a:pPr marL="342900" indent="-342900">
              <a:buAutoNum type="arabicPeriod"/>
            </a:pPr>
            <a:r>
              <a:rPr lang="en-US" b="1" dirty="0" smtClean="0"/>
              <a:t>Contaminated drinking water</a:t>
            </a:r>
          </a:p>
          <a:p>
            <a:pPr marL="342900" indent="-342900">
              <a:buAutoNum type="arabicPeriod"/>
            </a:pPr>
            <a:r>
              <a:rPr lang="en-US" b="1" dirty="0" smtClean="0"/>
              <a:t>Poor nutrition</a:t>
            </a:r>
          </a:p>
          <a:p>
            <a:pPr marL="342900" indent="-342900">
              <a:buAutoNum type="arabicPeriod"/>
            </a:pPr>
            <a:r>
              <a:rPr lang="en-US" b="1" dirty="0" smtClean="0"/>
              <a:t>Lack of food</a:t>
            </a:r>
          </a:p>
          <a:p>
            <a:pPr marL="342900" indent="-342900">
              <a:buAutoNum type="arabicPeriod"/>
            </a:pPr>
            <a:r>
              <a:rPr lang="en-US" b="1" dirty="0" smtClean="0"/>
              <a:t>Poor or no health care</a:t>
            </a:r>
          </a:p>
          <a:p>
            <a:pPr marL="342900" indent="-342900">
              <a:buAutoNum type="arabicPeriod"/>
            </a:pPr>
            <a:r>
              <a:rPr lang="en-US" b="1" dirty="0" smtClean="0"/>
              <a:t>Few or no educational opportunities for women.</a:t>
            </a:r>
            <a:endParaRPr lang="en-US" b="1" dirty="0"/>
          </a:p>
        </p:txBody>
      </p:sp>
      <p:sp>
        <p:nvSpPr>
          <p:cNvPr id="6" name="TextBox 5"/>
          <p:cNvSpPr txBox="1"/>
          <p:nvPr/>
        </p:nvSpPr>
        <p:spPr>
          <a:xfrm>
            <a:off x="-13855" y="5671066"/>
            <a:ext cx="5334000" cy="369332"/>
          </a:xfrm>
          <a:prstGeom prst="rect">
            <a:avLst/>
          </a:prstGeom>
          <a:noFill/>
        </p:spPr>
        <p:txBody>
          <a:bodyPr wrap="square" rtlCol="0">
            <a:spAutoFit/>
          </a:bodyPr>
          <a:lstStyle/>
          <a:p>
            <a:r>
              <a:rPr lang="en-US" dirty="0" smtClean="0"/>
              <a:t>They have a high TFR based on high IMR.</a:t>
            </a:r>
            <a:endParaRPr lang="en-US" dirty="0"/>
          </a:p>
        </p:txBody>
      </p:sp>
      <p:sp>
        <p:nvSpPr>
          <p:cNvPr id="7" name="TextBox 6"/>
          <p:cNvSpPr txBox="1"/>
          <p:nvPr/>
        </p:nvSpPr>
        <p:spPr>
          <a:xfrm>
            <a:off x="0" y="6096000"/>
            <a:ext cx="5638800" cy="923330"/>
          </a:xfrm>
          <a:prstGeom prst="rect">
            <a:avLst/>
          </a:prstGeom>
          <a:noFill/>
        </p:spPr>
        <p:txBody>
          <a:bodyPr wrap="square" rtlCol="0">
            <a:spAutoFit/>
          </a:bodyPr>
          <a:lstStyle/>
          <a:p>
            <a:r>
              <a:rPr lang="en-US" dirty="0" smtClean="0"/>
              <a:t>32% of the people in developing countries were under 15 years old in 2006 versus only 17% in developed countries.</a:t>
            </a:r>
          </a:p>
          <a:p>
            <a:endParaRPr lang="en-US" dirty="0"/>
          </a:p>
        </p:txBody>
      </p:sp>
      <p:sp>
        <p:nvSpPr>
          <p:cNvPr id="8" name="TextBox 7"/>
          <p:cNvSpPr txBox="1"/>
          <p:nvPr/>
        </p:nvSpPr>
        <p:spPr>
          <a:xfrm>
            <a:off x="0" y="2895600"/>
            <a:ext cx="4953000" cy="646331"/>
          </a:xfrm>
          <a:prstGeom prst="rect">
            <a:avLst/>
          </a:prstGeom>
          <a:noFill/>
        </p:spPr>
        <p:txBody>
          <a:bodyPr wrap="square" rtlCol="0">
            <a:spAutoFit/>
          </a:bodyPr>
          <a:lstStyle/>
          <a:p>
            <a:r>
              <a:rPr lang="en-US" dirty="0" smtClean="0"/>
              <a:t>Birth rate exceeds the death rate.  Population is getting larger. Kenya, Nigeria and Saudi Arabia. </a:t>
            </a:r>
            <a:endParaRPr lang="en-US" dirty="0"/>
          </a:p>
        </p:txBody>
      </p:sp>
    </p:spTree>
    <p:extLst>
      <p:ext uri="{BB962C8B-B14F-4D97-AF65-F5344CB8AC3E}">
        <p14:creationId xmlns:p14="http://schemas.microsoft.com/office/powerpoint/2010/main" val="876905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Zero Growth/Slow Growth</a:t>
            </a:r>
            <a:endParaRPr lang="en-US" dirty="0"/>
          </a:p>
        </p:txBody>
      </p:sp>
      <p:sp>
        <p:nvSpPr>
          <p:cNvPr id="3" name="TextBox 2"/>
          <p:cNvSpPr txBox="1"/>
          <p:nvPr/>
        </p:nvSpPr>
        <p:spPr>
          <a:xfrm>
            <a:off x="0" y="1143000"/>
            <a:ext cx="4800600" cy="1200329"/>
          </a:xfrm>
          <a:prstGeom prst="rect">
            <a:avLst/>
          </a:prstGeom>
          <a:noFill/>
        </p:spPr>
        <p:txBody>
          <a:bodyPr wrap="square" rtlCol="0">
            <a:spAutoFit/>
          </a:bodyPr>
          <a:lstStyle/>
          <a:p>
            <a:r>
              <a:rPr lang="en-US" dirty="0" smtClean="0"/>
              <a:t>Birth rate almost equals death rate.  The population is not getting any larger or is growing very slowly.  Histogram shape is straighter and more box-like until about age 45-85. </a:t>
            </a:r>
          </a:p>
        </p:txBody>
      </p:sp>
      <p:sp>
        <p:nvSpPr>
          <p:cNvPr id="4" name="TextBox 3"/>
          <p:cNvSpPr txBox="1"/>
          <p:nvPr/>
        </p:nvSpPr>
        <p:spPr>
          <a:xfrm>
            <a:off x="0" y="3266659"/>
            <a:ext cx="5105400" cy="2308324"/>
          </a:xfrm>
          <a:prstGeom prst="rect">
            <a:avLst/>
          </a:prstGeom>
          <a:noFill/>
        </p:spPr>
        <p:txBody>
          <a:bodyPr wrap="square" rtlCol="0">
            <a:spAutoFit/>
          </a:bodyPr>
          <a:lstStyle/>
          <a:p>
            <a:r>
              <a:rPr lang="en-US" dirty="0" smtClean="0"/>
              <a:t>Infant mortality rate is low:</a:t>
            </a:r>
          </a:p>
          <a:p>
            <a:pPr marL="342900" indent="-342900">
              <a:buAutoNum type="arabicPeriod"/>
            </a:pPr>
            <a:r>
              <a:rPr lang="en-US" b="1" dirty="0" smtClean="0"/>
              <a:t>Industrialized</a:t>
            </a:r>
          </a:p>
          <a:p>
            <a:pPr marL="342900" indent="-342900">
              <a:buAutoNum type="arabicPeriod"/>
            </a:pPr>
            <a:r>
              <a:rPr lang="en-US" b="1" dirty="0" smtClean="0"/>
              <a:t>Clean drinking water</a:t>
            </a:r>
          </a:p>
          <a:p>
            <a:pPr marL="342900" indent="-342900">
              <a:buAutoNum type="arabicPeriod"/>
            </a:pPr>
            <a:r>
              <a:rPr lang="en-US" b="1" dirty="0" smtClean="0"/>
              <a:t>Good nutrition</a:t>
            </a:r>
          </a:p>
          <a:p>
            <a:pPr marL="342900" indent="-342900">
              <a:buAutoNum type="arabicPeriod"/>
            </a:pPr>
            <a:r>
              <a:rPr lang="en-US" b="1" dirty="0" smtClean="0"/>
              <a:t>Ample food supplies</a:t>
            </a:r>
          </a:p>
          <a:p>
            <a:pPr marL="342900" indent="-342900">
              <a:buAutoNum type="arabicPeriod"/>
            </a:pPr>
            <a:r>
              <a:rPr lang="en-US" b="1" dirty="0" smtClean="0"/>
              <a:t>Good health care</a:t>
            </a:r>
          </a:p>
          <a:p>
            <a:pPr marL="342900" indent="-342900">
              <a:buAutoNum type="arabicPeriod"/>
            </a:pPr>
            <a:r>
              <a:rPr lang="en-US" b="1" dirty="0" smtClean="0"/>
              <a:t>Good educational opportunities for women.</a:t>
            </a:r>
          </a:p>
          <a:p>
            <a:endParaRPr lang="en-US" dirty="0"/>
          </a:p>
        </p:txBody>
      </p:sp>
      <p:sp>
        <p:nvSpPr>
          <p:cNvPr id="5" name="TextBox 4"/>
          <p:cNvSpPr txBox="1"/>
          <p:nvPr/>
        </p:nvSpPr>
        <p:spPr>
          <a:xfrm>
            <a:off x="0" y="2608292"/>
            <a:ext cx="6096000" cy="646331"/>
          </a:xfrm>
          <a:prstGeom prst="rect">
            <a:avLst/>
          </a:prstGeom>
          <a:noFill/>
        </p:spPr>
        <p:txBody>
          <a:bodyPr wrap="square" rtlCol="0">
            <a:spAutoFit/>
          </a:bodyPr>
          <a:lstStyle/>
          <a:p>
            <a:r>
              <a:rPr lang="en-US" dirty="0" smtClean="0"/>
              <a:t>U.S., Australia &amp; Canada has slow</a:t>
            </a:r>
          </a:p>
          <a:p>
            <a:r>
              <a:rPr lang="en-US" dirty="0" smtClean="0"/>
              <a:t>Denmark, Austria and Italy has stable</a:t>
            </a:r>
          </a:p>
        </p:txBody>
      </p:sp>
      <p:sp>
        <p:nvSpPr>
          <p:cNvPr id="6" name="TextBox 5"/>
          <p:cNvSpPr txBox="1"/>
          <p:nvPr/>
        </p:nvSpPr>
        <p:spPr>
          <a:xfrm>
            <a:off x="0" y="5390317"/>
            <a:ext cx="4724400" cy="369332"/>
          </a:xfrm>
          <a:prstGeom prst="rect">
            <a:avLst/>
          </a:prstGeom>
          <a:noFill/>
        </p:spPr>
        <p:txBody>
          <a:bodyPr wrap="square" rtlCol="0">
            <a:spAutoFit/>
          </a:bodyPr>
          <a:lstStyle/>
          <a:p>
            <a:r>
              <a:rPr lang="en-US" dirty="0" smtClean="0"/>
              <a:t>The have a low TFR based on low IMR.</a:t>
            </a:r>
            <a:endParaRPr lang="en-US" dirty="0"/>
          </a:p>
        </p:txBody>
      </p:sp>
      <p:pic>
        <p:nvPicPr>
          <p:cNvPr id="16386" name="Picture 2" descr="https://encrypted-tbn1.gstatic.com/images?q=tbn:ANd9GcTh5jNgc6kisz8z1aOB5j55044TymroqR8XQP-ZRULhyVJiYG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853294"/>
            <a:ext cx="3886200" cy="56237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5759649"/>
            <a:ext cx="5105400" cy="923330"/>
          </a:xfrm>
          <a:prstGeom prst="rect">
            <a:avLst/>
          </a:prstGeom>
          <a:noFill/>
        </p:spPr>
        <p:txBody>
          <a:bodyPr wrap="square" rtlCol="0">
            <a:spAutoFit/>
          </a:bodyPr>
          <a:lstStyle/>
          <a:p>
            <a:r>
              <a:rPr lang="en-US" b="1" u="sng" dirty="0"/>
              <a:t>Zero Population </a:t>
            </a:r>
            <a:r>
              <a:rPr lang="en-US" b="1" u="sng" dirty="0" smtClean="0"/>
              <a:t>Growth (ZPG</a:t>
            </a:r>
            <a:r>
              <a:rPr lang="en-US" u="sng" dirty="0" smtClean="0"/>
              <a:t>)</a:t>
            </a:r>
            <a:r>
              <a:rPr lang="en-US" dirty="0" smtClean="0"/>
              <a:t>- </a:t>
            </a:r>
            <a:r>
              <a:rPr lang="en-US" dirty="0"/>
              <a:t>When the number of births, equals the number of deaths.  No growth in the population.</a:t>
            </a:r>
          </a:p>
        </p:txBody>
      </p:sp>
    </p:spTree>
    <p:extLst>
      <p:ext uri="{BB962C8B-B14F-4D97-AF65-F5344CB8AC3E}">
        <p14:creationId xmlns:p14="http://schemas.microsoft.com/office/powerpoint/2010/main" val="10690769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11162"/>
          </a:xfrm>
        </p:spPr>
        <p:txBody>
          <a:bodyPr>
            <a:normAutofit fontScale="90000"/>
          </a:bodyPr>
          <a:lstStyle/>
          <a:p>
            <a:r>
              <a:rPr lang="en-US" dirty="0" smtClean="0"/>
              <a:t>The Baby Boomers</a:t>
            </a:r>
            <a:endParaRPr lang="en-US" dirty="0"/>
          </a:p>
        </p:txBody>
      </p:sp>
      <p:sp>
        <p:nvSpPr>
          <p:cNvPr id="3" name="TextBox 2"/>
          <p:cNvSpPr txBox="1"/>
          <p:nvPr/>
        </p:nvSpPr>
        <p:spPr>
          <a:xfrm>
            <a:off x="0" y="762000"/>
            <a:ext cx="9144000" cy="923330"/>
          </a:xfrm>
          <a:prstGeom prst="rect">
            <a:avLst/>
          </a:prstGeom>
          <a:noFill/>
        </p:spPr>
        <p:txBody>
          <a:bodyPr wrap="square" rtlCol="0">
            <a:spAutoFit/>
          </a:bodyPr>
          <a:lstStyle/>
          <a:p>
            <a:r>
              <a:rPr lang="en-US" dirty="0" smtClean="0"/>
              <a:t>Changes in the distribution of a country’s age groups have long-lasting economic and social impacts.  Today, baby boomers make up nearly half of all adult Americans and dominate the populations demand for goods and services.</a:t>
            </a:r>
          </a:p>
        </p:txBody>
      </p:sp>
      <p:pic>
        <p:nvPicPr>
          <p:cNvPr id="4" name="Picture1" descr="09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19400"/>
            <a:ext cx="8964613"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0" y="1685330"/>
            <a:ext cx="9144000" cy="1754326"/>
          </a:xfrm>
          <a:prstGeom prst="rect">
            <a:avLst/>
          </a:prstGeom>
          <a:noFill/>
        </p:spPr>
        <p:txBody>
          <a:bodyPr wrap="square" rtlCol="0">
            <a:spAutoFit/>
          </a:bodyPr>
          <a:lstStyle/>
          <a:p>
            <a:r>
              <a:rPr lang="en-US" dirty="0" smtClean="0"/>
              <a:t>Because of the ‘Baby Boom’ the U.S. has a bulge in the pyramid with people in their 50’s-60’s.</a:t>
            </a:r>
          </a:p>
          <a:p>
            <a:r>
              <a:rPr lang="en-US" dirty="0" smtClean="0"/>
              <a:t>There are also more women than men in the older age group because of differences in longevity between the sexes. </a:t>
            </a:r>
            <a:r>
              <a:rPr lang="en-US" dirty="0" smtClean="0">
                <a:latin typeface="Tahoma" pitchFamily="34" charset="0"/>
              </a:rPr>
              <a:t>The US has a high % of retired people because of long life expectancy.  This makes us realize the importance of social security, etc.</a:t>
            </a:r>
          </a:p>
          <a:p>
            <a:endParaRPr lang="en-US" dirty="0" smtClean="0"/>
          </a:p>
          <a:p>
            <a:endParaRPr lang="en-US" dirty="0"/>
          </a:p>
        </p:txBody>
      </p:sp>
    </p:spTree>
    <p:extLst>
      <p:ext uri="{BB962C8B-B14F-4D97-AF65-F5344CB8AC3E}">
        <p14:creationId xmlns:p14="http://schemas.microsoft.com/office/powerpoint/2010/main" val="156610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smtClean="0"/>
              <a:t>Declining</a:t>
            </a:r>
            <a:endParaRPr lang="en-US" dirty="0"/>
          </a:p>
        </p:txBody>
      </p:sp>
      <p:sp>
        <p:nvSpPr>
          <p:cNvPr id="3" name="TextBox 2"/>
          <p:cNvSpPr txBox="1"/>
          <p:nvPr/>
        </p:nvSpPr>
        <p:spPr>
          <a:xfrm>
            <a:off x="0" y="914400"/>
            <a:ext cx="4800600" cy="1477328"/>
          </a:xfrm>
          <a:prstGeom prst="rect">
            <a:avLst/>
          </a:prstGeom>
          <a:noFill/>
        </p:spPr>
        <p:txBody>
          <a:bodyPr wrap="square" rtlCol="0">
            <a:spAutoFit/>
          </a:bodyPr>
          <a:lstStyle/>
          <a:p>
            <a:r>
              <a:rPr lang="en-US" dirty="0" smtClean="0"/>
              <a:t>When the birth rate is smaller than the death rate. The pyramid bulges near the top or is inverted.   Occurs mainly in older developed countries. </a:t>
            </a:r>
          </a:p>
          <a:p>
            <a:endParaRPr lang="en-US" dirty="0"/>
          </a:p>
        </p:txBody>
      </p:sp>
      <p:sp>
        <p:nvSpPr>
          <p:cNvPr id="5" name="TextBox 4"/>
          <p:cNvSpPr txBox="1"/>
          <p:nvPr/>
        </p:nvSpPr>
        <p:spPr>
          <a:xfrm>
            <a:off x="0" y="2207062"/>
            <a:ext cx="5638800" cy="369332"/>
          </a:xfrm>
          <a:prstGeom prst="rect">
            <a:avLst/>
          </a:prstGeom>
          <a:noFill/>
        </p:spPr>
        <p:txBody>
          <a:bodyPr wrap="square" rtlCol="0">
            <a:spAutoFit/>
          </a:bodyPr>
          <a:lstStyle/>
          <a:p>
            <a:r>
              <a:rPr lang="en-US" dirty="0" smtClean="0"/>
              <a:t>Ex.  Germany, Bulgaria, Japan &amp; Hungary.</a:t>
            </a:r>
          </a:p>
        </p:txBody>
      </p:sp>
      <p:sp>
        <p:nvSpPr>
          <p:cNvPr id="6" name="TextBox 5"/>
          <p:cNvSpPr txBox="1"/>
          <p:nvPr/>
        </p:nvSpPr>
        <p:spPr>
          <a:xfrm>
            <a:off x="0" y="2819400"/>
            <a:ext cx="5334000" cy="1754326"/>
          </a:xfrm>
          <a:prstGeom prst="rect">
            <a:avLst/>
          </a:prstGeom>
          <a:noFill/>
        </p:spPr>
        <p:txBody>
          <a:bodyPr wrap="square" rtlCol="0">
            <a:spAutoFit/>
          </a:bodyPr>
          <a:lstStyle/>
          <a:p>
            <a:r>
              <a:rPr lang="en-US" dirty="0" smtClean="0"/>
              <a:t>Some causes:</a:t>
            </a:r>
          </a:p>
          <a:p>
            <a:pPr marL="342900" indent="-342900">
              <a:buAutoNum type="arabicPeriod"/>
            </a:pPr>
            <a:r>
              <a:rPr lang="en-US" dirty="0" smtClean="0"/>
              <a:t>People don’t want to have kids</a:t>
            </a:r>
          </a:p>
          <a:p>
            <a:pPr marL="342900" indent="-342900">
              <a:buAutoNum type="arabicPeriod"/>
            </a:pPr>
            <a:r>
              <a:rPr lang="en-US" dirty="0" smtClean="0"/>
              <a:t>The TFR falls to 1.5</a:t>
            </a:r>
          </a:p>
          <a:p>
            <a:pPr marL="342900" indent="-342900">
              <a:buAutoNum type="arabicPeriod"/>
            </a:pPr>
            <a:r>
              <a:rPr lang="en-US" dirty="0" smtClean="0"/>
              <a:t>People decide to travel and dedicate to careers</a:t>
            </a:r>
          </a:p>
          <a:p>
            <a:pPr marL="342900" indent="-342900">
              <a:buAutoNum type="arabicPeriod"/>
            </a:pPr>
            <a:r>
              <a:rPr lang="en-US" dirty="0" smtClean="0"/>
              <a:t>Kids are expensive</a:t>
            </a:r>
          </a:p>
          <a:p>
            <a:pPr marL="342900" indent="-342900">
              <a:buAutoNum type="arabicPeriod"/>
            </a:pPr>
            <a:r>
              <a:rPr lang="en-US" dirty="0" smtClean="0"/>
              <a:t>A negative world outlook</a:t>
            </a:r>
            <a:endParaRPr lang="en-US" dirty="0"/>
          </a:p>
        </p:txBody>
      </p:sp>
      <p:sp>
        <p:nvSpPr>
          <p:cNvPr id="4" name="TextBox 3"/>
          <p:cNvSpPr txBox="1"/>
          <p:nvPr/>
        </p:nvSpPr>
        <p:spPr>
          <a:xfrm>
            <a:off x="0" y="4876800"/>
            <a:ext cx="5181600" cy="1477328"/>
          </a:xfrm>
          <a:prstGeom prst="rect">
            <a:avLst/>
          </a:prstGeom>
          <a:noFill/>
        </p:spPr>
        <p:txBody>
          <a:bodyPr wrap="square" rtlCol="0">
            <a:spAutoFit/>
          </a:bodyPr>
          <a:lstStyle/>
          <a:p>
            <a:r>
              <a:rPr lang="en-US" dirty="0" smtClean="0"/>
              <a:t>Top-heavy </a:t>
            </a:r>
            <a:r>
              <a:rPr lang="en-US" dirty="0"/>
              <a:t>population pyramid with higher proportions in older age groups indicates a declining population. </a:t>
            </a:r>
            <a:r>
              <a:rPr lang="en-US" b="1" dirty="0"/>
              <a:t>This may result from a long period of below replacement fertility, alongside low death rates.</a:t>
            </a:r>
          </a:p>
        </p:txBody>
      </p:sp>
      <p:pic>
        <p:nvPicPr>
          <p:cNvPr id="8194" name="Picture 2" descr="http://papp.iussp.org/sessions/papp101_s02/images/describing_pyramids_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066801"/>
            <a:ext cx="398145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040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1" descr="06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291"/>
            <a:ext cx="9144000" cy="681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5452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7709"/>
            <a:ext cx="8229600" cy="566218"/>
          </a:xfrm>
        </p:spPr>
        <p:txBody>
          <a:bodyPr>
            <a:normAutofit fontScale="90000"/>
          </a:bodyPr>
          <a:lstStyle/>
          <a:p>
            <a:r>
              <a:rPr lang="en-US" sz="3200" dirty="0" smtClean="0"/>
              <a:t>How Can We Slow Human Population Growth?</a:t>
            </a:r>
            <a:endParaRPr lang="en-US" sz="3200" dirty="0"/>
          </a:p>
        </p:txBody>
      </p:sp>
      <p:sp>
        <p:nvSpPr>
          <p:cNvPr id="3" name="TextBox 2"/>
          <p:cNvSpPr txBox="1"/>
          <p:nvPr/>
        </p:nvSpPr>
        <p:spPr>
          <a:xfrm>
            <a:off x="-20782" y="593927"/>
            <a:ext cx="9067800" cy="923330"/>
          </a:xfrm>
          <a:prstGeom prst="rect">
            <a:avLst/>
          </a:prstGeom>
          <a:noFill/>
        </p:spPr>
        <p:txBody>
          <a:bodyPr wrap="square" rtlCol="0">
            <a:spAutoFit/>
          </a:bodyPr>
          <a:lstStyle/>
          <a:p>
            <a:r>
              <a:rPr lang="en-US" dirty="0" smtClean="0"/>
              <a:t>Experience indicates that the most effective ways to slow human population growth are to encourage </a:t>
            </a:r>
            <a:r>
              <a:rPr lang="en-US" b="1" dirty="0" smtClean="0"/>
              <a:t>reduce the infant mortality rate, family planning, to reduce poverty, and to elevate the status of women</a:t>
            </a:r>
            <a:r>
              <a:rPr lang="en-US" dirty="0" smtClean="0"/>
              <a:t>. </a:t>
            </a:r>
          </a:p>
        </p:txBody>
      </p:sp>
      <p:sp>
        <p:nvSpPr>
          <p:cNvPr id="4" name="TextBox 3"/>
          <p:cNvSpPr txBox="1"/>
          <p:nvPr/>
        </p:nvSpPr>
        <p:spPr>
          <a:xfrm>
            <a:off x="0" y="1517257"/>
            <a:ext cx="9067800" cy="646331"/>
          </a:xfrm>
          <a:prstGeom prst="rect">
            <a:avLst/>
          </a:prstGeom>
          <a:noFill/>
        </p:spPr>
        <p:txBody>
          <a:bodyPr wrap="square" rtlCol="0">
            <a:spAutoFit/>
          </a:bodyPr>
          <a:lstStyle/>
          <a:p>
            <a:r>
              <a:rPr lang="en-US" b="1" i="1" dirty="0" smtClean="0">
                <a:solidFill>
                  <a:schemeClr val="hlink"/>
                </a:solidFill>
              </a:rPr>
              <a:t>Demographic Transition</a:t>
            </a:r>
            <a:r>
              <a:rPr lang="en-US" dirty="0" smtClean="0"/>
              <a:t>: As countries become economically developed, their birth and death rates tend to decline. As countries becomes industrialized their birth rates decline. </a:t>
            </a:r>
          </a:p>
        </p:txBody>
      </p:sp>
      <p:sp>
        <p:nvSpPr>
          <p:cNvPr id="6" name="TextBox 5"/>
          <p:cNvSpPr txBox="1"/>
          <p:nvPr/>
        </p:nvSpPr>
        <p:spPr>
          <a:xfrm>
            <a:off x="0" y="2170515"/>
            <a:ext cx="9067800" cy="646331"/>
          </a:xfrm>
          <a:prstGeom prst="rect">
            <a:avLst/>
          </a:prstGeom>
          <a:noFill/>
        </p:spPr>
        <p:txBody>
          <a:bodyPr wrap="square" rtlCol="0">
            <a:spAutoFit/>
          </a:bodyPr>
          <a:lstStyle/>
          <a:p>
            <a:pPr marL="0" lvl="1"/>
            <a:r>
              <a:rPr lang="en-US" b="1" i="1" dirty="0" smtClean="0">
                <a:solidFill>
                  <a:schemeClr val="hlink"/>
                </a:solidFill>
              </a:rPr>
              <a:t>Preindustrial stage</a:t>
            </a:r>
            <a:r>
              <a:rPr lang="en-US" dirty="0" smtClean="0"/>
              <a:t>: little population growth due to high infant mortality.  Harsh living conditions lead to a high birth rate and high death rate.  Thus, there is little population growth.  </a:t>
            </a:r>
          </a:p>
        </p:txBody>
      </p:sp>
      <p:sp>
        <p:nvSpPr>
          <p:cNvPr id="7" name="TextBox 6"/>
          <p:cNvSpPr txBox="1"/>
          <p:nvPr/>
        </p:nvSpPr>
        <p:spPr>
          <a:xfrm>
            <a:off x="-20782" y="2816846"/>
            <a:ext cx="9039127" cy="923330"/>
          </a:xfrm>
          <a:prstGeom prst="rect">
            <a:avLst/>
          </a:prstGeom>
          <a:noFill/>
        </p:spPr>
        <p:txBody>
          <a:bodyPr wrap="square" rtlCol="0">
            <a:spAutoFit/>
          </a:bodyPr>
          <a:lstStyle/>
          <a:p>
            <a:pPr marL="0" lvl="1"/>
            <a:r>
              <a:rPr lang="en-US" b="1" i="1" dirty="0" smtClean="0">
                <a:solidFill>
                  <a:schemeClr val="hlink"/>
                </a:solidFill>
              </a:rPr>
              <a:t>Transitional stage</a:t>
            </a:r>
            <a:r>
              <a:rPr lang="en-US" dirty="0" smtClean="0"/>
              <a:t>: industrialization begins, death rates drops and birth rates remain high. As industrialization begins, food production rises and health care improves.</a:t>
            </a:r>
          </a:p>
          <a:p>
            <a:pPr marL="0" lvl="1"/>
            <a:r>
              <a:rPr lang="en-US" dirty="0" smtClean="0"/>
              <a:t>The population grows rapidly.</a:t>
            </a:r>
          </a:p>
        </p:txBody>
      </p:sp>
      <p:sp>
        <p:nvSpPr>
          <p:cNvPr id="8" name="TextBox 7"/>
          <p:cNvSpPr txBox="1"/>
          <p:nvPr/>
        </p:nvSpPr>
        <p:spPr>
          <a:xfrm>
            <a:off x="-20782" y="3769060"/>
            <a:ext cx="8988950" cy="1754326"/>
          </a:xfrm>
          <a:prstGeom prst="rect">
            <a:avLst/>
          </a:prstGeom>
          <a:noFill/>
        </p:spPr>
        <p:txBody>
          <a:bodyPr wrap="square" rtlCol="0">
            <a:spAutoFit/>
          </a:bodyPr>
          <a:lstStyle/>
          <a:p>
            <a:pPr marL="0" lvl="1"/>
            <a:r>
              <a:rPr lang="en-US" b="1" i="1" dirty="0" smtClean="0">
                <a:solidFill>
                  <a:schemeClr val="hlink"/>
                </a:solidFill>
              </a:rPr>
              <a:t>Industrial stage</a:t>
            </a:r>
            <a:r>
              <a:rPr lang="en-US" dirty="0" smtClean="0"/>
              <a:t>: Industrialization is wide spread.  Birth rate drops and approaches death rate. This is because of:</a:t>
            </a:r>
          </a:p>
          <a:p>
            <a:pPr marL="0" lvl="1"/>
            <a:r>
              <a:rPr lang="en-US" dirty="0" smtClean="0"/>
              <a:t> 1. Better access to birth control</a:t>
            </a:r>
          </a:p>
          <a:p>
            <a:pPr marL="0" lvl="1"/>
            <a:r>
              <a:rPr lang="en-US" dirty="0" smtClean="0"/>
              <a:t> 2. Decline in the infant mortality rate increased job opportunities for women </a:t>
            </a:r>
          </a:p>
          <a:p>
            <a:pPr marL="0" lvl="1"/>
            <a:r>
              <a:rPr lang="en-US" dirty="0" smtClean="0"/>
              <a:t> 3. The high cost of raising children who don’t enter the work force until after high school or college. </a:t>
            </a:r>
          </a:p>
        </p:txBody>
      </p:sp>
      <p:sp>
        <p:nvSpPr>
          <p:cNvPr id="9" name="TextBox 8"/>
          <p:cNvSpPr txBox="1"/>
          <p:nvPr/>
        </p:nvSpPr>
        <p:spPr>
          <a:xfrm>
            <a:off x="-5482" y="5394527"/>
            <a:ext cx="9149482" cy="1477328"/>
          </a:xfrm>
          <a:prstGeom prst="rect">
            <a:avLst/>
          </a:prstGeom>
          <a:noFill/>
        </p:spPr>
        <p:txBody>
          <a:bodyPr wrap="square" rtlCol="0">
            <a:spAutoFit/>
          </a:bodyPr>
          <a:lstStyle/>
          <a:p>
            <a:r>
              <a:rPr lang="en-US" b="1" dirty="0" smtClean="0">
                <a:solidFill>
                  <a:srgbClr val="3333FF"/>
                </a:solidFill>
              </a:rPr>
              <a:t>Postindustrial stage</a:t>
            </a:r>
            <a:r>
              <a:rPr lang="en-US" dirty="0" smtClean="0"/>
              <a:t>: The birth rate declines even further, equaling the death rate and thus reaching zero population growth. Then, the birth rate falls below the death rate and the total population size slowly decreases. 37 countries have reached this stage. (mainly in W. Europe). To most population experts, the challenge is to help the remaining 88% of the world to get to this stage.</a:t>
            </a:r>
          </a:p>
        </p:txBody>
      </p:sp>
    </p:spTree>
    <p:extLst>
      <p:ext uri="{BB962C8B-B14F-4D97-AF65-F5344CB8AC3E}">
        <p14:creationId xmlns:p14="http://schemas.microsoft.com/office/powerpoint/2010/main" val="1074518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09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59089"/>
            <a:ext cx="8001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
          <p:cNvSpPr txBox="1">
            <a:spLocks noChangeArrowheads="1"/>
          </p:cNvSpPr>
          <p:nvPr/>
        </p:nvSpPr>
        <p:spPr bwMode="auto">
          <a:xfrm>
            <a:off x="2598738" y="1773527"/>
            <a:ext cx="10874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Birth rate</a:t>
            </a:r>
          </a:p>
        </p:txBody>
      </p:sp>
      <p:sp>
        <p:nvSpPr>
          <p:cNvPr id="4" name="Text Box 6"/>
          <p:cNvSpPr txBox="1">
            <a:spLocks noChangeArrowheads="1"/>
          </p:cNvSpPr>
          <p:nvPr/>
        </p:nvSpPr>
        <p:spPr bwMode="auto">
          <a:xfrm>
            <a:off x="3886200" y="2745077"/>
            <a:ext cx="11779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Death rate</a:t>
            </a:r>
          </a:p>
        </p:txBody>
      </p:sp>
      <p:sp>
        <p:nvSpPr>
          <p:cNvPr id="5" name="Text Box 7"/>
          <p:cNvSpPr txBox="1">
            <a:spLocks noChangeArrowheads="1"/>
          </p:cNvSpPr>
          <p:nvPr/>
        </p:nvSpPr>
        <p:spPr bwMode="auto">
          <a:xfrm>
            <a:off x="2595563" y="3381664"/>
            <a:ext cx="17637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Total population</a:t>
            </a:r>
          </a:p>
        </p:txBody>
      </p:sp>
      <p:sp>
        <p:nvSpPr>
          <p:cNvPr id="6" name="Text Box 8"/>
          <p:cNvSpPr txBox="1">
            <a:spLocks noChangeArrowheads="1"/>
          </p:cNvSpPr>
          <p:nvPr/>
        </p:nvSpPr>
        <p:spPr bwMode="auto">
          <a:xfrm>
            <a:off x="685800" y="25689"/>
            <a:ext cx="14255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r>
              <a:rPr lang="en-US" sz="1600" b="1" dirty="0">
                <a:latin typeface="Arial" charset="0"/>
                <a:ea typeface="ＭＳ Ｐゴシック" pitchFamily="1" charset="-128"/>
              </a:rPr>
              <a:t>Stage 1</a:t>
            </a:r>
          </a:p>
          <a:p>
            <a:pPr algn="ctr" eaLnBrk="1" hangingPunct="1"/>
            <a:r>
              <a:rPr lang="en-US" sz="1600" b="1" dirty="0">
                <a:latin typeface="Arial" charset="0"/>
                <a:ea typeface="ＭＳ Ｐゴシック" pitchFamily="1" charset="-128"/>
              </a:rPr>
              <a:t>Preindustrial</a:t>
            </a:r>
          </a:p>
        </p:txBody>
      </p:sp>
      <p:sp>
        <p:nvSpPr>
          <p:cNvPr id="7" name="Text Box 9"/>
          <p:cNvSpPr txBox="1">
            <a:spLocks noChangeArrowheads="1"/>
          </p:cNvSpPr>
          <p:nvPr/>
        </p:nvSpPr>
        <p:spPr bwMode="auto">
          <a:xfrm>
            <a:off x="2903538" y="25689"/>
            <a:ext cx="13350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r>
              <a:rPr lang="en-US" sz="1600" b="1" dirty="0">
                <a:latin typeface="Arial" charset="0"/>
                <a:ea typeface="ＭＳ Ｐゴシック" pitchFamily="1" charset="-128"/>
              </a:rPr>
              <a:t>Stage 2</a:t>
            </a:r>
          </a:p>
          <a:p>
            <a:pPr algn="ctr" eaLnBrk="1" hangingPunct="1"/>
            <a:r>
              <a:rPr lang="en-US" sz="1600" b="1" dirty="0">
                <a:latin typeface="Arial" charset="0"/>
                <a:ea typeface="ＭＳ Ｐゴシック" pitchFamily="1" charset="-128"/>
              </a:rPr>
              <a:t>Transitional</a:t>
            </a:r>
          </a:p>
        </p:txBody>
      </p:sp>
      <p:sp>
        <p:nvSpPr>
          <p:cNvPr id="8" name="Text Box 10"/>
          <p:cNvSpPr txBox="1">
            <a:spLocks noChangeArrowheads="1"/>
          </p:cNvSpPr>
          <p:nvPr/>
        </p:nvSpPr>
        <p:spPr bwMode="auto">
          <a:xfrm>
            <a:off x="5281613" y="49502"/>
            <a:ext cx="10985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r>
              <a:rPr lang="en-US" sz="1600" b="1" dirty="0">
                <a:latin typeface="Arial" charset="0"/>
                <a:ea typeface="ＭＳ Ｐゴシック" pitchFamily="1" charset="-128"/>
              </a:rPr>
              <a:t>Stage 3</a:t>
            </a:r>
          </a:p>
          <a:p>
            <a:pPr algn="ctr" eaLnBrk="1" hangingPunct="1"/>
            <a:r>
              <a:rPr lang="en-US" sz="1600" b="1" dirty="0">
                <a:latin typeface="Arial" charset="0"/>
                <a:ea typeface="ＭＳ Ｐゴシック" pitchFamily="1" charset="-128"/>
              </a:rPr>
              <a:t>Industrial</a:t>
            </a:r>
          </a:p>
        </p:txBody>
      </p:sp>
      <p:sp>
        <p:nvSpPr>
          <p:cNvPr id="9" name="Text Box 11"/>
          <p:cNvSpPr txBox="1">
            <a:spLocks noChangeArrowheads="1"/>
          </p:cNvSpPr>
          <p:nvPr/>
        </p:nvSpPr>
        <p:spPr bwMode="auto">
          <a:xfrm>
            <a:off x="6629400" y="41564"/>
            <a:ext cx="153828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1600" b="1" dirty="0">
                <a:latin typeface="Arial" charset="0"/>
                <a:ea typeface="ＭＳ Ｐゴシック" pitchFamily="1" charset="-128"/>
              </a:rPr>
              <a:t>Stage 4</a:t>
            </a:r>
          </a:p>
          <a:p>
            <a:pPr algn="ctr"/>
            <a:r>
              <a:rPr lang="en-US" sz="1600" b="1" dirty="0">
                <a:latin typeface="Arial" charset="0"/>
                <a:ea typeface="ＭＳ Ｐゴシック" pitchFamily="1" charset="-128"/>
              </a:rPr>
              <a:t>Postindustrial</a:t>
            </a:r>
          </a:p>
        </p:txBody>
      </p:sp>
      <p:sp>
        <p:nvSpPr>
          <p:cNvPr id="10" name="Text Box 12"/>
          <p:cNvSpPr txBox="1">
            <a:spLocks noChangeArrowheads="1"/>
          </p:cNvSpPr>
          <p:nvPr/>
        </p:nvSpPr>
        <p:spPr bwMode="auto">
          <a:xfrm>
            <a:off x="3660775" y="3967452"/>
            <a:ext cx="22844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1600" b="1" dirty="0">
                <a:latin typeface="Arial" charset="0"/>
                <a:ea typeface="ＭＳ Ｐゴシック" pitchFamily="1" charset="-128"/>
              </a:rPr>
              <a:t>Growth rate over time</a:t>
            </a:r>
          </a:p>
        </p:txBody>
      </p:sp>
      <p:sp>
        <p:nvSpPr>
          <p:cNvPr id="11" name="Text Box 13"/>
          <p:cNvSpPr txBox="1">
            <a:spLocks noChangeArrowheads="1"/>
          </p:cNvSpPr>
          <p:nvPr/>
        </p:nvSpPr>
        <p:spPr bwMode="auto">
          <a:xfrm rot="16200000">
            <a:off x="-1077912" y="2087851"/>
            <a:ext cx="27368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1600" b="1" dirty="0">
                <a:latin typeface="Arial" charset="0"/>
                <a:ea typeface="ＭＳ Ｐゴシック" pitchFamily="1" charset="-128"/>
              </a:rPr>
              <a:t>Birth rate and death rate</a:t>
            </a:r>
          </a:p>
          <a:p>
            <a:pPr algn="ctr"/>
            <a:r>
              <a:rPr lang="en-US" sz="1600" b="1" dirty="0">
                <a:latin typeface="Arial" charset="0"/>
                <a:ea typeface="ＭＳ Ｐゴシック" pitchFamily="1" charset="-128"/>
              </a:rPr>
              <a:t>(number per 1,00 per year)</a:t>
            </a:r>
          </a:p>
        </p:txBody>
      </p:sp>
      <p:sp>
        <p:nvSpPr>
          <p:cNvPr id="12" name="Text Box 14"/>
          <p:cNvSpPr txBox="1">
            <a:spLocks noChangeArrowheads="1"/>
          </p:cNvSpPr>
          <p:nvPr/>
        </p:nvSpPr>
        <p:spPr bwMode="auto">
          <a:xfrm rot="16189589">
            <a:off x="7529512" y="2073565"/>
            <a:ext cx="2498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r>
              <a:rPr lang="en-US" sz="1600" b="1" dirty="0">
                <a:latin typeface="Arial" charset="0"/>
                <a:ea typeface="ＭＳ Ｐゴシック" pitchFamily="1" charset="-128"/>
              </a:rPr>
              <a:t>Relative population size</a:t>
            </a:r>
          </a:p>
        </p:txBody>
      </p:sp>
      <p:sp>
        <p:nvSpPr>
          <p:cNvPr id="13" name="Text Box 15"/>
          <p:cNvSpPr txBox="1">
            <a:spLocks noChangeArrowheads="1"/>
          </p:cNvSpPr>
          <p:nvPr/>
        </p:nvSpPr>
        <p:spPr bwMode="auto">
          <a:xfrm>
            <a:off x="990600" y="3635664"/>
            <a:ext cx="5905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Low</a:t>
            </a:r>
          </a:p>
        </p:txBody>
      </p:sp>
      <p:sp>
        <p:nvSpPr>
          <p:cNvPr id="14" name="Text Box 16"/>
          <p:cNvSpPr txBox="1">
            <a:spLocks noChangeArrowheads="1"/>
          </p:cNvSpPr>
          <p:nvPr/>
        </p:nvSpPr>
        <p:spPr bwMode="auto">
          <a:xfrm>
            <a:off x="5562600" y="3615027"/>
            <a:ext cx="5905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Low</a:t>
            </a:r>
          </a:p>
        </p:txBody>
      </p:sp>
      <p:sp>
        <p:nvSpPr>
          <p:cNvPr id="15" name="Text Box 17"/>
          <p:cNvSpPr txBox="1">
            <a:spLocks noChangeArrowheads="1"/>
          </p:cNvSpPr>
          <p:nvPr/>
        </p:nvSpPr>
        <p:spPr bwMode="auto">
          <a:xfrm>
            <a:off x="8553450" y="3470564"/>
            <a:ext cx="5905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Low</a:t>
            </a:r>
          </a:p>
        </p:txBody>
      </p:sp>
      <p:sp>
        <p:nvSpPr>
          <p:cNvPr id="16" name="Text Box 18"/>
          <p:cNvSpPr txBox="1">
            <a:spLocks noChangeArrowheads="1"/>
          </p:cNvSpPr>
          <p:nvPr/>
        </p:nvSpPr>
        <p:spPr bwMode="auto">
          <a:xfrm>
            <a:off x="1731963" y="3630902"/>
            <a:ext cx="1200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Increasing</a:t>
            </a:r>
          </a:p>
        </p:txBody>
      </p:sp>
      <p:sp>
        <p:nvSpPr>
          <p:cNvPr id="17" name="Text Box 19"/>
          <p:cNvSpPr txBox="1">
            <a:spLocks noChangeArrowheads="1"/>
          </p:cNvSpPr>
          <p:nvPr/>
        </p:nvSpPr>
        <p:spPr bwMode="auto">
          <a:xfrm>
            <a:off x="3051175" y="3638839"/>
            <a:ext cx="11096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Very high</a:t>
            </a:r>
          </a:p>
        </p:txBody>
      </p:sp>
      <p:sp>
        <p:nvSpPr>
          <p:cNvPr id="18" name="Text Box 20"/>
          <p:cNvSpPr txBox="1">
            <a:spLocks noChangeArrowheads="1"/>
          </p:cNvSpPr>
          <p:nvPr/>
        </p:nvSpPr>
        <p:spPr bwMode="auto">
          <a:xfrm>
            <a:off x="4154488" y="3638839"/>
            <a:ext cx="12795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Decreasing</a:t>
            </a:r>
          </a:p>
        </p:txBody>
      </p:sp>
      <p:sp>
        <p:nvSpPr>
          <p:cNvPr id="19" name="Text Box 21"/>
          <p:cNvSpPr txBox="1">
            <a:spLocks noChangeArrowheads="1"/>
          </p:cNvSpPr>
          <p:nvPr/>
        </p:nvSpPr>
        <p:spPr bwMode="auto">
          <a:xfrm>
            <a:off x="6645275" y="3630902"/>
            <a:ext cx="6238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Zero</a:t>
            </a:r>
          </a:p>
        </p:txBody>
      </p:sp>
      <p:sp>
        <p:nvSpPr>
          <p:cNvPr id="20" name="Text Box 22"/>
          <p:cNvSpPr txBox="1">
            <a:spLocks noChangeArrowheads="1"/>
          </p:cNvSpPr>
          <p:nvPr/>
        </p:nvSpPr>
        <p:spPr bwMode="auto">
          <a:xfrm>
            <a:off x="7512050" y="3622964"/>
            <a:ext cx="10318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Negative</a:t>
            </a:r>
          </a:p>
        </p:txBody>
      </p:sp>
      <p:sp>
        <p:nvSpPr>
          <p:cNvPr id="21" name="Text Box 23"/>
          <p:cNvSpPr txBox="1">
            <a:spLocks noChangeArrowheads="1"/>
          </p:cNvSpPr>
          <p:nvPr/>
        </p:nvSpPr>
        <p:spPr bwMode="auto">
          <a:xfrm>
            <a:off x="8509000" y="787689"/>
            <a:ext cx="635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en-US" sz="1600" b="1" dirty="0">
                <a:latin typeface="Arial" charset="0"/>
                <a:ea typeface="ＭＳ Ｐゴシック" pitchFamily="1" charset="-128"/>
              </a:rPr>
              <a:t>High</a:t>
            </a:r>
          </a:p>
        </p:txBody>
      </p:sp>
      <p:sp>
        <p:nvSpPr>
          <p:cNvPr id="23" name="TextBox 22"/>
          <p:cNvSpPr txBox="1"/>
          <p:nvPr/>
        </p:nvSpPr>
        <p:spPr>
          <a:xfrm>
            <a:off x="420687" y="4239341"/>
            <a:ext cx="1730376" cy="2585323"/>
          </a:xfrm>
          <a:prstGeom prst="rect">
            <a:avLst/>
          </a:prstGeom>
          <a:noFill/>
        </p:spPr>
        <p:txBody>
          <a:bodyPr wrap="square" rtlCol="0">
            <a:spAutoFit/>
          </a:bodyPr>
          <a:lstStyle/>
          <a:p>
            <a:pPr algn="ctr"/>
            <a:r>
              <a:rPr lang="en-US" b="1" dirty="0" smtClean="0"/>
              <a:t>Population</a:t>
            </a:r>
          </a:p>
          <a:p>
            <a:pPr algn="ctr"/>
            <a:r>
              <a:rPr lang="en-US" b="1" dirty="0" smtClean="0"/>
              <a:t>grows very</a:t>
            </a:r>
          </a:p>
          <a:p>
            <a:pPr algn="ctr"/>
            <a:r>
              <a:rPr lang="en-US" b="1" dirty="0" smtClean="0"/>
              <a:t>slowly because</a:t>
            </a:r>
          </a:p>
          <a:p>
            <a:pPr algn="ctr"/>
            <a:r>
              <a:rPr lang="en-US" b="1" dirty="0" smtClean="0"/>
              <a:t>of a high</a:t>
            </a:r>
          </a:p>
          <a:p>
            <a:pPr algn="ctr"/>
            <a:r>
              <a:rPr lang="en-US" b="1" dirty="0" smtClean="0"/>
              <a:t>birth rate</a:t>
            </a:r>
          </a:p>
          <a:p>
            <a:pPr algn="ctr"/>
            <a:r>
              <a:rPr lang="en-US" b="1" dirty="0" smtClean="0"/>
              <a:t>(to compensate</a:t>
            </a:r>
          </a:p>
          <a:p>
            <a:pPr algn="ctr"/>
            <a:r>
              <a:rPr lang="en-US" b="1" dirty="0" smtClean="0"/>
              <a:t>for high infant</a:t>
            </a:r>
          </a:p>
          <a:p>
            <a:pPr algn="ctr"/>
            <a:r>
              <a:rPr lang="en-US" b="1" dirty="0" smtClean="0"/>
              <a:t>mortality) and a</a:t>
            </a:r>
          </a:p>
          <a:p>
            <a:pPr algn="ctr"/>
            <a:r>
              <a:rPr lang="en-US" b="1" dirty="0" smtClean="0"/>
              <a:t>high death rate</a:t>
            </a:r>
          </a:p>
        </p:txBody>
      </p:sp>
      <p:sp>
        <p:nvSpPr>
          <p:cNvPr id="24" name="TextBox 23"/>
          <p:cNvSpPr txBox="1"/>
          <p:nvPr/>
        </p:nvSpPr>
        <p:spPr>
          <a:xfrm>
            <a:off x="914400" y="1295400"/>
            <a:ext cx="990600" cy="369332"/>
          </a:xfrm>
          <a:prstGeom prst="rect">
            <a:avLst/>
          </a:prstGeom>
          <a:noFill/>
        </p:spPr>
        <p:txBody>
          <a:bodyPr wrap="square" rtlCol="0">
            <a:spAutoFit/>
          </a:bodyPr>
          <a:lstStyle/>
          <a:p>
            <a:r>
              <a:rPr lang="en-US" b="1" dirty="0" smtClean="0"/>
              <a:t>“Tribal”</a:t>
            </a:r>
            <a:endParaRPr lang="en-US" b="1" dirty="0"/>
          </a:p>
        </p:txBody>
      </p:sp>
      <p:sp>
        <p:nvSpPr>
          <p:cNvPr id="25" name="TextBox 24"/>
          <p:cNvSpPr txBox="1"/>
          <p:nvPr/>
        </p:nvSpPr>
        <p:spPr>
          <a:xfrm>
            <a:off x="2151063" y="4495800"/>
            <a:ext cx="2913062" cy="1477328"/>
          </a:xfrm>
          <a:prstGeom prst="rect">
            <a:avLst/>
          </a:prstGeom>
          <a:noFill/>
        </p:spPr>
        <p:txBody>
          <a:bodyPr wrap="square" rtlCol="0">
            <a:spAutoFit/>
          </a:bodyPr>
          <a:lstStyle/>
          <a:p>
            <a:pPr algn="ctr"/>
            <a:r>
              <a:rPr lang="en-US" b="1" dirty="0" smtClean="0"/>
              <a:t>Population grows rapidly because birth rates are high and death rates drop because of improved food production and health care</a:t>
            </a:r>
          </a:p>
        </p:txBody>
      </p:sp>
      <p:sp>
        <p:nvSpPr>
          <p:cNvPr id="26" name="TextBox 25"/>
          <p:cNvSpPr txBox="1"/>
          <p:nvPr/>
        </p:nvSpPr>
        <p:spPr>
          <a:xfrm>
            <a:off x="2129631" y="1306884"/>
            <a:ext cx="2952750" cy="369332"/>
          </a:xfrm>
          <a:prstGeom prst="rect">
            <a:avLst/>
          </a:prstGeom>
          <a:noFill/>
        </p:spPr>
        <p:txBody>
          <a:bodyPr wrap="square" rtlCol="0">
            <a:spAutoFit/>
          </a:bodyPr>
          <a:lstStyle/>
          <a:p>
            <a:pPr algn="ctr"/>
            <a:r>
              <a:rPr lang="en-US" b="1" dirty="0" smtClean="0"/>
              <a:t>Mexico, China and India</a:t>
            </a:r>
            <a:endParaRPr lang="en-US" b="1" dirty="0"/>
          </a:p>
        </p:txBody>
      </p:sp>
      <p:sp>
        <p:nvSpPr>
          <p:cNvPr id="27" name="TextBox 26"/>
          <p:cNvSpPr txBox="1"/>
          <p:nvPr/>
        </p:nvSpPr>
        <p:spPr>
          <a:xfrm>
            <a:off x="5281612" y="4324784"/>
            <a:ext cx="1804987" cy="2585323"/>
          </a:xfrm>
          <a:prstGeom prst="rect">
            <a:avLst/>
          </a:prstGeom>
          <a:noFill/>
        </p:spPr>
        <p:txBody>
          <a:bodyPr wrap="square" rtlCol="0">
            <a:spAutoFit/>
          </a:bodyPr>
          <a:lstStyle/>
          <a:p>
            <a:pPr algn="ctr"/>
            <a:r>
              <a:rPr lang="en-US" b="1" dirty="0" smtClean="0"/>
              <a:t>Population growth slows as both birth</a:t>
            </a:r>
          </a:p>
          <a:p>
            <a:pPr algn="ctr"/>
            <a:r>
              <a:rPr lang="en-US" b="1" dirty="0" smtClean="0"/>
              <a:t>and death rates drop because of improved food production, health, and education</a:t>
            </a:r>
          </a:p>
        </p:txBody>
      </p:sp>
      <p:sp>
        <p:nvSpPr>
          <p:cNvPr id="28" name="TextBox 27"/>
          <p:cNvSpPr txBox="1"/>
          <p:nvPr/>
        </p:nvSpPr>
        <p:spPr>
          <a:xfrm>
            <a:off x="5434013" y="1773527"/>
            <a:ext cx="946150" cy="369332"/>
          </a:xfrm>
          <a:prstGeom prst="rect">
            <a:avLst/>
          </a:prstGeom>
          <a:noFill/>
        </p:spPr>
        <p:txBody>
          <a:bodyPr wrap="square" rtlCol="0">
            <a:spAutoFit/>
          </a:bodyPr>
          <a:lstStyle/>
          <a:p>
            <a:pPr algn="ctr"/>
            <a:r>
              <a:rPr lang="en-US" b="1" dirty="0" smtClean="0"/>
              <a:t>U.S.</a:t>
            </a:r>
            <a:endParaRPr lang="en-US" b="1" dirty="0"/>
          </a:p>
        </p:txBody>
      </p:sp>
      <p:sp>
        <p:nvSpPr>
          <p:cNvPr id="29" name="TextBox 28"/>
          <p:cNvSpPr txBox="1"/>
          <p:nvPr/>
        </p:nvSpPr>
        <p:spPr>
          <a:xfrm>
            <a:off x="7086599" y="4324784"/>
            <a:ext cx="1864334" cy="2308324"/>
          </a:xfrm>
          <a:prstGeom prst="rect">
            <a:avLst/>
          </a:prstGeom>
          <a:noFill/>
        </p:spPr>
        <p:txBody>
          <a:bodyPr wrap="square" rtlCol="0">
            <a:spAutoFit/>
          </a:bodyPr>
          <a:lstStyle/>
          <a:p>
            <a:pPr algn="ctr"/>
            <a:r>
              <a:rPr lang="en-US" b="1" dirty="0" smtClean="0"/>
              <a:t>Population growth levels off and then declines as birth rates equal and then fall below death rates</a:t>
            </a:r>
          </a:p>
          <a:p>
            <a:endParaRPr lang="en-US" dirty="0"/>
          </a:p>
        </p:txBody>
      </p:sp>
      <p:sp>
        <p:nvSpPr>
          <p:cNvPr id="30" name="TextBox 29"/>
          <p:cNvSpPr txBox="1"/>
          <p:nvPr/>
        </p:nvSpPr>
        <p:spPr>
          <a:xfrm>
            <a:off x="6504708" y="1732032"/>
            <a:ext cx="1828800" cy="646331"/>
          </a:xfrm>
          <a:prstGeom prst="rect">
            <a:avLst/>
          </a:prstGeom>
          <a:noFill/>
        </p:spPr>
        <p:txBody>
          <a:bodyPr wrap="square" rtlCol="0">
            <a:spAutoFit/>
          </a:bodyPr>
          <a:lstStyle/>
          <a:p>
            <a:pPr algn="ctr"/>
            <a:r>
              <a:rPr lang="en-US" b="1" dirty="0" smtClean="0"/>
              <a:t>Japan and places with castles</a:t>
            </a:r>
            <a:endParaRPr lang="en-US" b="1" dirty="0"/>
          </a:p>
        </p:txBody>
      </p:sp>
    </p:spTree>
    <p:extLst>
      <p:ext uri="{BB962C8B-B14F-4D97-AF65-F5344CB8AC3E}">
        <p14:creationId xmlns:p14="http://schemas.microsoft.com/office/powerpoint/2010/main" val="3853334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fontScale="90000"/>
          </a:bodyPr>
          <a:lstStyle/>
          <a:p>
            <a:r>
              <a:rPr lang="en-US" dirty="0" smtClean="0"/>
              <a:t>Other Slowing Methods</a:t>
            </a:r>
            <a:endParaRPr lang="en-US" dirty="0"/>
          </a:p>
        </p:txBody>
      </p:sp>
      <p:sp>
        <p:nvSpPr>
          <p:cNvPr id="3" name="TextBox 2"/>
          <p:cNvSpPr txBox="1"/>
          <p:nvPr/>
        </p:nvSpPr>
        <p:spPr>
          <a:xfrm>
            <a:off x="0" y="838200"/>
            <a:ext cx="9144000" cy="646331"/>
          </a:xfrm>
          <a:prstGeom prst="rect">
            <a:avLst/>
          </a:prstGeom>
          <a:noFill/>
        </p:spPr>
        <p:txBody>
          <a:bodyPr wrap="square" rtlCol="0">
            <a:spAutoFit/>
          </a:bodyPr>
          <a:lstStyle/>
          <a:p>
            <a:r>
              <a:rPr lang="en-US" dirty="0" smtClean="0"/>
              <a:t>Besides moving through demographic transition, other strategies are being employed to slow human population growth.</a:t>
            </a:r>
            <a:endParaRPr lang="en-US" dirty="0"/>
          </a:p>
        </p:txBody>
      </p:sp>
      <p:sp>
        <p:nvSpPr>
          <p:cNvPr id="4" name="TextBox 3"/>
          <p:cNvSpPr txBox="1"/>
          <p:nvPr/>
        </p:nvSpPr>
        <p:spPr>
          <a:xfrm>
            <a:off x="117764" y="1498386"/>
            <a:ext cx="7391400" cy="2585323"/>
          </a:xfrm>
          <a:prstGeom prst="rect">
            <a:avLst/>
          </a:prstGeom>
          <a:noFill/>
        </p:spPr>
        <p:txBody>
          <a:bodyPr wrap="square" rtlCol="0">
            <a:spAutoFit/>
          </a:bodyPr>
          <a:lstStyle/>
          <a:p>
            <a:r>
              <a:rPr lang="en-US" dirty="0" smtClean="0"/>
              <a:t>The best way to slow population growth is a combination of:</a:t>
            </a:r>
          </a:p>
          <a:p>
            <a:pPr lvl="1"/>
            <a:r>
              <a:rPr lang="en-US" dirty="0" smtClean="0"/>
              <a:t>1. Investing in family planning. Family planning has been a major factor in reducing the number of births and abortions throughout most of the world.</a:t>
            </a:r>
          </a:p>
          <a:p>
            <a:pPr lvl="1"/>
            <a:r>
              <a:rPr lang="en-US" dirty="0" smtClean="0"/>
              <a:t>2. Reducing poverty decreasing the infant mortality rate.</a:t>
            </a:r>
          </a:p>
          <a:p>
            <a:pPr lvl="1"/>
            <a:r>
              <a:rPr lang="en-US" dirty="0" smtClean="0"/>
              <a:t>3. Elevating the status of women.  Educated, Hold a paying job outside the home and do not have their human right suppressed</a:t>
            </a:r>
          </a:p>
          <a:p>
            <a:pPr algn="ctr"/>
            <a:r>
              <a:rPr lang="en-US" b="1" dirty="0" smtClean="0"/>
              <a:t>“For poor women the only holiday is when you are asleep”</a:t>
            </a:r>
          </a:p>
          <a:p>
            <a:endParaRPr lang="en-US" dirty="0"/>
          </a:p>
        </p:txBody>
      </p:sp>
      <p:sp>
        <p:nvSpPr>
          <p:cNvPr id="5" name="TextBox 4"/>
          <p:cNvSpPr txBox="1"/>
          <p:nvPr/>
        </p:nvSpPr>
        <p:spPr>
          <a:xfrm>
            <a:off x="0" y="4083709"/>
            <a:ext cx="9144000" cy="1477328"/>
          </a:xfrm>
          <a:prstGeom prst="rect">
            <a:avLst/>
          </a:prstGeom>
          <a:noFill/>
        </p:spPr>
        <p:txBody>
          <a:bodyPr wrap="square" rtlCol="0">
            <a:spAutoFit/>
          </a:bodyPr>
          <a:lstStyle/>
          <a:p>
            <a:r>
              <a:rPr lang="en-US" b="1" dirty="0"/>
              <a:t>in India</a:t>
            </a:r>
            <a:r>
              <a:rPr lang="en-US" dirty="0"/>
              <a:t> is based on efforts largely sponsored by the </a:t>
            </a:r>
            <a:r>
              <a:rPr lang="en-US" dirty="0">
                <a:hlinkClick r:id="rId2" tooltip="India"/>
              </a:rPr>
              <a:t>Indian</a:t>
            </a:r>
            <a:r>
              <a:rPr lang="en-US" dirty="0"/>
              <a:t> </a:t>
            </a:r>
            <a:r>
              <a:rPr lang="en-US" dirty="0">
                <a:hlinkClick r:id="rId3" tooltip="Government of India"/>
              </a:rPr>
              <a:t>government</a:t>
            </a:r>
            <a:r>
              <a:rPr lang="en-US" dirty="0"/>
              <a:t>. In the 1965-2009 period, contraceptive usage has more than tripled (from 13% of married women in 1970 to 48% in 2009) and the fertility rate has more than halved (from 5.7 in 1966 to 2.6 in 2009), but the national fertility rate is still high enough to cause long-term population growth. India adds up to 1,000,000 people to its population every 15 days.</a:t>
            </a:r>
          </a:p>
        </p:txBody>
      </p:sp>
    </p:spTree>
    <p:extLst>
      <p:ext uri="{BB962C8B-B14F-4D97-AF65-F5344CB8AC3E}">
        <p14:creationId xmlns:p14="http://schemas.microsoft.com/office/powerpoint/2010/main" val="2582643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China’s Policy</a:t>
            </a:r>
            <a:endParaRPr lang="en-US" dirty="0"/>
          </a:p>
        </p:txBody>
      </p:sp>
      <p:sp>
        <p:nvSpPr>
          <p:cNvPr id="3" name="TextBox 2"/>
          <p:cNvSpPr txBox="1"/>
          <p:nvPr/>
        </p:nvSpPr>
        <p:spPr>
          <a:xfrm>
            <a:off x="13855" y="906481"/>
            <a:ext cx="9144000" cy="3693319"/>
          </a:xfrm>
          <a:prstGeom prst="rect">
            <a:avLst/>
          </a:prstGeom>
          <a:noFill/>
        </p:spPr>
        <p:txBody>
          <a:bodyPr wrap="square" rtlCol="0">
            <a:spAutoFit/>
          </a:bodyPr>
          <a:lstStyle/>
          <a:p>
            <a:r>
              <a:rPr lang="en-US" dirty="0"/>
              <a:t>The </a:t>
            </a:r>
            <a:r>
              <a:rPr lang="en-US" b="1" dirty="0"/>
              <a:t>one-child policy</a:t>
            </a:r>
            <a:r>
              <a:rPr lang="en-US" dirty="0"/>
              <a:t>, officially the </a:t>
            </a:r>
            <a:r>
              <a:rPr lang="en-US" b="1" dirty="0"/>
              <a:t>family planning </a:t>
            </a:r>
            <a:r>
              <a:rPr lang="en-US" b="1" dirty="0" smtClean="0"/>
              <a:t>policy</a:t>
            </a:r>
            <a:r>
              <a:rPr lang="en-US" dirty="0" smtClean="0"/>
              <a:t>,</a:t>
            </a:r>
            <a:r>
              <a:rPr lang="en-US" baseline="30000" dirty="0"/>
              <a:t> </a:t>
            </a:r>
            <a:r>
              <a:rPr lang="en-US" dirty="0" smtClean="0"/>
              <a:t>is </a:t>
            </a:r>
            <a:r>
              <a:rPr lang="en-US" dirty="0"/>
              <a:t>the </a:t>
            </a:r>
            <a:r>
              <a:rPr lang="en-US" dirty="0">
                <a:hlinkClick r:id="rId2" tooltip="Population control"/>
              </a:rPr>
              <a:t>population control</a:t>
            </a:r>
            <a:r>
              <a:rPr lang="en-US" dirty="0"/>
              <a:t> policy of the </a:t>
            </a:r>
            <a:r>
              <a:rPr lang="en-US" dirty="0">
                <a:hlinkClick r:id="rId3" tooltip="People's Republic of China"/>
              </a:rPr>
              <a:t>People's Republic of China</a:t>
            </a:r>
            <a:r>
              <a:rPr lang="en-US" dirty="0"/>
              <a:t>. Many demographers consider the term "one-child" policy a misnomer, as the policy allows many exceptions: rural families can have a second child if the first child is a girl or is </a:t>
            </a:r>
            <a:r>
              <a:rPr lang="en-US" dirty="0" smtClean="0"/>
              <a:t>disabled. </a:t>
            </a:r>
            <a:r>
              <a:rPr lang="en-US" dirty="0"/>
              <a:t>Families in which neither parent has siblings are also allowed to have two children</a:t>
            </a:r>
            <a:r>
              <a:rPr lang="en-US" dirty="0" smtClean="0"/>
              <a:t>. </a:t>
            </a:r>
            <a:r>
              <a:rPr lang="en-US" dirty="0"/>
              <a:t>Residents of the </a:t>
            </a:r>
            <a:r>
              <a:rPr lang="en-US" dirty="0">
                <a:hlinkClick r:id="rId4" tooltip="Special Administrative Region"/>
              </a:rPr>
              <a:t>Special Administrative Regions</a:t>
            </a:r>
            <a:r>
              <a:rPr lang="en-US" dirty="0"/>
              <a:t> of </a:t>
            </a:r>
            <a:r>
              <a:rPr lang="en-US" dirty="0">
                <a:hlinkClick r:id="rId5" tooltip="Hong Kong"/>
              </a:rPr>
              <a:t>Hong Kong</a:t>
            </a:r>
            <a:r>
              <a:rPr lang="en-US" dirty="0"/>
              <a:t> and </a:t>
            </a:r>
            <a:r>
              <a:rPr lang="en-US" dirty="0">
                <a:hlinkClick r:id="rId6" tooltip="Macau"/>
              </a:rPr>
              <a:t>Macau</a:t>
            </a:r>
            <a:r>
              <a:rPr lang="en-US" dirty="0"/>
              <a:t>, and foreigners living in China are also exempt from the policy. </a:t>
            </a:r>
            <a:endParaRPr lang="en-US" dirty="0" smtClean="0"/>
          </a:p>
          <a:p>
            <a:r>
              <a:rPr lang="en-US" dirty="0" smtClean="0"/>
              <a:t>This </a:t>
            </a:r>
            <a:r>
              <a:rPr lang="en-US" dirty="0"/>
              <a:t>policy was introduced in 1979 to alleviate social, economic, and environmental problems in China</a:t>
            </a:r>
            <a:r>
              <a:rPr lang="en-US" dirty="0" smtClean="0"/>
              <a:t>. </a:t>
            </a:r>
            <a:r>
              <a:rPr lang="en-US" dirty="0"/>
              <a:t>Demographers estimate that the policy averted 200 million births between 1979 and </a:t>
            </a:r>
            <a:r>
              <a:rPr lang="en-US" dirty="0" smtClean="0"/>
              <a:t>2009.</a:t>
            </a:r>
            <a:r>
              <a:rPr lang="en-US" baseline="30000" dirty="0"/>
              <a:t> </a:t>
            </a:r>
            <a:r>
              <a:rPr lang="en-US" dirty="0" smtClean="0"/>
              <a:t> The </a:t>
            </a:r>
            <a:r>
              <a:rPr lang="en-US" dirty="0"/>
              <a:t>policy is controversial both within and outside China because of the manner in which the policy has been implemented, and because of concerns about negative social consequences</a:t>
            </a:r>
            <a:r>
              <a:rPr lang="en-US" dirty="0" smtClean="0"/>
              <a:t>. </a:t>
            </a:r>
            <a:r>
              <a:rPr lang="en-US" dirty="0"/>
              <a:t>The policy has been implicated in an increase in </a:t>
            </a:r>
            <a:r>
              <a:rPr lang="en-US" dirty="0">
                <a:hlinkClick r:id="rId7" tooltip="Forced abortion"/>
              </a:rPr>
              <a:t>forced </a:t>
            </a:r>
            <a:r>
              <a:rPr lang="en-US" dirty="0" smtClean="0">
                <a:hlinkClick r:id="rId7" tooltip="Forced abortion"/>
              </a:rPr>
              <a:t>abortions</a:t>
            </a:r>
            <a:r>
              <a:rPr lang="en-US" dirty="0" smtClean="0"/>
              <a:t>,</a:t>
            </a:r>
            <a:r>
              <a:rPr lang="en-US" baseline="30000" dirty="0"/>
              <a:t> </a:t>
            </a:r>
            <a:r>
              <a:rPr lang="en-US" dirty="0" smtClean="0">
                <a:hlinkClick r:id="rId8" tooltip="Female infanticide"/>
              </a:rPr>
              <a:t>female </a:t>
            </a:r>
            <a:r>
              <a:rPr lang="en-US" dirty="0">
                <a:hlinkClick r:id="rId8" tooltip="Female infanticide"/>
              </a:rPr>
              <a:t>infanticide</a:t>
            </a:r>
            <a:r>
              <a:rPr lang="en-US" dirty="0"/>
              <a:t>, and </a:t>
            </a:r>
            <a:r>
              <a:rPr lang="en-US" dirty="0" smtClean="0"/>
              <a:t>underreporting</a:t>
            </a:r>
            <a:r>
              <a:rPr lang="en-US" baseline="30000" dirty="0"/>
              <a:t> </a:t>
            </a:r>
            <a:r>
              <a:rPr lang="en-US" dirty="0" smtClean="0"/>
              <a:t>of </a:t>
            </a:r>
            <a:r>
              <a:rPr lang="en-US" dirty="0"/>
              <a:t>female births, and has been suggested as a possible cause behind China's </a:t>
            </a:r>
            <a:r>
              <a:rPr lang="en-US" dirty="0">
                <a:hlinkClick r:id="rId9" tooltip="Human sex ratio"/>
              </a:rPr>
              <a:t>sex imbalance</a:t>
            </a:r>
            <a:r>
              <a:rPr lang="en-US" dirty="0"/>
              <a:t>. </a:t>
            </a:r>
          </a:p>
        </p:txBody>
      </p:sp>
      <p:pic>
        <p:nvPicPr>
          <p:cNvPr id="8194" name="Picture 2" descr="http://upload.wikimedia.org/wikipedia/commons/thumb/a/ae/Sex_ratio_at_birth_in_mainland_China.png/404px-Sex_ratio_at_birth_in_mainland_China.pn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95400" y="4267200"/>
            <a:ext cx="7658098" cy="25908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76400" y="4401234"/>
            <a:ext cx="6248400" cy="646331"/>
          </a:xfrm>
          <a:prstGeom prst="rect">
            <a:avLst/>
          </a:prstGeom>
          <a:noFill/>
        </p:spPr>
        <p:txBody>
          <a:bodyPr wrap="square" rtlCol="0">
            <a:spAutoFit/>
          </a:bodyPr>
          <a:lstStyle/>
          <a:p>
            <a:r>
              <a:rPr lang="en-US" dirty="0"/>
              <a:t>Sex ratio at birth in mainland China, males per 100 females, 1980–2010</a:t>
            </a:r>
          </a:p>
        </p:txBody>
      </p:sp>
    </p:spTree>
    <p:extLst>
      <p:ext uri="{BB962C8B-B14F-4D97-AF65-F5344CB8AC3E}">
        <p14:creationId xmlns:p14="http://schemas.microsoft.com/office/powerpoint/2010/main" val="2988192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smtClean="0"/>
              <a:t>Has it Worked for China?</a:t>
            </a:r>
            <a:endParaRPr lang="en-US" dirty="0"/>
          </a:p>
        </p:txBody>
      </p:sp>
      <p:sp>
        <p:nvSpPr>
          <p:cNvPr id="3" name="TextBox 2"/>
          <p:cNvSpPr txBox="1"/>
          <p:nvPr/>
        </p:nvSpPr>
        <p:spPr>
          <a:xfrm>
            <a:off x="0" y="914400"/>
            <a:ext cx="7162800" cy="4247317"/>
          </a:xfrm>
          <a:prstGeom prst="rect">
            <a:avLst/>
          </a:prstGeom>
          <a:noFill/>
        </p:spPr>
        <p:txBody>
          <a:bodyPr wrap="square" rtlCol="0">
            <a:spAutoFit/>
          </a:bodyPr>
          <a:lstStyle/>
          <a:p>
            <a:r>
              <a:rPr lang="en-US" dirty="0"/>
              <a:t>Currently, China’s TFR is 1.6 children per women</a:t>
            </a:r>
            <a:r>
              <a:rPr lang="en-US" dirty="0" smtClean="0"/>
              <a:t>.</a:t>
            </a:r>
          </a:p>
          <a:p>
            <a:endParaRPr lang="en-US" dirty="0"/>
          </a:p>
          <a:p>
            <a:r>
              <a:rPr lang="en-US" dirty="0"/>
              <a:t>China has moved 300 million people out of poverty.</a:t>
            </a:r>
          </a:p>
          <a:p>
            <a:endParaRPr lang="en-US" dirty="0" smtClean="0"/>
          </a:p>
          <a:p>
            <a:r>
              <a:rPr lang="en-US" b="1" dirty="0"/>
              <a:t>Problems:</a:t>
            </a:r>
          </a:p>
          <a:p>
            <a:pPr lvl="1"/>
            <a:r>
              <a:rPr lang="en-US" dirty="0"/>
              <a:t>Strong male preference leads to gender imbalance</a:t>
            </a:r>
            <a:r>
              <a:rPr lang="en-US" dirty="0" smtClean="0"/>
              <a:t>.</a:t>
            </a:r>
          </a:p>
          <a:p>
            <a:pPr lvl="1"/>
            <a:r>
              <a:rPr lang="en-US" dirty="0"/>
              <a:t>Male children sometimes are fed better than female children.</a:t>
            </a:r>
          </a:p>
          <a:p>
            <a:pPr lvl="1"/>
            <a:r>
              <a:rPr lang="en-US" dirty="0" smtClean="0"/>
              <a:t>Female babies are sometimes killed or sold.</a:t>
            </a:r>
          </a:p>
          <a:p>
            <a:pPr lvl="1"/>
            <a:r>
              <a:rPr lang="en-US" dirty="0" smtClean="0"/>
              <a:t>Female babies are aborted at a much higher rate than males, often time forced upon women by family members.</a:t>
            </a:r>
            <a:endParaRPr lang="en-US" dirty="0"/>
          </a:p>
          <a:p>
            <a:pPr lvl="1"/>
            <a:r>
              <a:rPr lang="en-US" dirty="0"/>
              <a:t>Average population age is increasing.</a:t>
            </a:r>
          </a:p>
          <a:p>
            <a:pPr lvl="1"/>
            <a:r>
              <a:rPr lang="en-US" dirty="0"/>
              <a:t>Not enough resource to support population</a:t>
            </a:r>
            <a:r>
              <a:rPr lang="en-US" dirty="0" smtClean="0"/>
              <a:t>.</a:t>
            </a:r>
          </a:p>
          <a:p>
            <a:pPr lvl="1"/>
            <a:r>
              <a:rPr lang="en-US" dirty="0" smtClean="0"/>
              <a:t>Pressures on social system and healthcare</a:t>
            </a:r>
          </a:p>
          <a:p>
            <a:pPr lvl="1"/>
            <a:r>
              <a:rPr lang="en-US" dirty="0" smtClean="0"/>
              <a:t>Reduced work force</a:t>
            </a:r>
            <a:endParaRPr lang="en-US" dirty="0"/>
          </a:p>
          <a:p>
            <a:endParaRPr lang="en-US" dirty="0"/>
          </a:p>
        </p:txBody>
      </p:sp>
      <p:sp>
        <p:nvSpPr>
          <p:cNvPr id="4" name="TextBox 3"/>
          <p:cNvSpPr txBox="1"/>
          <p:nvPr/>
        </p:nvSpPr>
        <p:spPr>
          <a:xfrm>
            <a:off x="6927" y="5029200"/>
            <a:ext cx="9144000" cy="923330"/>
          </a:xfrm>
          <a:prstGeom prst="rect">
            <a:avLst/>
          </a:prstGeom>
          <a:noFill/>
        </p:spPr>
        <p:txBody>
          <a:bodyPr wrap="square" rtlCol="0">
            <a:spAutoFit/>
          </a:bodyPr>
          <a:lstStyle/>
          <a:p>
            <a:r>
              <a:rPr lang="en-US" b="1" dirty="0"/>
              <a:t>Gross domestic product</a:t>
            </a:r>
            <a:r>
              <a:rPr lang="en-US" dirty="0"/>
              <a:t> (</a:t>
            </a:r>
            <a:r>
              <a:rPr lang="en-US" b="1" dirty="0"/>
              <a:t>GDP</a:t>
            </a:r>
            <a:r>
              <a:rPr lang="en-US" dirty="0"/>
              <a:t>) is the </a:t>
            </a:r>
            <a:r>
              <a:rPr lang="en-US" dirty="0">
                <a:hlinkClick r:id="rId2" tooltip="Market value"/>
              </a:rPr>
              <a:t>market value</a:t>
            </a:r>
            <a:r>
              <a:rPr lang="en-US" dirty="0"/>
              <a:t> of all officially recognized final goods and services produced within a country in a year, or other given period of time. GDP </a:t>
            </a:r>
            <a:r>
              <a:rPr lang="en-US" dirty="0">
                <a:hlinkClick r:id="rId3" tooltip="Per capita"/>
              </a:rPr>
              <a:t>per capita</a:t>
            </a:r>
            <a:r>
              <a:rPr lang="en-US" dirty="0"/>
              <a:t> is often considered an indicator of a country's </a:t>
            </a:r>
            <a:r>
              <a:rPr lang="en-US" dirty="0">
                <a:hlinkClick r:id="rId4" tooltip="Standard of living"/>
              </a:rPr>
              <a:t>standard of living</a:t>
            </a:r>
            <a:r>
              <a:rPr lang="en-US" dirty="0" smtClean="0"/>
              <a:t>.</a:t>
            </a:r>
            <a:endParaRPr lang="en-US" dirty="0"/>
          </a:p>
        </p:txBody>
      </p:sp>
    </p:spTree>
    <p:extLst>
      <p:ext uri="{BB962C8B-B14F-4D97-AF65-F5344CB8AC3E}">
        <p14:creationId xmlns:p14="http://schemas.microsoft.com/office/powerpoint/2010/main" val="3107547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9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3538" y="200025"/>
            <a:ext cx="5345112"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a:spLocks noChangeArrowheads="1"/>
          </p:cNvSpPr>
          <p:nvPr/>
        </p:nvSpPr>
        <p:spPr bwMode="auto">
          <a:xfrm>
            <a:off x="1171575" y="3581400"/>
            <a:ext cx="205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b="1" dirty="0">
                <a:latin typeface="Arial" charset="0"/>
                <a:ea typeface="ＭＳ Ｐゴシック" pitchFamily="34" charset="-128"/>
              </a:rPr>
              <a:t>Total fertility rate</a:t>
            </a:r>
          </a:p>
        </p:txBody>
      </p:sp>
      <p:sp>
        <p:nvSpPr>
          <p:cNvPr id="6" name="Rectangle 6"/>
          <p:cNvSpPr>
            <a:spLocks noChangeArrowheads="1"/>
          </p:cNvSpPr>
          <p:nvPr/>
        </p:nvSpPr>
        <p:spPr bwMode="auto">
          <a:xfrm>
            <a:off x="1612900" y="0"/>
            <a:ext cx="1600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sz="1800" b="1" dirty="0">
                <a:latin typeface="Arial" charset="0"/>
                <a:ea typeface="ＭＳ Ｐゴシック" pitchFamily="34" charset="-128"/>
              </a:rPr>
              <a:t>Percentage</a:t>
            </a:r>
          </a:p>
          <a:p>
            <a:pPr algn="r"/>
            <a:r>
              <a:rPr lang="en-US" sz="1800" b="1" dirty="0">
                <a:latin typeface="Arial" charset="0"/>
                <a:ea typeface="ＭＳ Ｐゴシック" pitchFamily="34" charset="-128"/>
              </a:rPr>
              <a:t>of world</a:t>
            </a:r>
          </a:p>
          <a:p>
            <a:pPr algn="r"/>
            <a:r>
              <a:rPr lang="en-US" sz="1800" b="1" dirty="0">
                <a:latin typeface="Arial" charset="0"/>
                <a:ea typeface="ＭＳ Ｐゴシック" pitchFamily="34" charset="-128"/>
              </a:rPr>
              <a:t>population</a:t>
            </a:r>
          </a:p>
        </p:txBody>
      </p:sp>
      <p:sp>
        <p:nvSpPr>
          <p:cNvPr id="7" name="Rectangle 7"/>
          <p:cNvSpPr>
            <a:spLocks noChangeArrowheads="1"/>
          </p:cNvSpPr>
          <p:nvPr/>
        </p:nvSpPr>
        <p:spPr bwMode="auto">
          <a:xfrm>
            <a:off x="1828800" y="838200"/>
            <a:ext cx="1365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Population</a:t>
            </a:r>
          </a:p>
        </p:txBody>
      </p:sp>
      <p:sp>
        <p:nvSpPr>
          <p:cNvPr id="8" name="Rectangle 8"/>
          <p:cNvSpPr>
            <a:spLocks noChangeArrowheads="1"/>
          </p:cNvSpPr>
          <p:nvPr/>
        </p:nvSpPr>
        <p:spPr bwMode="auto">
          <a:xfrm>
            <a:off x="1119188" y="1263650"/>
            <a:ext cx="2089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sz="1800" b="1" dirty="0">
                <a:latin typeface="Arial" charset="0"/>
                <a:ea typeface="ＭＳ Ｐゴシック" pitchFamily="34" charset="-128"/>
              </a:rPr>
              <a:t>Population (2050)</a:t>
            </a:r>
          </a:p>
          <a:p>
            <a:pPr algn="r"/>
            <a:r>
              <a:rPr lang="en-US" sz="1800" b="1" dirty="0">
                <a:latin typeface="Arial" charset="0"/>
                <a:ea typeface="ＭＳ Ｐゴシック" pitchFamily="34" charset="-128"/>
              </a:rPr>
              <a:t>(estimated)</a:t>
            </a:r>
          </a:p>
        </p:txBody>
      </p:sp>
      <p:sp>
        <p:nvSpPr>
          <p:cNvPr id="9" name="Rectangle 9"/>
          <p:cNvSpPr>
            <a:spLocks noChangeArrowheads="1"/>
          </p:cNvSpPr>
          <p:nvPr/>
        </p:nvSpPr>
        <p:spPr bwMode="auto">
          <a:xfrm>
            <a:off x="657225" y="1920875"/>
            <a:ext cx="2546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Illiteracy (% of adults)</a:t>
            </a:r>
          </a:p>
        </p:txBody>
      </p:sp>
      <p:sp>
        <p:nvSpPr>
          <p:cNvPr id="10" name="Rectangle 10"/>
          <p:cNvSpPr>
            <a:spLocks noChangeArrowheads="1"/>
          </p:cNvSpPr>
          <p:nvPr/>
        </p:nvSpPr>
        <p:spPr bwMode="auto">
          <a:xfrm>
            <a:off x="-7938" y="2422525"/>
            <a:ext cx="3257551"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Population under age 15 (%)</a:t>
            </a:r>
          </a:p>
        </p:txBody>
      </p:sp>
      <p:sp>
        <p:nvSpPr>
          <p:cNvPr id="11" name="Rectangle 11"/>
          <p:cNvSpPr>
            <a:spLocks noChangeArrowheads="1"/>
          </p:cNvSpPr>
          <p:nvPr/>
        </p:nvSpPr>
        <p:spPr bwMode="auto">
          <a:xfrm>
            <a:off x="128588" y="2919413"/>
            <a:ext cx="309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Population growth rate (%)</a:t>
            </a:r>
          </a:p>
        </p:txBody>
      </p:sp>
      <p:sp>
        <p:nvSpPr>
          <p:cNvPr id="12" name="Rectangle 12"/>
          <p:cNvSpPr>
            <a:spLocks noChangeArrowheads="1"/>
          </p:cNvSpPr>
          <p:nvPr/>
        </p:nvSpPr>
        <p:spPr bwMode="auto">
          <a:xfrm>
            <a:off x="5875338" y="100013"/>
            <a:ext cx="64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17%</a:t>
            </a:r>
          </a:p>
        </p:txBody>
      </p:sp>
      <p:sp>
        <p:nvSpPr>
          <p:cNvPr id="13" name="Rectangle 13"/>
          <p:cNvSpPr>
            <a:spLocks noChangeArrowheads="1"/>
          </p:cNvSpPr>
          <p:nvPr/>
        </p:nvSpPr>
        <p:spPr bwMode="auto">
          <a:xfrm>
            <a:off x="6492875" y="320675"/>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20%</a:t>
            </a:r>
          </a:p>
        </p:txBody>
      </p:sp>
      <p:sp>
        <p:nvSpPr>
          <p:cNvPr id="14" name="Rectangle 14"/>
          <p:cNvSpPr>
            <a:spLocks noChangeArrowheads="1"/>
          </p:cNvSpPr>
          <p:nvPr/>
        </p:nvSpPr>
        <p:spPr bwMode="auto">
          <a:xfrm>
            <a:off x="6040438" y="749300"/>
            <a:ext cx="1238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1.1 billion</a:t>
            </a:r>
          </a:p>
        </p:txBody>
      </p:sp>
      <p:sp>
        <p:nvSpPr>
          <p:cNvPr id="15" name="Rectangle 15"/>
          <p:cNvSpPr>
            <a:spLocks noChangeArrowheads="1"/>
          </p:cNvSpPr>
          <p:nvPr/>
        </p:nvSpPr>
        <p:spPr bwMode="auto">
          <a:xfrm>
            <a:off x="6553200" y="990600"/>
            <a:ext cx="1238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1.3 billion</a:t>
            </a:r>
          </a:p>
        </p:txBody>
      </p:sp>
      <p:sp>
        <p:nvSpPr>
          <p:cNvPr id="16" name="Rectangle 16"/>
          <p:cNvSpPr>
            <a:spLocks noChangeArrowheads="1"/>
          </p:cNvSpPr>
          <p:nvPr/>
        </p:nvSpPr>
        <p:spPr bwMode="auto">
          <a:xfrm>
            <a:off x="7239000" y="1484313"/>
            <a:ext cx="1238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1.6 billion</a:t>
            </a:r>
          </a:p>
        </p:txBody>
      </p:sp>
      <p:sp>
        <p:nvSpPr>
          <p:cNvPr id="17" name="Rectangle 17"/>
          <p:cNvSpPr>
            <a:spLocks noChangeArrowheads="1"/>
          </p:cNvSpPr>
          <p:nvPr/>
        </p:nvSpPr>
        <p:spPr bwMode="auto">
          <a:xfrm>
            <a:off x="7772400" y="76200"/>
            <a:ext cx="717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India</a:t>
            </a:r>
          </a:p>
        </p:txBody>
      </p:sp>
      <p:sp>
        <p:nvSpPr>
          <p:cNvPr id="18" name="Rectangle 18"/>
          <p:cNvSpPr>
            <a:spLocks noChangeArrowheads="1"/>
          </p:cNvSpPr>
          <p:nvPr/>
        </p:nvSpPr>
        <p:spPr bwMode="auto">
          <a:xfrm>
            <a:off x="7772400" y="317500"/>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China</a:t>
            </a:r>
          </a:p>
        </p:txBody>
      </p:sp>
      <p:sp>
        <p:nvSpPr>
          <p:cNvPr id="19" name="Rectangle 19"/>
          <p:cNvSpPr>
            <a:spLocks noChangeArrowheads="1"/>
          </p:cNvSpPr>
          <p:nvPr/>
        </p:nvSpPr>
        <p:spPr bwMode="auto">
          <a:xfrm>
            <a:off x="841375" y="6103938"/>
            <a:ext cx="2343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GDP PPP per capita</a:t>
            </a:r>
          </a:p>
        </p:txBody>
      </p:sp>
      <p:sp>
        <p:nvSpPr>
          <p:cNvPr id="20" name="Rectangle 20"/>
          <p:cNvSpPr>
            <a:spLocks noChangeArrowheads="1"/>
          </p:cNvSpPr>
          <p:nvPr/>
        </p:nvSpPr>
        <p:spPr bwMode="auto">
          <a:xfrm>
            <a:off x="1190625" y="5286375"/>
            <a:ext cx="2076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Percentage living</a:t>
            </a:r>
          </a:p>
          <a:p>
            <a:r>
              <a:rPr lang="en-US" sz="1800" b="1" dirty="0">
                <a:latin typeface="Arial" charset="0"/>
                <a:ea typeface="ＭＳ Ｐゴシック" pitchFamily="34" charset="-128"/>
              </a:rPr>
              <a:t>below $2 per day</a:t>
            </a:r>
          </a:p>
        </p:txBody>
      </p:sp>
      <p:sp>
        <p:nvSpPr>
          <p:cNvPr id="21" name="Rectangle 21"/>
          <p:cNvSpPr>
            <a:spLocks noChangeArrowheads="1"/>
          </p:cNvSpPr>
          <p:nvPr/>
        </p:nvSpPr>
        <p:spPr bwMode="auto">
          <a:xfrm>
            <a:off x="1295400" y="4800600"/>
            <a:ext cx="189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Life expectancy</a:t>
            </a:r>
          </a:p>
        </p:txBody>
      </p:sp>
      <p:sp>
        <p:nvSpPr>
          <p:cNvPr id="22" name="Rectangle 22"/>
          <p:cNvSpPr>
            <a:spLocks noChangeArrowheads="1"/>
          </p:cNvSpPr>
          <p:nvPr/>
        </p:nvSpPr>
        <p:spPr bwMode="auto">
          <a:xfrm>
            <a:off x="6905625" y="1905000"/>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47%</a:t>
            </a:r>
          </a:p>
        </p:txBody>
      </p:sp>
      <p:sp>
        <p:nvSpPr>
          <p:cNvPr id="23" name="Rectangle 23"/>
          <p:cNvSpPr>
            <a:spLocks noChangeArrowheads="1"/>
          </p:cNvSpPr>
          <p:nvPr/>
        </p:nvSpPr>
        <p:spPr bwMode="auto">
          <a:xfrm>
            <a:off x="4572000" y="2105025"/>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17%</a:t>
            </a:r>
          </a:p>
        </p:txBody>
      </p:sp>
      <p:sp>
        <p:nvSpPr>
          <p:cNvPr id="24" name="Rectangle 24"/>
          <p:cNvSpPr>
            <a:spLocks noChangeArrowheads="1"/>
          </p:cNvSpPr>
          <p:nvPr/>
        </p:nvSpPr>
        <p:spPr bwMode="auto">
          <a:xfrm>
            <a:off x="6096000" y="2362200"/>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36%</a:t>
            </a:r>
          </a:p>
        </p:txBody>
      </p:sp>
      <p:sp>
        <p:nvSpPr>
          <p:cNvPr id="25" name="Rectangle 25"/>
          <p:cNvSpPr>
            <a:spLocks noChangeArrowheads="1"/>
          </p:cNvSpPr>
          <p:nvPr/>
        </p:nvSpPr>
        <p:spPr bwMode="auto">
          <a:xfrm>
            <a:off x="4876800" y="2590800"/>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20%</a:t>
            </a:r>
          </a:p>
        </p:txBody>
      </p:sp>
      <p:sp>
        <p:nvSpPr>
          <p:cNvPr id="26" name="Rectangle 26"/>
          <p:cNvSpPr>
            <a:spLocks noChangeArrowheads="1"/>
          </p:cNvSpPr>
          <p:nvPr/>
        </p:nvSpPr>
        <p:spPr bwMode="auto">
          <a:xfrm>
            <a:off x="3357563" y="2851150"/>
            <a:ext cx="704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1.6%</a:t>
            </a:r>
          </a:p>
        </p:txBody>
      </p:sp>
      <p:sp>
        <p:nvSpPr>
          <p:cNvPr id="27" name="Rectangle 27"/>
          <p:cNvSpPr>
            <a:spLocks noChangeArrowheads="1"/>
          </p:cNvSpPr>
          <p:nvPr/>
        </p:nvSpPr>
        <p:spPr bwMode="auto">
          <a:xfrm>
            <a:off x="3368675" y="3086100"/>
            <a:ext cx="704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0.6%</a:t>
            </a:r>
          </a:p>
        </p:txBody>
      </p:sp>
      <p:sp>
        <p:nvSpPr>
          <p:cNvPr id="28" name="Rectangle 28"/>
          <p:cNvSpPr>
            <a:spLocks noChangeArrowheads="1"/>
          </p:cNvSpPr>
          <p:nvPr/>
        </p:nvSpPr>
        <p:spPr bwMode="auto">
          <a:xfrm>
            <a:off x="6910388" y="1255713"/>
            <a:ext cx="1238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1.4 billion</a:t>
            </a:r>
          </a:p>
        </p:txBody>
      </p:sp>
      <p:sp>
        <p:nvSpPr>
          <p:cNvPr id="29" name="Rectangle 29"/>
          <p:cNvSpPr>
            <a:spLocks noChangeArrowheads="1"/>
          </p:cNvSpPr>
          <p:nvPr/>
        </p:nvSpPr>
        <p:spPr bwMode="auto">
          <a:xfrm>
            <a:off x="7783513" y="6248400"/>
            <a:ext cx="882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$5,890</a:t>
            </a:r>
          </a:p>
        </p:txBody>
      </p:sp>
      <p:sp>
        <p:nvSpPr>
          <p:cNvPr id="30" name="Rectangle 30"/>
          <p:cNvSpPr>
            <a:spLocks noChangeArrowheads="1"/>
          </p:cNvSpPr>
          <p:nvPr/>
        </p:nvSpPr>
        <p:spPr bwMode="auto">
          <a:xfrm>
            <a:off x="5722938" y="6022975"/>
            <a:ext cx="882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$3,120</a:t>
            </a:r>
          </a:p>
        </p:txBody>
      </p:sp>
      <p:sp>
        <p:nvSpPr>
          <p:cNvPr id="31" name="Rectangle 31"/>
          <p:cNvSpPr>
            <a:spLocks noChangeArrowheads="1"/>
          </p:cNvSpPr>
          <p:nvPr/>
        </p:nvSpPr>
        <p:spPr bwMode="auto">
          <a:xfrm>
            <a:off x="5410200" y="5562600"/>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47</a:t>
            </a:r>
          </a:p>
        </p:txBody>
      </p:sp>
      <p:sp>
        <p:nvSpPr>
          <p:cNvPr id="32" name="Rectangle 32"/>
          <p:cNvSpPr>
            <a:spLocks noChangeArrowheads="1"/>
          </p:cNvSpPr>
          <p:nvPr/>
        </p:nvSpPr>
        <p:spPr bwMode="auto">
          <a:xfrm>
            <a:off x="7239000" y="5410200"/>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80</a:t>
            </a:r>
          </a:p>
        </p:txBody>
      </p:sp>
      <p:sp>
        <p:nvSpPr>
          <p:cNvPr id="33" name="Rectangle 33"/>
          <p:cNvSpPr>
            <a:spLocks noChangeArrowheads="1"/>
          </p:cNvSpPr>
          <p:nvPr/>
        </p:nvSpPr>
        <p:spPr bwMode="auto">
          <a:xfrm>
            <a:off x="6672263" y="4876800"/>
            <a:ext cx="11001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70 years</a:t>
            </a:r>
          </a:p>
        </p:txBody>
      </p:sp>
      <p:sp>
        <p:nvSpPr>
          <p:cNvPr id="34" name="Rectangle 34"/>
          <p:cNvSpPr>
            <a:spLocks noChangeArrowheads="1"/>
          </p:cNvSpPr>
          <p:nvPr/>
        </p:nvSpPr>
        <p:spPr bwMode="auto">
          <a:xfrm>
            <a:off x="6337300" y="4648200"/>
            <a:ext cx="1100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62 years</a:t>
            </a:r>
          </a:p>
        </p:txBody>
      </p:sp>
      <p:sp>
        <p:nvSpPr>
          <p:cNvPr id="35" name="Rectangle 35"/>
          <p:cNvSpPr>
            <a:spLocks noChangeArrowheads="1"/>
          </p:cNvSpPr>
          <p:nvPr/>
        </p:nvSpPr>
        <p:spPr bwMode="auto">
          <a:xfrm>
            <a:off x="4816475" y="4219575"/>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27</a:t>
            </a:r>
          </a:p>
        </p:txBody>
      </p:sp>
      <p:sp>
        <p:nvSpPr>
          <p:cNvPr id="36" name="Rectangle 36"/>
          <p:cNvSpPr>
            <a:spLocks noChangeArrowheads="1"/>
          </p:cNvSpPr>
          <p:nvPr/>
        </p:nvSpPr>
        <p:spPr bwMode="auto">
          <a:xfrm>
            <a:off x="6565900" y="4030663"/>
            <a:ext cx="43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58</a:t>
            </a:r>
          </a:p>
        </p:txBody>
      </p:sp>
      <p:sp>
        <p:nvSpPr>
          <p:cNvPr id="37" name="Rectangle 37"/>
          <p:cNvSpPr>
            <a:spLocks noChangeArrowheads="1"/>
          </p:cNvSpPr>
          <p:nvPr/>
        </p:nvSpPr>
        <p:spPr bwMode="auto">
          <a:xfrm>
            <a:off x="3352800" y="3717925"/>
            <a:ext cx="53292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1.6 children per women (down from 5.7 in 1972)</a:t>
            </a:r>
          </a:p>
        </p:txBody>
      </p:sp>
      <p:sp>
        <p:nvSpPr>
          <p:cNvPr id="38" name="Rectangle 38"/>
          <p:cNvSpPr>
            <a:spLocks noChangeArrowheads="1"/>
          </p:cNvSpPr>
          <p:nvPr/>
        </p:nvSpPr>
        <p:spPr bwMode="auto">
          <a:xfrm>
            <a:off x="882650" y="4090988"/>
            <a:ext cx="2317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Infant mortality rate</a:t>
            </a:r>
          </a:p>
        </p:txBody>
      </p:sp>
      <p:sp>
        <p:nvSpPr>
          <p:cNvPr id="39" name="Rectangle 39"/>
          <p:cNvSpPr>
            <a:spLocks noChangeArrowheads="1"/>
          </p:cNvSpPr>
          <p:nvPr/>
        </p:nvSpPr>
        <p:spPr bwMode="auto">
          <a:xfrm>
            <a:off x="3429000" y="3492500"/>
            <a:ext cx="53292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latin typeface="Arial" charset="0"/>
                <a:ea typeface="ＭＳ Ｐゴシック" pitchFamily="34" charset="-128"/>
              </a:rPr>
              <a:t>2.9 children per women (down from 5.3 in 1970)</a:t>
            </a:r>
          </a:p>
        </p:txBody>
      </p:sp>
    </p:spTree>
    <p:extLst>
      <p:ext uri="{BB962C8B-B14F-4D97-AF65-F5344CB8AC3E}">
        <p14:creationId xmlns:p14="http://schemas.microsoft.com/office/powerpoint/2010/main" val="189503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US" dirty="0" smtClean="0"/>
              <a:t>Government Incentives</a:t>
            </a:r>
            <a:endParaRPr lang="en-US" dirty="0"/>
          </a:p>
        </p:txBody>
      </p:sp>
      <p:sp>
        <p:nvSpPr>
          <p:cNvPr id="3" name="TextBox 2"/>
          <p:cNvSpPr txBox="1"/>
          <p:nvPr/>
        </p:nvSpPr>
        <p:spPr>
          <a:xfrm>
            <a:off x="0" y="990600"/>
            <a:ext cx="9144000" cy="1200329"/>
          </a:xfrm>
          <a:prstGeom prst="rect">
            <a:avLst/>
          </a:prstGeom>
          <a:noFill/>
        </p:spPr>
        <p:txBody>
          <a:bodyPr wrap="square" rtlCol="0">
            <a:spAutoFit/>
          </a:bodyPr>
          <a:lstStyle/>
          <a:p>
            <a:r>
              <a:rPr lang="en-US" b="1" dirty="0" smtClean="0"/>
              <a:t>Family planning incentives</a:t>
            </a:r>
            <a:r>
              <a:rPr lang="en-US" dirty="0" smtClean="0"/>
              <a:t>: Make family planning more accessible, subsidized (cheaper), or free:</a:t>
            </a:r>
          </a:p>
          <a:p>
            <a:r>
              <a:rPr lang="en-US" dirty="0"/>
              <a:t>	</a:t>
            </a:r>
            <a:r>
              <a:rPr lang="en-US" dirty="0" smtClean="0"/>
              <a:t>1. Free clinical services and birth control</a:t>
            </a:r>
          </a:p>
          <a:p>
            <a:r>
              <a:rPr lang="en-US" dirty="0"/>
              <a:t>	</a:t>
            </a:r>
            <a:r>
              <a:rPr lang="en-US" dirty="0" smtClean="0"/>
              <a:t>2. Free education about birth control</a:t>
            </a:r>
          </a:p>
          <a:p>
            <a:r>
              <a:rPr lang="en-US" dirty="0"/>
              <a:t>	</a:t>
            </a:r>
            <a:r>
              <a:rPr lang="en-US" dirty="0" smtClean="0"/>
              <a:t>3. Subsidized birth control and education.</a:t>
            </a:r>
            <a:endParaRPr lang="en-US" dirty="0"/>
          </a:p>
        </p:txBody>
      </p:sp>
      <p:sp>
        <p:nvSpPr>
          <p:cNvPr id="4" name="TextBox 3"/>
          <p:cNvSpPr txBox="1"/>
          <p:nvPr/>
        </p:nvSpPr>
        <p:spPr>
          <a:xfrm>
            <a:off x="0" y="2286000"/>
            <a:ext cx="9144000" cy="3693319"/>
          </a:xfrm>
          <a:prstGeom prst="rect">
            <a:avLst/>
          </a:prstGeom>
          <a:noFill/>
        </p:spPr>
        <p:txBody>
          <a:bodyPr wrap="square" rtlCol="0">
            <a:spAutoFit/>
          </a:bodyPr>
          <a:lstStyle/>
          <a:p>
            <a:r>
              <a:rPr lang="en-US" b="1" dirty="0" smtClean="0"/>
              <a:t>Economic rewards or penalties</a:t>
            </a:r>
            <a:r>
              <a:rPr lang="en-US" dirty="0" smtClean="0"/>
              <a:t>:</a:t>
            </a:r>
          </a:p>
          <a:p>
            <a:r>
              <a:rPr lang="en-US" dirty="0"/>
              <a:t>	</a:t>
            </a:r>
            <a:r>
              <a:rPr lang="en-US" dirty="0" smtClean="0"/>
              <a:t>1. Monetary compensation to individuals that are sterilized and paid leave from work 	for women getting fertility operations.</a:t>
            </a:r>
          </a:p>
          <a:p>
            <a:r>
              <a:rPr lang="en-US" dirty="0"/>
              <a:t>	</a:t>
            </a:r>
            <a:r>
              <a:rPr lang="en-US" dirty="0" smtClean="0"/>
              <a:t>2. Removing income tax deductions for more than one child.</a:t>
            </a:r>
          </a:p>
          <a:p>
            <a:r>
              <a:rPr lang="en-US" dirty="0"/>
              <a:t>	</a:t>
            </a:r>
            <a:r>
              <a:rPr lang="en-US" dirty="0" smtClean="0"/>
              <a:t>3. For families of 0-1 children </a:t>
            </a:r>
          </a:p>
          <a:p>
            <a:r>
              <a:rPr lang="en-US" dirty="0"/>
              <a:t>	</a:t>
            </a:r>
            <a:r>
              <a:rPr lang="en-US" dirty="0" smtClean="0"/>
              <a:t>	 Free-health care for families </a:t>
            </a:r>
          </a:p>
          <a:p>
            <a:r>
              <a:rPr lang="en-US" dirty="0"/>
              <a:t>	</a:t>
            </a:r>
            <a:r>
              <a:rPr lang="en-US" dirty="0" smtClean="0"/>
              <a:t>	 Free higher education for women and children</a:t>
            </a:r>
          </a:p>
          <a:p>
            <a:r>
              <a:rPr lang="en-US" dirty="0"/>
              <a:t>	</a:t>
            </a:r>
            <a:r>
              <a:rPr lang="en-US" dirty="0" smtClean="0"/>
              <a:t> 	 Increased social security or pension</a:t>
            </a:r>
          </a:p>
          <a:p>
            <a:r>
              <a:rPr lang="en-US" dirty="0"/>
              <a:t>	</a:t>
            </a:r>
            <a:r>
              <a:rPr lang="en-US" dirty="0" smtClean="0"/>
              <a:t>	 Better job opportunities for women or couples and their one child</a:t>
            </a:r>
          </a:p>
          <a:p>
            <a:r>
              <a:rPr lang="en-US" dirty="0"/>
              <a:t>	</a:t>
            </a:r>
            <a:r>
              <a:rPr lang="en-US" dirty="0" smtClean="0"/>
              <a:t>	 Monetary bonus at the of each year of every month</a:t>
            </a:r>
          </a:p>
          <a:p>
            <a:r>
              <a:rPr lang="en-US" dirty="0"/>
              <a:t>	</a:t>
            </a:r>
            <a:r>
              <a:rPr lang="en-US" dirty="0" smtClean="0"/>
              <a:t>	 Government subsidized housing</a:t>
            </a:r>
          </a:p>
          <a:p>
            <a:r>
              <a:rPr lang="en-US" dirty="0"/>
              <a:t>	</a:t>
            </a:r>
            <a:r>
              <a:rPr lang="en-US" dirty="0" smtClean="0"/>
              <a:t>	Additional food rations</a:t>
            </a:r>
          </a:p>
          <a:p>
            <a:r>
              <a:rPr lang="en-US" dirty="0"/>
              <a:t>	</a:t>
            </a:r>
            <a:r>
              <a:rPr lang="en-US" dirty="0" smtClean="0"/>
              <a:t>4. Pay an extra government tax for each child over your first.</a:t>
            </a:r>
          </a:p>
        </p:txBody>
      </p:sp>
      <p:sp>
        <p:nvSpPr>
          <p:cNvPr id="5" name="TextBox 4"/>
          <p:cNvSpPr txBox="1"/>
          <p:nvPr/>
        </p:nvSpPr>
        <p:spPr>
          <a:xfrm>
            <a:off x="0" y="5979319"/>
            <a:ext cx="9144000" cy="646331"/>
          </a:xfrm>
          <a:prstGeom prst="rect">
            <a:avLst/>
          </a:prstGeom>
          <a:noFill/>
        </p:spPr>
        <p:txBody>
          <a:bodyPr wrap="square" rtlCol="0">
            <a:spAutoFit/>
          </a:bodyPr>
          <a:lstStyle/>
          <a:p>
            <a:r>
              <a:rPr lang="en-US" b="1" dirty="0" smtClean="0"/>
              <a:t>Other methods</a:t>
            </a:r>
            <a:r>
              <a:rPr lang="en-US" dirty="0" smtClean="0"/>
              <a:t>:</a:t>
            </a:r>
          </a:p>
          <a:p>
            <a:r>
              <a:rPr lang="en-US" dirty="0"/>
              <a:t>	</a:t>
            </a:r>
            <a:r>
              <a:rPr lang="en-US" dirty="0" smtClean="0"/>
              <a:t>1. Raise legal marriage age, reducing number of children and increase age of first.</a:t>
            </a:r>
            <a:endParaRPr lang="en-US" dirty="0"/>
          </a:p>
        </p:txBody>
      </p:sp>
    </p:spTree>
    <p:extLst>
      <p:ext uri="{BB962C8B-B14F-4D97-AF65-F5344CB8AC3E}">
        <p14:creationId xmlns:p14="http://schemas.microsoft.com/office/powerpoint/2010/main" val="2784218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US" b="1" dirty="0"/>
              <a:t>Developing </a:t>
            </a:r>
            <a:r>
              <a:rPr lang="en-US" b="1" dirty="0" smtClean="0"/>
              <a:t>Countries</a:t>
            </a:r>
            <a:endParaRPr lang="en-US" dirty="0"/>
          </a:p>
        </p:txBody>
      </p:sp>
      <p:sp>
        <p:nvSpPr>
          <p:cNvPr id="3" name="TextBox 2"/>
          <p:cNvSpPr txBox="1"/>
          <p:nvPr/>
        </p:nvSpPr>
        <p:spPr>
          <a:xfrm>
            <a:off x="0" y="990600"/>
            <a:ext cx="9067800" cy="2585323"/>
          </a:xfrm>
          <a:prstGeom prst="rect">
            <a:avLst/>
          </a:prstGeom>
          <a:noFill/>
        </p:spPr>
        <p:txBody>
          <a:bodyPr wrap="square" rtlCol="0">
            <a:spAutoFit/>
          </a:bodyPr>
          <a:lstStyle/>
          <a:p>
            <a:pPr>
              <a:lnSpc>
                <a:spcPct val="90000"/>
              </a:lnSpc>
            </a:pPr>
            <a:r>
              <a:rPr lang="en-US" dirty="0"/>
              <a:t>China is the largest but has taken drastic population control methods.  </a:t>
            </a:r>
            <a:r>
              <a:rPr lang="en-US" dirty="0" smtClean="0"/>
              <a:t>Developing countries have 82% of the world’s population and is expected to grow and add 97% to the total world population.</a:t>
            </a:r>
          </a:p>
          <a:p>
            <a:pPr>
              <a:lnSpc>
                <a:spcPct val="90000"/>
              </a:lnSpc>
            </a:pPr>
            <a:endParaRPr lang="en-US" dirty="0"/>
          </a:p>
          <a:p>
            <a:pPr>
              <a:lnSpc>
                <a:spcPct val="90000"/>
              </a:lnSpc>
            </a:pPr>
            <a:r>
              <a:rPr lang="en-US" dirty="0"/>
              <a:t>By 2050, India is predicted to pass it.  Pakistan is projected to become 3</a:t>
            </a:r>
            <a:r>
              <a:rPr lang="en-US" baseline="30000" dirty="0"/>
              <a:t>rd</a:t>
            </a:r>
            <a:r>
              <a:rPr lang="en-US" dirty="0"/>
              <a:t> with Iran and Ethiopia following.  </a:t>
            </a:r>
            <a:endParaRPr lang="en-US" dirty="0" smtClean="0"/>
          </a:p>
          <a:p>
            <a:pPr>
              <a:lnSpc>
                <a:spcPct val="90000"/>
              </a:lnSpc>
            </a:pPr>
            <a:endParaRPr lang="en-US" dirty="0"/>
          </a:p>
          <a:p>
            <a:pPr>
              <a:lnSpc>
                <a:spcPct val="90000"/>
              </a:lnSpc>
            </a:pPr>
            <a:r>
              <a:rPr lang="en-US" dirty="0"/>
              <a:t>However, Russia is losing 600,000 people a year, after being the 4</a:t>
            </a:r>
            <a:r>
              <a:rPr lang="en-US" baseline="30000" dirty="0"/>
              <a:t>th</a:t>
            </a:r>
            <a:r>
              <a:rPr lang="en-US" dirty="0"/>
              <a:t> largest country in 1950.  This is because </a:t>
            </a:r>
            <a:r>
              <a:rPr lang="en-US" dirty="0" smtClean="0"/>
              <a:t>their standard of living has declined drastically (environmental </a:t>
            </a:r>
            <a:r>
              <a:rPr lang="en-US" dirty="0"/>
              <a:t>pollution, hyperinflation, crime, corruption, disease and </a:t>
            </a:r>
            <a:r>
              <a:rPr lang="en-US" dirty="0" smtClean="0"/>
              <a:t>despair).  </a:t>
            </a:r>
            <a:endParaRPr lang="en-US" dirty="0"/>
          </a:p>
        </p:txBody>
      </p:sp>
      <p:sp>
        <p:nvSpPr>
          <p:cNvPr id="4" name="TextBox 3"/>
          <p:cNvSpPr txBox="1"/>
          <p:nvPr/>
        </p:nvSpPr>
        <p:spPr>
          <a:xfrm>
            <a:off x="457200" y="3505200"/>
            <a:ext cx="8686800" cy="2308324"/>
          </a:xfrm>
          <a:prstGeom prst="rect">
            <a:avLst/>
          </a:prstGeom>
          <a:noFill/>
        </p:spPr>
        <p:txBody>
          <a:bodyPr wrap="square" rtlCol="0">
            <a:spAutoFit/>
          </a:bodyPr>
          <a:lstStyle/>
          <a:p>
            <a:r>
              <a:rPr lang="en-US" b="1" dirty="0"/>
              <a:t>For more than five decades, India has tried to control its population growth with only modest success</a:t>
            </a:r>
            <a:r>
              <a:rPr lang="en-US" b="1" dirty="0" smtClean="0"/>
              <a:t>.</a:t>
            </a:r>
          </a:p>
          <a:p>
            <a:r>
              <a:rPr lang="en-US" dirty="0"/>
              <a:t>	Poor planning.</a:t>
            </a:r>
          </a:p>
          <a:p>
            <a:r>
              <a:rPr lang="en-US" dirty="0" smtClean="0"/>
              <a:t>	Bureaucratic </a:t>
            </a:r>
            <a:r>
              <a:rPr lang="en-US" dirty="0"/>
              <a:t>inefficiency.</a:t>
            </a:r>
          </a:p>
          <a:p>
            <a:r>
              <a:rPr lang="en-US" dirty="0" smtClean="0"/>
              <a:t>	Low </a:t>
            </a:r>
            <a:r>
              <a:rPr lang="en-US" dirty="0"/>
              <a:t>status of women.</a:t>
            </a:r>
          </a:p>
          <a:p>
            <a:r>
              <a:rPr lang="en-US" dirty="0" smtClean="0"/>
              <a:t>	Extreme </a:t>
            </a:r>
            <a:r>
              <a:rPr lang="en-US" dirty="0"/>
              <a:t>poverty.</a:t>
            </a:r>
          </a:p>
          <a:p>
            <a:r>
              <a:rPr lang="en-US" dirty="0" smtClean="0"/>
              <a:t>	Lack </a:t>
            </a:r>
            <a:r>
              <a:rPr lang="en-US" dirty="0"/>
              <a:t>of administrative financial support.</a:t>
            </a:r>
          </a:p>
          <a:p>
            <a:r>
              <a:rPr lang="en-US" dirty="0" smtClean="0"/>
              <a:t>	Disagreement </a:t>
            </a:r>
            <a:r>
              <a:rPr lang="en-US" dirty="0"/>
              <a:t>over the best ways to slow population growth</a:t>
            </a:r>
            <a:r>
              <a:rPr lang="en-US" dirty="0" smtClean="0"/>
              <a:t>.</a:t>
            </a:r>
            <a:endParaRPr lang="en-US" dirty="0"/>
          </a:p>
        </p:txBody>
      </p:sp>
      <p:sp>
        <p:nvSpPr>
          <p:cNvPr id="5" name="TextBox 4"/>
          <p:cNvSpPr txBox="1"/>
          <p:nvPr/>
        </p:nvSpPr>
        <p:spPr>
          <a:xfrm>
            <a:off x="0" y="6019800"/>
            <a:ext cx="9144000" cy="646331"/>
          </a:xfrm>
          <a:prstGeom prst="rect">
            <a:avLst/>
          </a:prstGeom>
          <a:noFill/>
        </p:spPr>
        <p:txBody>
          <a:bodyPr wrap="square" rtlCol="0">
            <a:spAutoFit/>
          </a:bodyPr>
          <a:lstStyle/>
          <a:p>
            <a:r>
              <a:rPr lang="en-US" dirty="0" smtClean="0"/>
              <a:t>From 1960 -2000, many measures have reduced the annual population change by 40-50% however even with these drops there are so many people that the population size rose 90%.</a:t>
            </a:r>
            <a:endParaRPr lang="en-US" dirty="0"/>
          </a:p>
        </p:txBody>
      </p:sp>
    </p:spTree>
    <p:extLst>
      <p:ext uri="{BB962C8B-B14F-4D97-AF65-F5344CB8AC3E}">
        <p14:creationId xmlns:p14="http://schemas.microsoft.com/office/powerpoint/2010/main" val="4085530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a:t>Environmental Impact Equation</a:t>
            </a:r>
            <a:br>
              <a:rPr lang="en-US" dirty="0"/>
            </a:br>
            <a:r>
              <a:rPr lang="en-US" dirty="0"/>
              <a:t>         (Paul Ehrlich Formula)</a:t>
            </a:r>
          </a:p>
        </p:txBody>
      </p:sp>
      <p:sp>
        <p:nvSpPr>
          <p:cNvPr id="3" name="TextBox 2"/>
          <p:cNvSpPr txBox="1"/>
          <p:nvPr/>
        </p:nvSpPr>
        <p:spPr>
          <a:xfrm>
            <a:off x="27709" y="1066800"/>
            <a:ext cx="9067800" cy="369332"/>
          </a:xfrm>
          <a:prstGeom prst="rect">
            <a:avLst/>
          </a:prstGeom>
          <a:noFill/>
        </p:spPr>
        <p:txBody>
          <a:bodyPr wrap="square" rtlCol="0">
            <a:spAutoFit/>
          </a:bodyPr>
          <a:lstStyle/>
          <a:p>
            <a:r>
              <a:rPr lang="en-US" b="1" dirty="0"/>
              <a:t>Population X </a:t>
            </a:r>
            <a:r>
              <a:rPr lang="en-US" b="1" dirty="0" smtClean="0"/>
              <a:t>affluence (wealth) X </a:t>
            </a:r>
            <a:r>
              <a:rPr lang="en-US" b="1" dirty="0"/>
              <a:t>technology = </a:t>
            </a:r>
            <a:r>
              <a:rPr lang="en-US" b="1" dirty="0" smtClean="0"/>
              <a:t>Environmental impact</a:t>
            </a:r>
            <a:endParaRPr lang="en-US" b="1" dirty="0"/>
          </a:p>
        </p:txBody>
      </p:sp>
      <p:sp>
        <p:nvSpPr>
          <p:cNvPr id="4" name="TextBox 3"/>
          <p:cNvSpPr txBox="1"/>
          <p:nvPr/>
        </p:nvSpPr>
        <p:spPr>
          <a:xfrm>
            <a:off x="0" y="1443059"/>
            <a:ext cx="6934200" cy="923330"/>
          </a:xfrm>
          <a:prstGeom prst="rect">
            <a:avLst/>
          </a:prstGeom>
          <a:noFill/>
        </p:spPr>
        <p:txBody>
          <a:bodyPr wrap="square" rtlCol="0">
            <a:spAutoFit/>
          </a:bodyPr>
          <a:lstStyle/>
          <a:p>
            <a:r>
              <a:rPr lang="en-US" b="1" dirty="0" smtClean="0"/>
              <a:t>Developed Countries</a:t>
            </a:r>
            <a:r>
              <a:rPr lang="en-US" dirty="0" smtClean="0"/>
              <a:t>: </a:t>
            </a:r>
          </a:p>
          <a:p>
            <a:r>
              <a:rPr lang="en-US" dirty="0" smtClean="0"/>
              <a:t>High </a:t>
            </a:r>
            <a:r>
              <a:rPr lang="en-US" dirty="0"/>
              <a:t>rates of resource </a:t>
            </a:r>
            <a:r>
              <a:rPr lang="en-US" dirty="0" smtClean="0"/>
              <a:t>use </a:t>
            </a:r>
            <a:r>
              <a:rPr lang="en-US" dirty="0"/>
              <a:t>Result in high levels of pollution and environmental degradation per </a:t>
            </a:r>
            <a:r>
              <a:rPr lang="en-US" dirty="0" smtClean="0"/>
              <a:t>person.</a:t>
            </a:r>
            <a:endParaRPr lang="en-US" dirty="0"/>
          </a:p>
        </p:txBody>
      </p:sp>
      <p:sp>
        <p:nvSpPr>
          <p:cNvPr id="5" name="TextBox 4"/>
          <p:cNvSpPr txBox="1"/>
          <p:nvPr/>
        </p:nvSpPr>
        <p:spPr>
          <a:xfrm>
            <a:off x="464127" y="2354537"/>
            <a:ext cx="8686800" cy="1200329"/>
          </a:xfrm>
          <a:prstGeom prst="rect">
            <a:avLst/>
          </a:prstGeom>
          <a:noFill/>
        </p:spPr>
        <p:txBody>
          <a:bodyPr wrap="square" rtlCol="0">
            <a:spAutoFit/>
          </a:bodyPr>
          <a:lstStyle/>
          <a:p>
            <a:r>
              <a:rPr lang="en-US" dirty="0"/>
              <a:t>It is estimated that a US citizen consumes 35 X’s as much as the average citizen of India and 100 X’s as much as the average person in the world’s poorest countries</a:t>
            </a:r>
            <a:r>
              <a:rPr lang="en-US" dirty="0" smtClean="0"/>
              <a:t>.</a:t>
            </a:r>
          </a:p>
          <a:p>
            <a:r>
              <a:rPr lang="en-US" dirty="0" smtClean="0"/>
              <a:t>Thus</a:t>
            </a:r>
            <a:r>
              <a:rPr lang="en-US" dirty="0"/>
              <a:t>, poor parents in a developing country would need 70-200 kids to have the same lifetime environmental impact as 2 typical US kids.</a:t>
            </a:r>
            <a:r>
              <a:rPr lang="en-US" sz="1100" dirty="0"/>
              <a:t>  </a:t>
            </a:r>
          </a:p>
        </p:txBody>
      </p:sp>
      <p:sp>
        <p:nvSpPr>
          <p:cNvPr id="6" name="TextBox 5"/>
          <p:cNvSpPr txBox="1"/>
          <p:nvPr/>
        </p:nvSpPr>
        <p:spPr>
          <a:xfrm>
            <a:off x="0" y="3566697"/>
            <a:ext cx="9067800" cy="1200329"/>
          </a:xfrm>
          <a:prstGeom prst="rect">
            <a:avLst/>
          </a:prstGeom>
          <a:noFill/>
        </p:spPr>
        <p:txBody>
          <a:bodyPr wrap="square" rtlCol="0">
            <a:spAutoFit/>
          </a:bodyPr>
          <a:lstStyle/>
          <a:p>
            <a:r>
              <a:rPr lang="en-US" b="1" dirty="0" smtClean="0"/>
              <a:t>Urbanization:</a:t>
            </a:r>
          </a:p>
          <a:p>
            <a:r>
              <a:rPr lang="en-US" dirty="0" smtClean="0"/>
              <a:t>What happens with trash, sewage, homelessness, slums. </a:t>
            </a:r>
            <a:r>
              <a:rPr lang="en-US" dirty="0"/>
              <a:t>Jan 24, 2011 - Particulate </a:t>
            </a:r>
            <a:r>
              <a:rPr lang="en-US" i="1" dirty="0"/>
              <a:t>fecal</a:t>
            </a:r>
            <a:r>
              <a:rPr lang="en-US" dirty="0"/>
              <a:t> depositions that originated from Mexico City. Strong winds that blow through poverty stricken towns aerates the </a:t>
            </a:r>
            <a:r>
              <a:rPr lang="en-US" i="1" dirty="0"/>
              <a:t>feces</a:t>
            </a:r>
            <a:r>
              <a:rPr lang="en-US" dirty="0"/>
              <a:t>, causing </a:t>
            </a:r>
            <a:r>
              <a:rPr lang="en-US" dirty="0" smtClean="0"/>
              <a:t>what some call fecal snow.</a:t>
            </a:r>
            <a:endParaRPr lang="en-US" dirty="0"/>
          </a:p>
        </p:txBody>
      </p:sp>
      <p:sp>
        <p:nvSpPr>
          <p:cNvPr id="7" name="TextBox 6"/>
          <p:cNvSpPr txBox="1"/>
          <p:nvPr/>
        </p:nvSpPr>
        <p:spPr>
          <a:xfrm>
            <a:off x="464127" y="4767026"/>
            <a:ext cx="8631382" cy="2031325"/>
          </a:xfrm>
          <a:prstGeom prst="rect">
            <a:avLst/>
          </a:prstGeom>
          <a:noFill/>
        </p:spPr>
        <p:txBody>
          <a:bodyPr wrap="square" rtlCol="0">
            <a:spAutoFit/>
          </a:bodyPr>
          <a:lstStyle/>
          <a:p>
            <a:r>
              <a:rPr lang="en-US" dirty="0"/>
              <a:t>Urban areas must import most of its food, water, energy, minerals, &amp; other resources. </a:t>
            </a:r>
          </a:p>
          <a:p>
            <a:r>
              <a:rPr lang="en-US" dirty="0"/>
              <a:t>They produce enormous quantities of wastes that can pollute the air, water &amp; land.</a:t>
            </a:r>
          </a:p>
          <a:p>
            <a:r>
              <a:rPr lang="en-US" dirty="0"/>
              <a:t>44% of the world’s people live in urban areas that occupy only 5% of the world’s land &amp; they consume 75% of the world’s resources</a:t>
            </a:r>
            <a:r>
              <a:rPr lang="en-US" dirty="0" smtClean="0"/>
              <a:t>.</a:t>
            </a:r>
          </a:p>
          <a:p>
            <a:r>
              <a:rPr lang="en-US" dirty="0"/>
              <a:t>Environmental pressures of urbanization from population growth are reduced because birth rates in urban areas usually are 3-4 X’s lower than in rural areas</a:t>
            </a:r>
            <a:r>
              <a:rPr lang="en-US" dirty="0" smtClean="0"/>
              <a:t>. </a:t>
            </a:r>
            <a:r>
              <a:rPr lang="en-US" b="1" dirty="0"/>
              <a:t>Cities provide education opportunities. </a:t>
            </a:r>
          </a:p>
        </p:txBody>
      </p:sp>
    </p:spTree>
    <p:extLst>
      <p:ext uri="{BB962C8B-B14F-4D97-AF65-F5344CB8AC3E}">
        <p14:creationId xmlns:p14="http://schemas.microsoft.com/office/powerpoint/2010/main" val="1802647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rmAutofit fontScale="90000"/>
          </a:bodyPr>
          <a:lstStyle/>
          <a:p>
            <a:r>
              <a:rPr lang="en-US" dirty="0" smtClean="0"/>
              <a:t>Ecological Footprint</a:t>
            </a:r>
            <a:endParaRPr lang="en-US" dirty="0"/>
          </a:p>
        </p:txBody>
      </p:sp>
      <p:sp>
        <p:nvSpPr>
          <p:cNvPr id="3" name="TextBox 2"/>
          <p:cNvSpPr txBox="1"/>
          <p:nvPr/>
        </p:nvSpPr>
        <p:spPr>
          <a:xfrm>
            <a:off x="0" y="618946"/>
            <a:ext cx="9144000" cy="1200329"/>
          </a:xfrm>
          <a:prstGeom prst="rect">
            <a:avLst/>
          </a:prstGeom>
          <a:noFill/>
        </p:spPr>
        <p:txBody>
          <a:bodyPr wrap="square" rtlCol="0">
            <a:spAutoFit/>
          </a:bodyPr>
          <a:lstStyle/>
          <a:p>
            <a:r>
              <a:rPr lang="en-US" dirty="0" smtClean="0"/>
              <a:t> </a:t>
            </a:r>
            <a:r>
              <a:rPr lang="en-US" b="1" dirty="0" smtClean="0"/>
              <a:t>An ecological footprint </a:t>
            </a:r>
            <a:r>
              <a:rPr lang="en-US" dirty="0" smtClean="0"/>
              <a:t>is the amount of biologically productive land and water needed to supply people with the resources they need </a:t>
            </a:r>
            <a:r>
              <a:rPr lang="en-US" dirty="0"/>
              <a:t>a</a:t>
            </a:r>
            <a:r>
              <a:rPr lang="en-US" dirty="0" smtClean="0"/>
              <a:t>nd dispose of the waste they make.  As </a:t>
            </a:r>
            <a:r>
              <a:rPr lang="en-US" dirty="0"/>
              <a:t>our ecological footprints grow, we are depleting and degrading more of the earth’s natural capital.</a:t>
            </a:r>
          </a:p>
          <a:p>
            <a:endParaRPr lang="en-US" dirty="0"/>
          </a:p>
        </p:txBody>
      </p:sp>
      <p:pic>
        <p:nvPicPr>
          <p:cNvPr id="4" name="Picture1" descr="0110_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227" y="2162176"/>
            <a:ext cx="859631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a:spLocks noChangeArrowheads="1"/>
          </p:cNvSpPr>
          <p:nvPr/>
        </p:nvSpPr>
        <p:spPr bwMode="auto">
          <a:xfrm>
            <a:off x="236827" y="1560513"/>
            <a:ext cx="39179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Total Ecological Footprint (million hectares)</a:t>
            </a:r>
          </a:p>
          <a:p>
            <a:pPr eaLnBrk="1" hangingPunct="1"/>
            <a:r>
              <a:rPr lang="en-US" sz="1400" b="1" dirty="0"/>
              <a:t>and Share of Global Ecological Capacity (%)</a:t>
            </a:r>
          </a:p>
        </p:txBody>
      </p:sp>
      <p:sp>
        <p:nvSpPr>
          <p:cNvPr id="7" name="Rectangle 6"/>
          <p:cNvSpPr>
            <a:spLocks noChangeArrowheads="1"/>
          </p:cNvSpPr>
          <p:nvPr/>
        </p:nvSpPr>
        <p:spPr bwMode="auto">
          <a:xfrm>
            <a:off x="436852" y="2154238"/>
            <a:ext cx="132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United States</a:t>
            </a:r>
          </a:p>
        </p:txBody>
      </p:sp>
      <p:sp>
        <p:nvSpPr>
          <p:cNvPr id="8" name="Rectangle 7"/>
          <p:cNvSpPr>
            <a:spLocks noChangeArrowheads="1"/>
          </p:cNvSpPr>
          <p:nvPr/>
        </p:nvSpPr>
        <p:spPr bwMode="auto">
          <a:xfrm>
            <a:off x="200315" y="2474913"/>
            <a:ext cx="155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European Union</a:t>
            </a:r>
          </a:p>
        </p:txBody>
      </p:sp>
      <p:sp>
        <p:nvSpPr>
          <p:cNvPr id="9" name="Rectangle 8"/>
          <p:cNvSpPr>
            <a:spLocks noChangeArrowheads="1"/>
          </p:cNvSpPr>
          <p:nvPr/>
        </p:nvSpPr>
        <p:spPr bwMode="auto">
          <a:xfrm>
            <a:off x="1075027" y="2800351"/>
            <a:ext cx="677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China</a:t>
            </a:r>
          </a:p>
        </p:txBody>
      </p:sp>
      <p:sp>
        <p:nvSpPr>
          <p:cNvPr id="10" name="Rectangle 9"/>
          <p:cNvSpPr>
            <a:spLocks noChangeArrowheads="1"/>
          </p:cNvSpPr>
          <p:nvPr/>
        </p:nvSpPr>
        <p:spPr bwMode="auto">
          <a:xfrm>
            <a:off x="1151227" y="3160713"/>
            <a:ext cx="598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India</a:t>
            </a:r>
          </a:p>
        </p:txBody>
      </p:sp>
      <p:sp>
        <p:nvSpPr>
          <p:cNvPr id="11" name="Rectangle 10"/>
          <p:cNvSpPr>
            <a:spLocks noChangeArrowheads="1"/>
          </p:cNvSpPr>
          <p:nvPr/>
        </p:nvSpPr>
        <p:spPr bwMode="auto">
          <a:xfrm>
            <a:off x="1075027" y="3494088"/>
            <a:ext cx="698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Japan</a:t>
            </a:r>
          </a:p>
        </p:txBody>
      </p:sp>
      <p:sp>
        <p:nvSpPr>
          <p:cNvPr id="12" name="Rectangle 11"/>
          <p:cNvSpPr>
            <a:spLocks noChangeArrowheads="1"/>
          </p:cNvSpPr>
          <p:nvPr/>
        </p:nvSpPr>
        <p:spPr bwMode="auto">
          <a:xfrm>
            <a:off x="3654715" y="2146301"/>
            <a:ext cx="1152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2,810 (25%)</a:t>
            </a:r>
          </a:p>
        </p:txBody>
      </p:sp>
      <p:sp>
        <p:nvSpPr>
          <p:cNvPr id="13" name="Rectangle 12"/>
          <p:cNvSpPr>
            <a:spLocks noChangeArrowheads="1"/>
          </p:cNvSpPr>
          <p:nvPr/>
        </p:nvSpPr>
        <p:spPr bwMode="auto">
          <a:xfrm>
            <a:off x="3184815" y="2490788"/>
            <a:ext cx="1152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2,160 (19%)</a:t>
            </a:r>
          </a:p>
        </p:txBody>
      </p:sp>
      <p:sp>
        <p:nvSpPr>
          <p:cNvPr id="14" name="Rectangle 13"/>
          <p:cNvSpPr>
            <a:spLocks noChangeArrowheads="1"/>
          </p:cNvSpPr>
          <p:nvPr/>
        </p:nvSpPr>
        <p:spPr bwMode="auto">
          <a:xfrm>
            <a:off x="3116552" y="2824163"/>
            <a:ext cx="1152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2,050 (18%)</a:t>
            </a:r>
          </a:p>
        </p:txBody>
      </p:sp>
      <p:sp>
        <p:nvSpPr>
          <p:cNvPr id="15" name="Rectangle 14"/>
          <p:cNvSpPr>
            <a:spLocks noChangeArrowheads="1"/>
          </p:cNvSpPr>
          <p:nvPr/>
        </p:nvSpPr>
        <p:spPr bwMode="auto">
          <a:xfrm>
            <a:off x="2238665" y="3176588"/>
            <a:ext cx="9048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780 (7%)</a:t>
            </a:r>
          </a:p>
        </p:txBody>
      </p:sp>
      <p:sp>
        <p:nvSpPr>
          <p:cNvPr id="16" name="Rectangle 15"/>
          <p:cNvSpPr>
            <a:spLocks noChangeArrowheads="1"/>
          </p:cNvSpPr>
          <p:nvPr/>
        </p:nvSpPr>
        <p:spPr bwMode="auto">
          <a:xfrm>
            <a:off x="2073565" y="3525838"/>
            <a:ext cx="9048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540 (5%)</a:t>
            </a:r>
          </a:p>
        </p:txBody>
      </p:sp>
      <p:sp>
        <p:nvSpPr>
          <p:cNvPr id="17" name="Rectangle 16"/>
          <p:cNvSpPr>
            <a:spLocks noChangeArrowheads="1"/>
          </p:cNvSpPr>
          <p:nvPr/>
        </p:nvSpPr>
        <p:spPr bwMode="auto">
          <a:xfrm rot="16200000">
            <a:off x="-677573" y="5278438"/>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Number of Earths</a:t>
            </a:r>
          </a:p>
        </p:txBody>
      </p:sp>
      <p:sp>
        <p:nvSpPr>
          <p:cNvPr id="18" name="Rectangle 17"/>
          <p:cNvSpPr>
            <a:spLocks noChangeArrowheads="1"/>
          </p:cNvSpPr>
          <p:nvPr/>
        </p:nvSpPr>
        <p:spPr bwMode="auto">
          <a:xfrm>
            <a:off x="4859627" y="2162176"/>
            <a:ext cx="132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United States</a:t>
            </a:r>
          </a:p>
        </p:txBody>
      </p:sp>
      <p:sp>
        <p:nvSpPr>
          <p:cNvPr id="19" name="Rectangle 18"/>
          <p:cNvSpPr>
            <a:spLocks noChangeArrowheads="1"/>
          </p:cNvSpPr>
          <p:nvPr/>
        </p:nvSpPr>
        <p:spPr bwMode="auto">
          <a:xfrm>
            <a:off x="4623090" y="2482851"/>
            <a:ext cx="155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European Union</a:t>
            </a:r>
          </a:p>
        </p:txBody>
      </p:sp>
      <p:sp>
        <p:nvSpPr>
          <p:cNvPr id="20" name="Rectangle 19"/>
          <p:cNvSpPr>
            <a:spLocks noChangeArrowheads="1"/>
          </p:cNvSpPr>
          <p:nvPr/>
        </p:nvSpPr>
        <p:spPr bwMode="auto">
          <a:xfrm>
            <a:off x="5497802" y="2808288"/>
            <a:ext cx="677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China</a:t>
            </a:r>
          </a:p>
        </p:txBody>
      </p:sp>
      <p:sp>
        <p:nvSpPr>
          <p:cNvPr id="21" name="Rectangle 20"/>
          <p:cNvSpPr>
            <a:spLocks noChangeArrowheads="1"/>
          </p:cNvSpPr>
          <p:nvPr/>
        </p:nvSpPr>
        <p:spPr bwMode="auto">
          <a:xfrm>
            <a:off x="5574002" y="3168651"/>
            <a:ext cx="598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India</a:t>
            </a:r>
          </a:p>
        </p:txBody>
      </p:sp>
      <p:sp>
        <p:nvSpPr>
          <p:cNvPr id="22" name="Rectangle 21"/>
          <p:cNvSpPr>
            <a:spLocks noChangeArrowheads="1"/>
          </p:cNvSpPr>
          <p:nvPr/>
        </p:nvSpPr>
        <p:spPr bwMode="auto">
          <a:xfrm>
            <a:off x="5497802" y="3502026"/>
            <a:ext cx="698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Japan</a:t>
            </a:r>
          </a:p>
        </p:txBody>
      </p:sp>
      <p:sp>
        <p:nvSpPr>
          <p:cNvPr id="23" name="Rectangle 22"/>
          <p:cNvSpPr>
            <a:spLocks noChangeArrowheads="1"/>
          </p:cNvSpPr>
          <p:nvPr/>
        </p:nvSpPr>
        <p:spPr bwMode="auto">
          <a:xfrm>
            <a:off x="7328190" y="2482851"/>
            <a:ext cx="43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4.7</a:t>
            </a:r>
          </a:p>
        </p:txBody>
      </p:sp>
      <p:sp>
        <p:nvSpPr>
          <p:cNvPr id="24" name="Rectangle 23"/>
          <p:cNvSpPr>
            <a:spLocks noChangeArrowheads="1"/>
          </p:cNvSpPr>
          <p:nvPr/>
        </p:nvSpPr>
        <p:spPr bwMode="auto">
          <a:xfrm>
            <a:off x="8644227" y="2146301"/>
            <a:ext cx="43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9.7</a:t>
            </a:r>
          </a:p>
        </p:txBody>
      </p:sp>
      <p:sp>
        <p:nvSpPr>
          <p:cNvPr id="25" name="Rectangle 24"/>
          <p:cNvSpPr>
            <a:spLocks noChangeArrowheads="1"/>
          </p:cNvSpPr>
          <p:nvPr/>
        </p:nvSpPr>
        <p:spPr bwMode="auto">
          <a:xfrm>
            <a:off x="6501102" y="2816226"/>
            <a:ext cx="43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1.6</a:t>
            </a:r>
          </a:p>
        </p:txBody>
      </p:sp>
      <p:sp>
        <p:nvSpPr>
          <p:cNvPr id="26" name="Rectangle 25"/>
          <p:cNvSpPr>
            <a:spLocks noChangeArrowheads="1"/>
          </p:cNvSpPr>
          <p:nvPr/>
        </p:nvSpPr>
        <p:spPr bwMode="auto">
          <a:xfrm>
            <a:off x="6301077" y="3184526"/>
            <a:ext cx="43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0.8</a:t>
            </a:r>
          </a:p>
        </p:txBody>
      </p:sp>
      <p:sp>
        <p:nvSpPr>
          <p:cNvPr id="27" name="Rectangle 26"/>
          <p:cNvSpPr>
            <a:spLocks noChangeArrowheads="1"/>
          </p:cNvSpPr>
          <p:nvPr/>
        </p:nvSpPr>
        <p:spPr bwMode="auto">
          <a:xfrm>
            <a:off x="7359940" y="3517901"/>
            <a:ext cx="43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b="1" dirty="0"/>
              <a:t>4.8</a:t>
            </a:r>
          </a:p>
        </p:txBody>
      </p:sp>
      <p:sp>
        <p:nvSpPr>
          <p:cNvPr id="28" name="Rectangle 27"/>
          <p:cNvSpPr>
            <a:spLocks noChangeArrowheads="1"/>
          </p:cNvSpPr>
          <p:nvPr/>
        </p:nvSpPr>
        <p:spPr bwMode="auto">
          <a:xfrm>
            <a:off x="5799427" y="1560513"/>
            <a:ext cx="251248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400" b="1" dirty="0"/>
              <a:t>Per Capita </a:t>
            </a:r>
            <a:r>
              <a:rPr lang="en-US" sz="1400" b="1" dirty="0" smtClean="0"/>
              <a:t>Ecological </a:t>
            </a:r>
            <a:r>
              <a:rPr lang="en-US" sz="1400" b="1" dirty="0"/>
              <a:t>Footprint</a:t>
            </a:r>
          </a:p>
          <a:p>
            <a:pPr eaLnBrk="1" hangingPunct="1"/>
            <a:r>
              <a:rPr lang="en-US" sz="1400" b="1" dirty="0"/>
              <a:t>(hectares per person)</a:t>
            </a:r>
          </a:p>
        </p:txBody>
      </p:sp>
      <p:sp>
        <p:nvSpPr>
          <p:cNvPr id="29" name="Rectangle 28"/>
          <p:cNvSpPr>
            <a:spLocks noChangeArrowheads="1"/>
          </p:cNvSpPr>
          <p:nvPr/>
        </p:nvSpPr>
        <p:spPr bwMode="auto">
          <a:xfrm>
            <a:off x="1471902" y="5534026"/>
            <a:ext cx="12001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600" b="1" dirty="0"/>
              <a:t>Ecological</a:t>
            </a:r>
          </a:p>
          <a:p>
            <a:pPr eaLnBrk="1" hangingPunct="1"/>
            <a:r>
              <a:rPr lang="en-US" sz="1600" b="1" dirty="0"/>
              <a:t>footprint</a:t>
            </a:r>
          </a:p>
        </p:txBody>
      </p:sp>
      <p:sp>
        <p:nvSpPr>
          <p:cNvPr id="30" name="Rectangle 29"/>
          <p:cNvSpPr>
            <a:spLocks noChangeArrowheads="1"/>
          </p:cNvSpPr>
          <p:nvPr/>
        </p:nvSpPr>
        <p:spPr bwMode="auto">
          <a:xfrm>
            <a:off x="701965" y="4456113"/>
            <a:ext cx="117792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600" b="1" dirty="0"/>
              <a:t>Earth's</a:t>
            </a:r>
          </a:p>
          <a:p>
            <a:pPr eaLnBrk="1" hangingPunct="1"/>
            <a:r>
              <a:rPr lang="en-US" sz="1600" b="1" dirty="0"/>
              <a:t>ecological</a:t>
            </a:r>
          </a:p>
          <a:p>
            <a:pPr eaLnBrk="1" hangingPunct="1"/>
            <a:r>
              <a:rPr lang="en-US" sz="1600" b="1" dirty="0"/>
              <a:t>capacity</a:t>
            </a:r>
          </a:p>
        </p:txBody>
      </p:sp>
      <p:sp>
        <p:nvSpPr>
          <p:cNvPr id="31" name="Rectangle 30"/>
          <p:cNvSpPr>
            <a:spLocks noChangeArrowheads="1"/>
          </p:cNvSpPr>
          <p:nvPr/>
        </p:nvSpPr>
        <p:spPr bwMode="auto">
          <a:xfrm>
            <a:off x="4504027" y="4287838"/>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sz="1600" b="1" dirty="0"/>
              <a:t>Projected footprint</a:t>
            </a:r>
          </a:p>
        </p:txBody>
      </p:sp>
      <p:sp>
        <p:nvSpPr>
          <p:cNvPr id="32" name="TextBox 31"/>
          <p:cNvSpPr txBox="1"/>
          <p:nvPr/>
        </p:nvSpPr>
        <p:spPr>
          <a:xfrm>
            <a:off x="2073565" y="5281613"/>
            <a:ext cx="4206875" cy="1200329"/>
          </a:xfrm>
          <a:prstGeom prst="rect">
            <a:avLst/>
          </a:prstGeom>
          <a:noFill/>
        </p:spPr>
        <p:txBody>
          <a:bodyPr wrap="square" rtlCol="0">
            <a:spAutoFit/>
          </a:bodyPr>
          <a:lstStyle/>
          <a:p>
            <a:r>
              <a:rPr lang="en-US" b="1" dirty="0"/>
              <a:t>Three major cultural events</a:t>
            </a:r>
          </a:p>
          <a:p>
            <a:pPr lvl="1"/>
            <a:r>
              <a:rPr lang="en-US" b="1" dirty="0"/>
              <a:t>Agricultural revolution</a:t>
            </a:r>
          </a:p>
          <a:p>
            <a:pPr lvl="1"/>
            <a:r>
              <a:rPr lang="en-US" b="1" dirty="0"/>
              <a:t>Industrial-medical revolution</a:t>
            </a:r>
          </a:p>
          <a:p>
            <a:pPr lvl="1"/>
            <a:r>
              <a:rPr lang="en-US" b="1" dirty="0"/>
              <a:t>Information-globalization revolution</a:t>
            </a:r>
          </a:p>
        </p:txBody>
      </p:sp>
    </p:spTree>
    <p:extLst>
      <p:ext uri="{BB962C8B-B14F-4D97-AF65-F5344CB8AC3E}">
        <p14:creationId xmlns:p14="http://schemas.microsoft.com/office/powerpoint/2010/main" val="10659028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smtClean="0"/>
              <a:t>Carbon Footprint</a:t>
            </a:r>
            <a:endParaRPr lang="en-US" dirty="0"/>
          </a:p>
        </p:txBody>
      </p:sp>
      <p:sp>
        <p:nvSpPr>
          <p:cNvPr id="3" name="TextBox 2"/>
          <p:cNvSpPr txBox="1"/>
          <p:nvPr/>
        </p:nvSpPr>
        <p:spPr>
          <a:xfrm>
            <a:off x="-20782" y="833735"/>
            <a:ext cx="4558145" cy="1477328"/>
          </a:xfrm>
          <a:prstGeom prst="rect">
            <a:avLst/>
          </a:prstGeom>
          <a:noFill/>
        </p:spPr>
        <p:txBody>
          <a:bodyPr wrap="square" rtlCol="0">
            <a:spAutoFit/>
          </a:bodyPr>
          <a:lstStyle/>
          <a:p>
            <a:r>
              <a:rPr lang="en-US" dirty="0"/>
              <a:t>A </a:t>
            </a:r>
            <a:r>
              <a:rPr lang="en-US" b="1" dirty="0"/>
              <a:t>carbon footprint</a:t>
            </a:r>
            <a:r>
              <a:rPr lang="en-US" dirty="0"/>
              <a:t> has historically been defined </a:t>
            </a:r>
            <a:r>
              <a:rPr lang="en-US" dirty="0" smtClean="0"/>
              <a:t>as </a:t>
            </a:r>
            <a:r>
              <a:rPr lang="en-US" dirty="0"/>
              <a:t>"the total sets of </a:t>
            </a:r>
            <a:r>
              <a:rPr lang="en-US" dirty="0">
                <a:hlinkClick r:id="rId2" tooltip="Greenhouse gas"/>
              </a:rPr>
              <a:t>greenhouse gas</a:t>
            </a:r>
            <a:r>
              <a:rPr lang="en-US" dirty="0"/>
              <a:t> </a:t>
            </a:r>
            <a:r>
              <a:rPr lang="en-US" dirty="0" smtClean="0"/>
              <a:t>(Mainly Carbon dioxide and to a lesser extent methane) emissions </a:t>
            </a:r>
            <a:r>
              <a:rPr lang="en-US" dirty="0"/>
              <a:t>caused by an organization, event, product or person</a:t>
            </a:r>
            <a:r>
              <a:rPr lang="en-US" dirty="0" smtClean="0"/>
              <a:t>."</a:t>
            </a:r>
            <a:endParaRPr lang="en-US" dirty="0"/>
          </a:p>
        </p:txBody>
      </p:sp>
      <p:sp>
        <p:nvSpPr>
          <p:cNvPr id="4" name="TextBox 3"/>
          <p:cNvSpPr txBox="1"/>
          <p:nvPr/>
        </p:nvSpPr>
        <p:spPr>
          <a:xfrm>
            <a:off x="0" y="2324918"/>
            <a:ext cx="4648200" cy="1477328"/>
          </a:xfrm>
          <a:prstGeom prst="rect">
            <a:avLst/>
          </a:prstGeom>
          <a:noFill/>
        </p:spPr>
        <p:txBody>
          <a:bodyPr wrap="square" rtlCol="0">
            <a:spAutoFit/>
          </a:bodyPr>
          <a:lstStyle/>
          <a:p>
            <a:r>
              <a:rPr lang="en-US" dirty="0"/>
              <a:t>Greenhouse gases (GHGs) can be emitted </a:t>
            </a:r>
            <a:r>
              <a:rPr lang="en-US" b="1" dirty="0"/>
              <a:t>through transport, land clearance, and the production and consumption of food, fuels, manufactured goods, materials, wood, roads, buildings, and services</a:t>
            </a:r>
            <a:r>
              <a:rPr lang="en-US" dirty="0"/>
              <a:t>.</a:t>
            </a:r>
          </a:p>
        </p:txBody>
      </p:sp>
      <p:sp>
        <p:nvSpPr>
          <p:cNvPr id="5" name="TextBox 4"/>
          <p:cNvSpPr txBox="1"/>
          <p:nvPr/>
        </p:nvSpPr>
        <p:spPr>
          <a:xfrm>
            <a:off x="0" y="3886200"/>
            <a:ext cx="9144000" cy="2862322"/>
          </a:xfrm>
          <a:prstGeom prst="rect">
            <a:avLst/>
          </a:prstGeom>
          <a:noFill/>
        </p:spPr>
        <p:txBody>
          <a:bodyPr wrap="square" rtlCol="0">
            <a:spAutoFit/>
          </a:bodyPr>
          <a:lstStyle/>
          <a:p>
            <a:r>
              <a:rPr lang="en-US" b="1" dirty="0"/>
              <a:t>The Average Carbon Footprint in the United States vs. World</a:t>
            </a:r>
            <a:r>
              <a:rPr lang="en-US" dirty="0"/>
              <a:t> The average U.S. household carbon footprint is about 50 tons CO</a:t>
            </a:r>
            <a:r>
              <a:rPr lang="en-US" baseline="-25000" dirty="0"/>
              <a:t>2</a:t>
            </a:r>
            <a:r>
              <a:rPr lang="en-US" dirty="0"/>
              <a:t>e per year. </a:t>
            </a:r>
            <a:r>
              <a:rPr lang="en-US" b="1" dirty="0"/>
              <a:t>The single largest source of emissions for the typical household is from driving (gasoline use). Transportation as a whole (driving, flying &amp; small amount from public transit) is the largest overall category, followed by housing (electricity, natural gas, waste, construction) then food (mostly from red meat, dairy and seafood products, but also includes emissions from all other food), then goods followed lastly by services. </a:t>
            </a:r>
            <a:r>
              <a:rPr lang="en-US" dirty="0"/>
              <a:t>The carbon footprint of U.S. households is about 5 times greater than the global average, which is approximately 10 tons CO</a:t>
            </a:r>
            <a:r>
              <a:rPr lang="en-US" baseline="-25000" dirty="0"/>
              <a:t>2</a:t>
            </a:r>
            <a:r>
              <a:rPr lang="en-US" dirty="0"/>
              <a:t>e per household per year. For most U.S. households, the single most important action to reduce their carbon footprint is driving less or switching to a more efficient vehicle</a:t>
            </a:r>
            <a:r>
              <a:rPr lang="en-US" dirty="0" smtClean="0"/>
              <a:t>.</a:t>
            </a:r>
            <a:endParaRPr lang="en-US" dirty="0"/>
          </a:p>
        </p:txBody>
      </p:sp>
      <p:pic>
        <p:nvPicPr>
          <p:cNvPr id="8196" name="Picture 4" descr="http://media.treehugger.com/assets/images/2011/10/carbon-footprint-gre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7363" y="833735"/>
            <a:ext cx="4457700" cy="3052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1249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lstStyle/>
          <a:p>
            <a:r>
              <a:rPr lang="en-US" dirty="0" smtClean="0"/>
              <a:t>World Hunger</a:t>
            </a:r>
            <a:endParaRPr lang="en-US" dirty="0"/>
          </a:p>
        </p:txBody>
      </p:sp>
      <p:sp>
        <p:nvSpPr>
          <p:cNvPr id="3" name="TextBox 2"/>
          <p:cNvSpPr txBox="1"/>
          <p:nvPr/>
        </p:nvSpPr>
        <p:spPr>
          <a:xfrm>
            <a:off x="0" y="1558912"/>
            <a:ext cx="6934200" cy="1477328"/>
          </a:xfrm>
          <a:prstGeom prst="rect">
            <a:avLst/>
          </a:prstGeom>
          <a:noFill/>
        </p:spPr>
        <p:txBody>
          <a:bodyPr wrap="square" rtlCol="0">
            <a:spAutoFit/>
          </a:bodyPr>
          <a:lstStyle/>
          <a:p>
            <a:r>
              <a:rPr lang="en-US" dirty="0"/>
              <a:t>Reasons for World Hunger </a:t>
            </a:r>
            <a:r>
              <a:rPr lang="en-US" dirty="0" smtClean="0"/>
              <a:t>Issues:</a:t>
            </a:r>
          </a:p>
          <a:p>
            <a:r>
              <a:rPr lang="en-US" dirty="0" smtClean="0"/>
              <a:t>	1. Unequal </a:t>
            </a:r>
            <a:r>
              <a:rPr lang="en-US" dirty="0"/>
              <a:t>distribution of available </a:t>
            </a:r>
            <a:r>
              <a:rPr lang="en-US" dirty="0" smtClean="0"/>
              <a:t>food (biggest reason)</a:t>
            </a:r>
            <a:endParaRPr lang="en-US" dirty="0"/>
          </a:p>
          <a:p>
            <a:r>
              <a:rPr lang="en-US" dirty="0" smtClean="0"/>
              <a:t>	2. Loss </a:t>
            </a:r>
            <a:r>
              <a:rPr lang="en-US" dirty="0"/>
              <a:t>of arable </a:t>
            </a:r>
            <a:r>
              <a:rPr lang="en-US" dirty="0" smtClean="0"/>
              <a:t>land (land used for crops)</a:t>
            </a:r>
            <a:endParaRPr lang="en-US" dirty="0"/>
          </a:p>
          <a:p>
            <a:r>
              <a:rPr lang="en-US" dirty="0" smtClean="0"/>
              <a:t>	3. Increasing </a:t>
            </a:r>
            <a:r>
              <a:rPr lang="en-US" dirty="0"/>
              <a:t>population growth rate</a:t>
            </a:r>
          </a:p>
          <a:p>
            <a:r>
              <a:rPr lang="en-US" dirty="0" smtClean="0"/>
              <a:t>	4. Increasing </a:t>
            </a:r>
            <a:r>
              <a:rPr lang="en-US" dirty="0"/>
              <a:t>poverty in developing </a:t>
            </a:r>
            <a:r>
              <a:rPr lang="en-US" dirty="0" smtClean="0"/>
              <a:t>countries</a:t>
            </a:r>
            <a:endParaRPr lang="en-US" dirty="0"/>
          </a:p>
        </p:txBody>
      </p:sp>
      <p:sp>
        <p:nvSpPr>
          <p:cNvPr id="4" name="TextBox 3"/>
          <p:cNvSpPr txBox="1"/>
          <p:nvPr/>
        </p:nvSpPr>
        <p:spPr>
          <a:xfrm>
            <a:off x="0" y="3276600"/>
            <a:ext cx="9067800" cy="1366528"/>
          </a:xfrm>
          <a:prstGeom prst="rect">
            <a:avLst/>
          </a:prstGeom>
          <a:noFill/>
        </p:spPr>
        <p:txBody>
          <a:bodyPr wrap="square" rtlCol="0">
            <a:spAutoFit/>
          </a:bodyPr>
          <a:lstStyle/>
          <a:p>
            <a:r>
              <a:rPr lang="en-US" dirty="0"/>
              <a:t>Strategies for ensuring adequate nutrition for a growing population</a:t>
            </a:r>
            <a:r>
              <a:rPr lang="en-US" dirty="0" smtClean="0"/>
              <a:t>:</a:t>
            </a:r>
          </a:p>
          <a:p>
            <a:pPr>
              <a:lnSpc>
                <a:spcPct val="90000"/>
              </a:lnSpc>
            </a:pPr>
            <a:r>
              <a:rPr lang="en-US" dirty="0" smtClean="0"/>
              <a:t>	1. Increase </a:t>
            </a:r>
            <a:r>
              <a:rPr lang="en-US" dirty="0"/>
              <a:t>the number of new food crops from a diversity of plant species</a:t>
            </a:r>
          </a:p>
          <a:p>
            <a:pPr>
              <a:lnSpc>
                <a:spcPct val="90000"/>
              </a:lnSpc>
            </a:pPr>
            <a:r>
              <a:rPr lang="en-US" dirty="0" smtClean="0"/>
              <a:t>	2. Distribute </a:t>
            </a:r>
            <a:r>
              <a:rPr lang="en-US" dirty="0"/>
              <a:t>food more equitably</a:t>
            </a:r>
          </a:p>
          <a:p>
            <a:pPr>
              <a:lnSpc>
                <a:spcPct val="90000"/>
              </a:lnSpc>
            </a:pPr>
            <a:r>
              <a:rPr lang="en-US" dirty="0" smtClean="0"/>
              <a:t>	3. Increase </a:t>
            </a:r>
            <a:r>
              <a:rPr lang="en-US" dirty="0"/>
              <a:t>land are that is dedicated to grain production rather than meat production</a:t>
            </a:r>
          </a:p>
          <a:p>
            <a:pPr>
              <a:lnSpc>
                <a:spcPct val="90000"/>
              </a:lnSpc>
            </a:pPr>
            <a:r>
              <a:rPr lang="en-US" dirty="0" smtClean="0"/>
              <a:t>	4. Assist </a:t>
            </a:r>
            <a:r>
              <a:rPr lang="en-US" dirty="0"/>
              <a:t>developing countries in efficient crop irrigation systems</a:t>
            </a:r>
            <a:r>
              <a:rPr lang="en-US" dirty="0" smtClean="0"/>
              <a:t>.</a:t>
            </a:r>
            <a:endParaRPr lang="en-US" dirty="0"/>
          </a:p>
        </p:txBody>
      </p:sp>
      <p:sp>
        <p:nvSpPr>
          <p:cNvPr id="5" name="TextBox 4"/>
          <p:cNvSpPr txBox="1"/>
          <p:nvPr/>
        </p:nvSpPr>
        <p:spPr>
          <a:xfrm>
            <a:off x="0" y="914400"/>
            <a:ext cx="9144000" cy="646331"/>
          </a:xfrm>
          <a:prstGeom prst="rect">
            <a:avLst/>
          </a:prstGeom>
          <a:noFill/>
        </p:spPr>
        <p:txBody>
          <a:bodyPr wrap="square" rtlCol="0">
            <a:spAutoFit/>
          </a:bodyPr>
          <a:lstStyle/>
          <a:p>
            <a:r>
              <a:rPr lang="en-US" b="1" dirty="0"/>
              <a:t>Over 9 million people die worldwide each year because of hunger and malnutrition. 5 million are children.</a:t>
            </a:r>
            <a:endParaRPr lang="en-US" dirty="0"/>
          </a:p>
        </p:txBody>
      </p:sp>
    </p:spTree>
    <p:extLst>
      <p:ext uri="{BB962C8B-B14F-4D97-AF65-F5344CB8AC3E}">
        <p14:creationId xmlns:p14="http://schemas.microsoft.com/office/powerpoint/2010/main" val="36353500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3067</TotalTime>
  <Words>5501</Words>
  <Application>Microsoft Office PowerPoint</Application>
  <PresentationFormat>On-screen Show (4:3)</PresentationFormat>
  <Paragraphs>473</Paragraphs>
  <Slides>44</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6" baseType="lpstr">
      <vt:lpstr>Office Theme</vt:lpstr>
      <vt:lpstr>Chart</vt:lpstr>
      <vt:lpstr>PowerPoint Presentation</vt:lpstr>
      <vt:lpstr>Human Population and Its Impact(6)</vt:lpstr>
      <vt:lpstr>How Many People can the Earth Support?</vt:lpstr>
      <vt:lpstr>Cultural Carrying Capacity</vt:lpstr>
      <vt:lpstr>PowerPoint Presentation</vt:lpstr>
      <vt:lpstr>What Limits the Growth of Populations?</vt:lpstr>
      <vt:lpstr>PowerPoint Presentation</vt:lpstr>
      <vt:lpstr>Population Math</vt:lpstr>
      <vt:lpstr>PowerPoint Presentation</vt:lpstr>
      <vt:lpstr>Age Structure</vt:lpstr>
      <vt:lpstr>Population Density</vt:lpstr>
      <vt:lpstr>Carrying Capacity (K)</vt:lpstr>
      <vt:lpstr>J and S Curve</vt:lpstr>
      <vt:lpstr>Overshoot and Crash</vt:lpstr>
      <vt:lpstr>Humans are not Exempt from Population Controls</vt:lpstr>
      <vt:lpstr>PowerPoint Presentation</vt:lpstr>
      <vt:lpstr>Reproductive Strategies</vt:lpstr>
      <vt:lpstr>PowerPoint Presentation</vt:lpstr>
      <vt:lpstr>Survivorship Curves</vt:lpstr>
      <vt:lpstr>PowerPoint Presentation</vt:lpstr>
      <vt:lpstr>Fertility Rate</vt:lpstr>
      <vt:lpstr>Population of the U.S.</vt:lpstr>
      <vt:lpstr>PowerPoint Presentation</vt:lpstr>
      <vt:lpstr>The U.S. Baby Boom and Bust</vt:lpstr>
      <vt:lpstr>Factors Affecting Birth Rates</vt:lpstr>
      <vt:lpstr>Factors Affecting Death Rates</vt:lpstr>
      <vt:lpstr>How Does Age Structure Predict Population Changes</vt:lpstr>
      <vt:lpstr>Expanding Rapidly (Young and Growing)</vt:lpstr>
      <vt:lpstr>Zero Growth/Slow Growth</vt:lpstr>
      <vt:lpstr>The Baby Boomers</vt:lpstr>
      <vt:lpstr>Declining</vt:lpstr>
      <vt:lpstr>PowerPoint Presentation</vt:lpstr>
      <vt:lpstr>How Can We Slow Human Population Growth?</vt:lpstr>
      <vt:lpstr>PowerPoint Presentation</vt:lpstr>
      <vt:lpstr>Other Slowing Methods</vt:lpstr>
      <vt:lpstr>China’s Policy</vt:lpstr>
      <vt:lpstr>Has it Worked for China?</vt:lpstr>
      <vt:lpstr>PowerPoint Presentation</vt:lpstr>
      <vt:lpstr>Government Incentives</vt:lpstr>
      <vt:lpstr>Developing Countries</vt:lpstr>
      <vt:lpstr>Environmental Impact Equation          (Paul Ehrlich Formula)</vt:lpstr>
      <vt:lpstr>Ecological Footprint</vt:lpstr>
      <vt:lpstr>Carbon Footprint</vt:lpstr>
      <vt:lpstr>World Hunger</vt:lpstr>
    </vt:vector>
  </TitlesOfParts>
  <Company>Los Angeles Unified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LAUSD</dc:creator>
  <cp:lastModifiedBy>LAUSD</cp:lastModifiedBy>
  <cp:revision>71</cp:revision>
  <cp:lastPrinted>2014-03-20T18:05:39Z</cp:lastPrinted>
  <dcterms:created xsi:type="dcterms:W3CDTF">2014-03-19T20:27:57Z</dcterms:created>
  <dcterms:modified xsi:type="dcterms:W3CDTF">2014-05-21T17:53:12Z</dcterms:modified>
</cp:coreProperties>
</file>