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3" r:id="rId9"/>
    <p:sldId id="264" r:id="rId10"/>
    <p:sldId id="265" r:id="rId11"/>
    <p:sldId id="271" r:id="rId12"/>
    <p:sldId id="267" r:id="rId13"/>
    <p:sldId id="266"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44" y="-4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771E5F-5987-433E-A4B0-6A78A31D47F6}"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BD8DC-B83F-4725-ABD7-BF800EE518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71E5F-5987-433E-A4B0-6A78A31D47F6}"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BD8DC-B83F-4725-ABD7-BF800EE518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71E5F-5987-433E-A4B0-6A78A31D47F6}"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BD8DC-B83F-4725-ABD7-BF800EE518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71E5F-5987-433E-A4B0-6A78A31D47F6}"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BD8DC-B83F-4725-ABD7-BF800EE518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71E5F-5987-433E-A4B0-6A78A31D47F6}"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BD8DC-B83F-4725-ABD7-BF800EE518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771E5F-5987-433E-A4B0-6A78A31D47F6}"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BD8DC-B83F-4725-ABD7-BF800EE518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771E5F-5987-433E-A4B0-6A78A31D47F6}" type="datetimeFigureOut">
              <a:rPr lang="en-US" smtClean="0"/>
              <a:pPr/>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BD8DC-B83F-4725-ABD7-BF800EE518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771E5F-5987-433E-A4B0-6A78A31D47F6}" type="datetimeFigureOut">
              <a:rPr lang="en-US" smtClean="0"/>
              <a:pPr/>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BD8DC-B83F-4725-ABD7-BF800EE518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71E5F-5987-433E-A4B0-6A78A31D47F6}" type="datetimeFigureOut">
              <a:rPr lang="en-US" smtClean="0"/>
              <a:pPr/>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BD8DC-B83F-4725-ABD7-BF800EE518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71E5F-5987-433E-A4B0-6A78A31D47F6}"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BD8DC-B83F-4725-ABD7-BF800EE518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71E5F-5987-433E-A4B0-6A78A31D47F6}"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BD8DC-B83F-4725-ABD7-BF800EE518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71E5F-5987-433E-A4B0-6A78A31D47F6}" type="datetimeFigureOut">
              <a:rPr lang="en-US" smtClean="0"/>
              <a:pPr/>
              <a:t>5/1/2013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BD8DC-B83F-4725-ABD7-BF800EE518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Chernenko</a:t>
            </a:r>
            <a:r>
              <a:rPr lang="en-US" dirty="0" smtClean="0"/>
              <a:t> Political Cartoons</a:t>
            </a:r>
            <a:endParaRPr lang="en-US" dirty="0"/>
          </a:p>
        </p:txBody>
      </p:sp>
      <p:sp>
        <p:nvSpPr>
          <p:cNvPr id="3" name="Subtitle 2"/>
          <p:cNvSpPr>
            <a:spLocks noGrp="1"/>
          </p:cNvSpPr>
          <p:nvPr>
            <p:ph type="subTitle" idx="1"/>
          </p:nvPr>
        </p:nvSpPr>
        <p:spPr/>
        <p:txBody>
          <a:bodyPr/>
          <a:lstStyle/>
          <a:p>
            <a:r>
              <a:rPr lang="en-US" dirty="0" smtClean="0"/>
              <a:t>Angela Ko</a:t>
            </a:r>
          </a:p>
          <a:p>
            <a:r>
              <a:rPr lang="en-US" dirty="0" smtClean="0"/>
              <a:t>Sherman Lee</a:t>
            </a:r>
          </a:p>
          <a:p>
            <a:r>
              <a:rPr lang="en-US" dirty="0" smtClean="0"/>
              <a:t>Nathalie </a:t>
            </a:r>
            <a:r>
              <a:rPr lang="en-US" dirty="0" err="1" smtClean="0"/>
              <a:t>Tabunar</a:t>
            </a:r>
            <a:r>
              <a:rPr lang="en-US" dirty="0" smtClean="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6122"/>
          <p:cNvPicPr/>
          <p:nvPr/>
        </p:nvPicPr>
        <p:blipFill>
          <a:blip r:embed="rId2" cstate="print"/>
          <a:srcRect/>
          <a:stretch>
            <a:fillRect/>
          </a:stretch>
        </p:blipFill>
        <p:spPr bwMode="auto">
          <a:xfrm>
            <a:off x="1371600" y="609600"/>
            <a:ext cx="6334125" cy="3457575"/>
          </a:xfrm>
          <a:prstGeom prst="rect">
            <a:avLst/>
          </a:prstGeom>
          <a:noFill/>
          <a:ln w="9525">
            <a:noFill/>
            <a:miter lim="800000"/>
            <a:headEnd/>
            <a:tailEnd/>
          </a:ln>
        </p:spPr>
      </p:pic>
      <p:sp>
        <p:nvSpPr>
          <p:cNvPr id="3" name="TextBox 2"/>
          <p:cNvSpPr txBox="1"/>
          <p:nvPr/>
        </p:nvSpPr>
        <p:spPr>
          <a:xfrm>
            <a:off x="914400" y="4953000"/>
            <a:ext cx="7086600" cy="646331"/>
          </a:xfrm>
          <a:prstGeom prst="rect">
            <a:avLst/>
          </a:prstGeom>
          <a:noFill/>
        </p:spPr>
        <p:txBody>
          <a:bodyPr wrap="square" rtlCol="0">
            <a:spAutoFit/>
          </a:bodyPr>
          <a:lstStyle/>
          <a:p>
            <a:r>
              <a:rPr lang="en-US" dirty="0" smtClean="0"/>
              <a:t>This depicts </a:t>
            </a:r>
            <a:r>
              <a:rPr lang="en-US" dirty="0" err="1" smtClean="0"/>
              <a:t>Chernenko’s</a:t>
            </a:r>
            <a:r>
              <a:rPr lang="en-US" dirty="0" smtClean="0"/>
              <a:t> conflicts with the West, especially Reagan, as he refused the arms limitations.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Chernenko Cartoon.jpg"/>
          <p:cNvPicPr>
            <a:picLocks noChangeAspect="1" noChangeArrowheads="1"/>
          </p:cNvPicPr>
          <p:nvPr/>
        </p:nvPicPr>
        <p:blipFill>
          <a:blip r:embed="rId2" cstate="print"/>
          <a:srcRect/>
          <a:stretch>
            <a:fillRect/>
          </a:stretch>
        </p:blipFill>
        <p:spPr bwMode="auto">
          <a:xfrm>
            <a:off x="304800" y="609600"/>
            <a:ext cx="6121400" cy="5067300"/>
          </a:xfrm>
          <a:prstGeom prst="rect">
            <a:avLst/>
          </a:prstGeom>
          <a:noFill/>
        </p:spPr>
      </p:pic>
      <p:sp>
        <p:nvSpPr>
          <p:cNvPr id="3" name="TextBox 2"/>
          <p:cNvSpPr txBox="1"/>
          <p:nvPr/>
        </p:nvSpPr>
        <p:spPr>
          <a:xfrm>
            <a:off x="6705600" y="1371600"/>
            <a:ext cx="2133600" cy="2308324"/>
          </a:xfrm>
          <a:prstGeom prst="rect">
            <a:avLst/>
          </a:prstGeom>
          <a:noFill/>
        </p:spPr>
        <p:txBody>
          <a:bodyPr wrap="square" rtlCol="0">
            <a:spAutoFit/>
          </a:bodyPr>
          <a:lstStyle/>
          <a:p>
            <a:r>
              <a:rPr lang="en-US" dirty="0" smtClean="0"/>
              <a:t>Similar to the previous picture, this picture depicts </a:t>
            </a:r>
            <a:r>
              <a:rPr lang="en-US" dirty="0" err="1" smtClean="0"/>
              <a:t>Chernenko’s</a:t>
            </a:r>
            <a:r>
              <a:rPr lang="en-US" dirty="0" smtClean="0"/>
              <a:t> refusal, and inability to comprehend the West’s desires for peace.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9485"/>
          <p:cNvPicPr/>
          <p:nvPr/>
        </p:nvPicPr>
        <p:blipFill>
          <a:blip r:embed="rId2" cstate="print"/>
          <a:srcRect/>
          <a:stretch>
            <a:fillRect/>
          </a:stretch>
        </p:blipFill>
        <p:spPr bwMode="auto">
          <a:xfrm>
            <a:off x="1219200" y="457200"/>
            <a:ext cx="6324600" cy="3733800"/>
          </a:xfrm>
          <a:prstGeom prst="rect">
            <a:avLst/>
          </a:prstGeom>
          <a:noFill/>
          <a:ln w="9525">
            <a:noFill/>
            <a:miter lim="800000"/>
            <a:headEnd/>
            <a:tailEnd/>
          </a:ln>
        </p:spPr>
      </p:pic>
      <p:sp>
        <p:nvSpPr>
          <p:cNvPr id="4" name="TextBox 3"/>
          <p:cNvSpPr txBox="1"/>
          <p:nvPr/>
        </p:nvSpPr>
        <p:spPr>
          <a:xfrm>
            <a:off x="1066800" y="5257800"/>
            <a:ext cx="6934200" cy="646331"/>
          </a:xfrm>
          <a:prstGeom prst="rect">
            <a:avLst/>
          </a:prstGeom>
          <a:noFill/>
        </p:spPr>
        <p:txBody>
          <a:bodyPr wrap="square" rtlCol="0">
            <a:spAutoFit/>
          </a:bodyPr>
          <a:lstStyle/>
          <a:p>
            <a:r>
              <a:rPr lang="en-US" dirty="0" smtClean="0"/>
              <a:t>This picture depicts </a:t>
            </a:r>
            <a:r>
              <a:rPr lang="en-US" dirty="0" err="1" smtClean="0"/>
              <a:t>Chernenko’s</a:t>
            </a:r>
            <a:r>
              <a:rPr lang="en-US" dirty="0" smtClean="0"/>
              <a:t> refusal to agree to arms control and prevented the renewal of detente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2813"/>
          <p:cNvPicPr/>
          <p:nvPr/>
        </p:nvPicPr>
        <p:blipFill>
          <a:blip r:embed="rId2" cstate="print"/>
          <a:srcRect/>
          <a:stretch>
            <a:fillRect/>
          </a:stretch>
        </p:blipFill>
        <p:spPr bwMode="auto">
          <a:xfrm>
            <a:off x="533400" y="1371600"/>
            <a:ext cx="5343525" cy="4076700"/>
          </a:xfrm>
          <a:prstGeom prst="rect">
            <a:avLst/>
          </a:prstGeom>
          <a:noFill/>
          <a:ln w="9525">
            <a:noFill/>
            <a:miter lim="800000"/>
            <a:headEnd/>
            <a:tailEnd/>
          </a:ln>
        </p:spPr>
      </p:pic>
      <p:sp>
        <p:nvSpPr>
          <p:cNvPr id="3" name="TextBox 2"/>
          <p:cNvSpPr txBox="1"/>
          <p:nvPr/>
        </p:nvSpPr>
        <p:spPr>
          <a:xfrm>
            <a:off x="6324600" y="1905000"/>
            <a:ext cx="2209800" cy="3139321"/>
          </a:xfrm>
          <a:prstGeom prst="rect">
            <a:avLst/>
          </a:prstGeom>
          <a:noFill/>
        </p:spPr>
        <p:txBody>
          <a:bodyPr wrap="square" rtlCol="0">
            <a:spAutoFit/>
          </a:bodyPr>
          <a:lstStyle/>
          <a:p>
            <a:r>
              <a:rPr lang="en-US" dirty="0" smtClean="0"/>
              <a:t>This cartoon is showing the rivalry between Reagan and </a:t>
            </a:r>
            <a:r>
              <a:rPr lang="en-US" dirty="0" err="1" smtClean="0"/>
              <a:t>Chernenko</a:t>
            </a:r>
            <a:r>
              <a:rPr lang="en-US" dirty="0" smtClean="0"/>
              <a:t>, specifically towards oil in the Middle East because though Soviets had large oil reserves, they lacks the technology to extract the oil.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raesidecartoon.com/dbtest/images/1/1531.gif"/>
          <p:cNvPicPr/>
          <p:nvPr/>
        </p:nvPicPr>
        <p:blipFill>
          <a:blip r:embed="rId2" cstate="print"/>
          <a:srcRect/>
          <a:stretch>
            <a:fillRect/>
          </a:stretch>
        </p:blipFill>
        <p:spPr bwMode="auto">
          <a:xfrm>
            <a:off x="1828800" y="685800"/>
            <a:ext cx="5181600" cy="4038600"/>
          </a:xfrm>
          <a:prstGeom prst="rect">
            <a:avLst/>
          </a:prstGeom>
          <a:noFill/>
          <a:ln w="9525">
            <a:noFill/>
            <a:miter lim="800000"/>
            <a:headEnd/>
            <a:tailEnd/>
          </a:ln>
        </p:spPr>
      </p:pic>
      <p:sp>
        <p:nvSpPr>
          <p:cNvPr id="3" name="TextBox 2"/>
          <p:cNvSpPr txBox="1"/>
          <p:nvPr/>
        </p:nvSpPr>
        <p:spPr>
          <a:xfrm>
            <a:off x="1066800" y="5257800"/>
            <a:ext cx="6553200" cy="1200329"/>
          </a:xfrm>
          <a:prstGeom prst="rect">
            <a:avLst/>
          </a:prstGeom>
          <a:noFill/>
        </p:spPr>
        <p:txBody>
          <a:bodyPr wrap="square" rtlCol="0">
            <a:spAutoFit/>
          </a:bodyPr>
          <a:lstStyle/>
          <a:p>
            <a:r>
              <a:rPr lang="en-US" dirty="0" err="1" smtClean="0"/>
              <a:t>Chernenko</a:t>
            </a:r>
            <a:r>
              <a:rPr lang="en-US" dirty="0" smtClean="0"/>
              <a:t> symbolized a return to the late Brezhnev era policies, which did not include political openness. Even when he was lying in bed due to illness and age, he was still making Gorbachev relay his messages on to the people of the politburo.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blog.seattlepi.com/davidhorsey/files/2011/12/Soviet-Union-19811.jpg"/>
          <p:cNvPicPr/>
          <p:nvPr/>
        </p:nvPicPr>
        <p:blipFill>
          <a:blip r:embed="rId2" cstate="print"/>
          <a:srcRect/>
          <a:stretch>
            <a:fillRect/>
          </a:stretch>
        </p:blipFill>
        <p:spPr bwMode="auto">
          <a:xfrm>
            <a:off x="1600200" y="533400"/>
            <a:ext cx="5943600" cy="3352089"/>
          </a:xfrm>
          <a:prstGeom prst="rect">
            <a:avLst/>
          </a:prstGeom>
          <a:noFill/>
          <a:ln w="9525">
            <a:noFill/>
            <a:miter lim="800000"/>
            <a:headEnd/>
            <a:tailEnd/>
          </a:ln>
        </p:spPr>
      </p:pic>
      <p:sp>
        <p:nvSpPr>
          <p:cNvPr id="3" name="TextBox 2"/>
          <p:cNvSpPr txBox="1"/>
          <p:nvPr/>
        </p:nvSpPr>
        <p:spPr>
          <a:xfrm>
            <a:off x="1219200" y="4800600"/>
            <a:ext cx="6400800" cy="1477328"/>
          </a:xfrm>
          <a:prstGeom prst="rect">
            <a:avLst/>
          </a:prstGeom>
          <a:noFill/>
        </p:spPr>
        <p:txBody>
          <a:bodyPr wrap="square" rtlCol="0">
            <a:spAutoFit/>
          </a:bodyPr>
          <a:lstStyle/>
          <a:p>
            <a:r>
              <a:rPr lang="en-US" dirty="0" smtClean="0"/>
              <a:t>This cartoon shows though the Soviets seemed to  appear as they are still militarily inclined, they are actually incapable of continuing their desire to create arms and had to cut back. This caused </a:t>
            </a:r>
            <a:r>
              <a:rPr lang="en-US" dirty="0" err="1" smtClean="0"/>
              <a:t>Chernenko</a:t>
            </a:r>
            <a:r>
              <a:rPr lang="en-US" dirty="0" smtClean="0"/>
              <a:t> to be reluctant to agree to more arms controls, leading to tension between </a:t>
            </a:r>
            <a:r>
              <a:rPr lang="en-US" dirty="0" err="1" smtClean="0"/>
              <a:t>Chernenko</a:t>
            </a:r>
            <a:r>
              <a:rPr lang="en-US" dirty="0" smtClean="0"/>
              <a:t> and Reagan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raesidecartoon.com/dbtest/images/8/438.gif"/>
          <p:cNvPicPr/>
          <p:nvPr/>
        </p:nvPicPr>
        <p:blipFill>
          <a:blip r:embed="rId2" cstate="print"/>
          <a:srcRect/>
          <a:stretch>
            <a:fillRect/>
          </a:stretch>
        </p:blipFill>
        <p:spPr bwMode="auto">
          <a:xfrm>
            <a:off x="1676400" y="457200"/>
            <a:ext cx="5562600" cy="3657600"/>
          </a:xfrm>
          <a:prstGeom prst="rect">
            <a:avLst/>
          </a:prstGeom>
          <a:noFill/>
          <a:ln w="9525">
            <a:noFill/>
            <a:miter lim="800000"/>
            <a:headEnd/>
            <a:tailEnd/>
          </a:ln>
        </p:spPr>
      </p:pic>
      <p:sp>
        <p:nvSpPr>
          <p:cNvPr id="3" name="TextBox 2"/>
          <p:cNvSpPr txBox="1"/>
          <p:nvPr/>
        </p:nvSpPr>
        <p:spPr>
          <a:xfrm>
            <a:off x="1295400" y="4648200"/>
            <a:ext cx="6629400" cy="1477328"/>
          </a:xfrm>
          <a:prstGeom prst="rect">
            <a:avLst/>
          </a:prstGeom>
          <a:noFill/>
        </p:spPr>
        <p:txBody>
          <a:bodyPr wrap="square" rtlCol="0">
            <a:spAutoFit/>
          </a:bodyPr>
          <a:lstStyle/>
          <a:p>
            <a:r>
              <a:rPr lang="en-US" dirty="0" smtClean="0"/>
              <a:t>This cartoon depicts how though there was a massive amount of Russian aid, the citizen barely benefited from them and continued to suffer from poverty. This caused the grain embargo that Carter set upon the Russians because he believed that the Soviets were not using the cheap grain for the citizens, but for war and military.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objectofhistory.org/demo/archive/fullsize/object_olympics_2c78f337d7.jpg"/>
          <p:cNvPicPr>
            <a:picLocks noGrp="1"/>
          </p:cNvPicPr>
          <p:nvPr>
            <p:ph idx="4294967295"/>
          </p:nvPr>
        </p:nvPicPr>
        <p:blipFill>
          <a:blip r:embed="rId2" cstate="print"/>
          <a:srcRect/>
          <a:stretch>
            <a:fillRect/>
          </a:stretch>
        </p:blipFill>
        <p:spPr bwMode="auto">
          <a:xfrm>
            <a:off x="381000" y="381000"/>
            <a:ext cx="4640263" cy="5897563"/>
          </a:xfrm>
          <a:prstGeom prst="rect">
            <a:avLst/>
          </a:prstGeom>
          <a:noFill/>
          <a:ln w="9525">
            <a:noFill/>
            <a:miter lim="800000"/>
            <a:headEnd/>
            <a:tailEnd/>
          </a:ln>
        </p:spPr>
      </p:pic>
      <p:sp>
        <p:nvSpPr>
          <p:cNvPr id="5" name="TextBox 4"/>
          <p:cNvSpPr txBox="1"/>
          <p:nvPr/>
        </p:nvSpPr>
        <p:spPr>
          <a:xfrm>
            <a:off x="5257800" y="1066800"/>
            <a:ext cx="3505200" cy="4247317"/>
          </a:xfrm>
          <a:prstGeom prst="rect">
            <a:avLst/>
          </a:prstGeom>
          <a:noFill/>
        </p:spPr>
        <p:txBody>
          <a:bodyPr wrap="square" rtlCol="0">
            <a:spAutoFit/>
          </a:bodyPr>
          <a:lstStyle/>
          <a:p>
            <a:r>
              <a:rPr lang="en-US" dirty="0" smtClean="0"/>
              <a:t>In 1980, America boycotted the Summer Olympics held in 1980 because of an ultimatum posed by Jimmy Carter to boycott the </a:t>
            </a:r>
            <a:r>
              <a:rPr lang="en-US" dirty="0" err="1" smtClean="0"/>
              <a:t>olympics</a:t>
            </a:r>
            <a:r>
              <a:rPr lang="en-US" dirty="0" smtClean="0"/>
              <a:t> if the Soviets did not withdraw from Afghanistan. Other countries such as Japan, West Germany, China, Philippines, Argentina, and Canada joined the United States. This particular cartoon was to depict the recent arrest and conviction of Anatoly </a:t>
            </a:r>
            <a:r>
              <a:rPr lang="en-US" dirty="0" err="1" smtClean="0"/>
              <a:t>Shcharansky</a:t>
            </a:r>
            <a:r>
              <a:rPr lang="en-US" dirty="0" smtClean="0"/>
              <a:t> that lead to increasing attention towards human rights in the USSR.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4735"/>
          <p:cNvPicPr/>
          <p:nvPr/>
        </p:nvPicPr>
        <p:blipFill>
          <a:blip r:embed="rId2" cstate="print"/>
          <a:srcRect/>
          <a:stretch>
            <a:fillRect/>
          </a:stretch>
        </p:blipFill>
        <p:spPr bwMode="auto">
          <a:xfrm>
            <a:off x="1905000" y="533400"/>
            <a:ext cx="4781550" cy="3810000"/>
          </a:xfrm>
          <a:prstGeom prst="rect">
            <a:avLst/>
          </a:prstGeom>
          <a:noFill/>
          <a:ln w="9525">
            <a:noFill/>
            <a:miter lim="800000"/>
            <a:headEnd/>
            <a:tailEnd/>
          </a:ln>
        </p:spPr>
      </p:pic>
      <p:sp>
        <p:nvSpPr>
          <p:cNvPr id="3" name="TextBox 2"/>
          <p:cNvSpPr txBox="1"/>
          <p:nvPr/>
        </p:nvSpPr>
        <p:spPr>
          <a:xfrm>
            <a:off x="2133600" y="4724400"/>
            <a:ext cx="5943600" cy="1754326"/>
          </a:xfrm>
          <a:prstGeom prst="rect">
            <a:avLst/>
          </a:prstGeom>
          <a:noFill/>
        </p:spPr>
        <p:txBody>
          <a:bodyPr wrap="square" rtlCol="0">
            <a:spAutoFit/>
          </a:bodyPr>
          <a:lstStyle/>
          <a:p>
            <a:r>
              <a:rPr lang="en-US" dirty="0" smtClean="0"/>
              <a:t>The announcement of USSR not to participate in the 1984 Los Angeles Olympics in response to the 1980 Moscow Summer Olympics Boycott. The Soviets along with other members of the Eastern Bloc boycotted the Olympics in Los Angeles and held their own “Friendship Games”.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9288"/>
          <p:cNvPicPr/>
          <p:nvPr/>
        </p:nvPicPr>
        <p:blipFill>
          <a:blip r:embed="rId2" cstate="print"/>
          <a:srcRect/>
          <a:stretch>
            <a:fillRect/>
          </a:stretch>
        </p:blipFill>
        <p:spPr bwMode="auto">
          <a:xfrm>
            <a:off x="2209800" y="381000"/>
            <a:ext cx="4591050" cy="3943350"/>
          </a:xfrm>
          <a:prstGeom prst="rect">
            <a:avLst/>
          </a:prstGeom>
          <a:noFill/>
          <a:ln w="9525">
            <a:noFill/>
            <a:miter lim="800000"/>
            <a:headEnd/>
            <a:tailEnd/>
          </a:ln>
        </p:spPr>
      </p:pic>
      <p:sp>
        <p:nvSpPr>
          <p:cNvPr id="5" name="TextBox 4"/>
          <p:cNvSpPr txBox="1"/>
          <p:nvPr/>
        </p:nvSpPr>
        <p:spPr>
          <a:xfrm>
            <a:off x="762000" y="4272677"/>
            <a:ext cx="7696200" cy="2585323"/>
          </a:xfrm>
          <a:prstGeom prst="rect">
            <a:avLst/>
          </a:prstGeom>
          <a:noFill/>
        </p:spPr>
        <p:txBody>
          <a:bodyPr wrap="square" rtlCol="0">
            <a:spAutoFit/>
          </a:bodyPr>
          <a:lstStyle/>
          <a:p>
            <a:r>
              <a:rPr lang="en-US" dirty="0" smtClean="0"/>
              <a:t>Here are all the Soviet cadres who were growing frail, representing an older generation of Communists dying off.  This depicted the inability of the elder leaders, as all of them are "lying-in-state". For instance, </a:t>
            </a:r>
            <a:r>
              <a:rPr lang="en-US" dirty="0" err="1" smtClean="0"/>
              <a:t>Chernenko</a:t>
            </a:r>
            <a:r>
              <a:rPr lang="en-US" dirty="0" smtClean="0"/>
              <a:t> who succeeded Andropov was already 72 years old and could barely read the eulogy for Andropov, and died 13 months later. He could not chair meetings and had to have Gorbachev hold meetings in his place and relay his messages. In fact, Gorbachev was the only Soviet leader who was born after the 1917 Russian Revolution. Interestingly, the Minister of Defense Ustinov was given a dose of Vodka as life support.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L0348"/>
          <p:cNvPicPr/>
          <p:nvPr/>
        </p:nvPicPr>
        <p:blipFill>
          <a:blip r:embed="rId2" cstate="print"/>
          <a:srcRect/>
          <a:stretch>
            <a:fillRect/>
          </a:stretch>
        </p:blipFill>
        <p:spPr bwMode="auto">
          <a:xfrm>
            <a:off x="228600" y="990600"/>
            <a:ext cx="5334000" cy="4114800"/>
          </a:xfrm>
          <a:prstGeom prst="rect">
            <a:avLst/>
          </a:prstGeom>
          <a:noFill/>
          <a:ln w="9525">
            <a:noFill/>
            <a:miter lim="800000"/>
            <a:headEnd/>
            <a:tailEnd/>
          </a:ln>
        </p:spPr>
      </p:pic>
      <p:sp>
        <p:nvSpPr>
          <p:cNvPr id="4" name="TextBox 3"/>
          <p:cNvSpPr txBox="1"/>
          <p:nvPr/>
        </p:nvSpPr>
        <p:spPr>
          <a:xfrm>
            <a:off x="5181600" y="1143000"/>
            <a:ext cx="3505200" cy="4247317"/>
          </a:xfrm>
          <a:prstGeom prst="rect">
            <a:avLst/>
          </a:prstGeom>
          <a:noFill/>
        </p:spPr>
        <p:txBody>
          <a:bodyPr wrap="square" rtlCol="0">
            <a:spAutoFit/>
          </a:bodyPr>
          <a:lstStyle/>
          <a:p>
            <a:r>
              <a:rPr lang="en-US" dirty="0" smtClean="0"/>
              <a:t>With 72 years of age </a:t>
            </a:r>
            <a:r>
              <a:rPr lang="en-US" dirty="0" err="1" smtClean="0"/>
              <a:t>Chernenko</a:t>
            </a:r>
            <a:r>
              <a:rPr lang="en-US" dirty="0" smtClean="0"/>
              <a:t> first installed as the Soviet leader in 1984, and in the following time he consistently clashed with Reagan on foreign affairs and military  reduction issues. In 1979, though he was not Soviet Leader at the time, he attended the Strategic Arms Limitation Talks (SALT). Reagan proposed to cut the number of missiles of both sides in half starting with the Soviet Union, but the Soviets refused because they were already halting their arms production.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mccord-museum.qc.ca/ObjView/M986.289.128.jpg"/>
          <p:cNvPicPr/>
          <p:nvPr/>
        </p:nvPicPr>
        <p:blipFill>
          <a:blip r:embed="rId2" cstate="print"/>
          <a:srcRect/>
          <a:stretch>
            <a:fillRect/>
          </a:stretch>
        </p:blipFill>
        <p:spPr bwMode="auto">
          <a:xfrm>
            <a:off x="685800" y="381000"/>
            <a:ext cx="4533900" cy="6082061"/>
          </a:xfrm>
          <a:prstGeom prst="rect">
            <a:avLst/>
          </a:prstGeom>
          <a:noFill/>
          <a:ln w="9525">
            <a:noFill/>
            <a:miter lim="800000"/>
            <a:headEnd/>
            <a:tailEnd/>
          </a:ln>
        </p:spPr>
      </p:pic>
      <p:sp>
        <p:nvSpPr>
          <p:cNvPr id="3" name="TextBox 2"/>
          <p:cNvSpPr txBox="1"/>
          <p:nvPr/>
        </p:nvSpPr>
        <p:spPr>
          <a:xfrm>
            <a:off x="5715000" y="1066800"/>
            <a:ext cx="2667000" cy="4247317"/>
          </a:xfrm>
          <a:prstGeom prst="rect">
            <a:avLst/>
          </a:prstGeom>
          <a:noFill/>
        </p:spPr>
        <p:txBody>
          <a:bodyPr wrap="square" rtlCol="0">
            <a:spAutoFit/>
          </a:bodyPr>
          <a:lstStyle/>
          <a:p>
            <a:r>
              <a:rPr lang="en-US" dirty="0" smtClean="0"/>
              <a:t>There was a rivalry existing between Reagan and </a:t>
            </a:r>
            <a:r>
              <a:rPr lang="en-US" dirty="0" err="1" smtClean="0"/>
              <a:t>Chernenko</a:t>
            </a:r>
            <a:r>
              <a:rPr lang="en-US" dirty="0" smtClean="0"/>
              <a:t> even before </a:t>
            </a:r>
            <a:r>
              <a:rPr lang="en-US" dirty="0" err="1" smtClean="0"/>
              <a:t>Chernenko</a:t>
            </a:r>
            <a:r>
              <a:rPr lang="en-US" dirty="0" smtClean="0"/>
              <a:t> became leader of the Soviet Union. Later in 1984, after </a:t>
            </a:r>
            <a:r>
              <a:rPr lang="en-US" dirty="0" err="1" smtClean="0"/>
              <a:t>Chernenko</a:t>
            </a:r>
            <a:r>
              <a:rPr lang="en-US" dirty="0" smtClean="0"/>
              <a:t> became leader of Soviet Russia, Reagan wished to hold a summit and meet with the new Soviet leader yet </a:t>
            </a:r>
            <a:r>
              <a:rPr lang="en-US" dirty="0" err="1" smtClean="0"/>
              <a:t>Chernenko</a:t>
            </a:r>
            <a:r>
              <a:rPr lang="en-US" dirty="0" smtClean="0"/>
              <a:t> refused to meet until it is certain that Reagan would be re-elected.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artoons.ac.uk/record-image/standard/NG2758"/>
          <p:cNvPicPr/>
          <p:nvPr/>
        </p:nvPicPr>
        <p:blipFill>
          <a:blip r:embed="rId2" cstate="print"/>
          <a:srcRect/>
          <a:stretch>
            <a:fillRect/>
          </a:stretch>
        </p:blipFill>
        <p:spPr bwMode="auto">
          <a:xfrm>
            <a:off x="1905000" y="457200"/>
            <a:ext cx="4876800" cy="3276600"/>
          </a:xfrm>
          <a:prstGeom prst="rect">
            <a:avLst/>
          </a:prstGeom>
          <a:noFill/>
          <a:ln w="9525">
            <a:noFill/>
            <a:miter lim="800000"/>
            <a:headEnd/>
            <a:tailEnd/>
          </a:ln>
        </p:spPr>
      </p:pic>
      <p:sp>
        <p:nvSpPr>
          <p:cNvPr id="3" name="TextBox 2"/>
          <p:cNvSpPr txBox="1"/>
          <p:nvPr/>
        </p:nvSpPr>
        <p:spPr>
          <a:xfrm>
            <a:off x="990600" y="3718679"/>
            <a:ext cx="6934200" cy="3139321"/>
          </a:xfrm>
          <a:prstGeom prst="rect">
            <a:avLst/>
          </a:prstGeom>
          <a:noFill/>
        </p:spPr>
        <p:txBody>
          <a:bodyPr wrap="square" rtlCol="0">
            <a:spAutoFit/>
          </a:bodyPr>
          <a:lstStyle/>
          <a:p>
            <a:r>
              <a:rPr lang="en-US" dirty="0" smtClean="0"/>
              <a:t>In the 1984 Winter Olympics in Sarajevo, the British skaters Jayne </a:t>
            </a:r>
            <a:r>
              <a:rPr lang="en-US" dirty="0" err="1" smtClean="0"/>
              <a:t>Torvill</a:t>
            </a:r>
            <a:r>
              <a:rPr lang="en-US" dirty="0" smtClean="0"/>
              <a:t> and Christopher Dean took the gold medal for ice dancing, a recently-introduced event previously dominated by Soviet dancers. In Nicholas Garland's cartoon, Soviet decline in this Olympic event is linked to the weakness of the Soviet Union itself. The Soviet leader Yuri Andropov had recently died, after only fifteen months in office, many of them spent in a hospital bed, and his successor, Konstantin </a:t>
            </a:r>
            <a:r>
              <a:rPr lang="en-US" dirty="0" err="1" smtClean="0"/>
              <a:t>Chernenko</a:t>
            </a:r>
            <a:r>
              <a:rPr lang="en-US" dirty="0" smtClean="0"/>
              <a:t>, was almost too ill to read the eulogy at his funeral. Garland shows Margaret Thatcher and her Foreign Secretary, Geoffrey Howe, watching the Soviet Union supporting its new leader across the ice, as they wait to perform their own routine. </a:t>
            </a:r>
            <a:r>
              <a:rPr lang="en-US" dirty="0" err="1" smtClean="0"/>
              <a:t>Chernenko</a:t>
            </a:r>
            <a:r>
              <a:rPr lang="en-US" dirty="0" smtClean="0"/>
              <a:t> died a year later.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L0331"/>
          <p:cNvPicPr/>
          <p:nvPr/>
        </p:nvPicPr>
        <p:blipFill>
          <a:blip r:embed="rId2" cstate="print"/>
          <a:srcRect/>
          <a:stretch>
            <a:fillRect/>
          </a:stretch>
        </p:blipFill>
        <p:spPr bwMode="auto">
          <a:xfrm>
            <a:off x="685800" y="685800"/>
            <a:ext cx="3200400" cy="5105400"/>
          </a:xfrm>
          <a:prstGeom prst="rect">
            <a:avLst/>
          </a:prstGeom>
          <a:noFill/>
          <a:ln w="9525">
            <a:noFill/>
            <a:miter lim="800000"/>
            <a:headEnd/>
            <a:tailEnd/>
          </a:ln>
        </p:spPr>
      </p:pic>
      <p:sp>
        <p:nvSpPr>
          <p:cNvPr id="3" name="TextBox 2"/>
          <p:cNvSpPr txBox="1"/>
          <p:nvPr/>
        </p:nvSpPr>
        <p:spPr>
          <a:xfrm>
            <a:off x="4495800" y="1676400"/>
            <a:ext cx="3505200" cy="2031325"/>
          </a:xfrm>
          <a:prstGeom prst="rect">
            <a:avLst/>
          </a:prstGeom>
          <a:noFill/>
        </p:spPr>
        <p:txBody>
          <a:bodyPr wrap="square" rtlCol="0">
            <a:spAutoFit/>
          </a:bodyPr>
          <a:lstStyle/>
          <a:p>
            <a:r>
              <a:rPr lang="en-US" dirty="0" smtClean="0"/>
              <a:t>By the time </a:t>
            </a:r>
            <a:r>
              <a:rPr lang="en-US" dirty="0" err="1" smtClean="0"/>
              <a:t>Chernenko</a:t>
            </a:r>
            <a:r>
              <a:rPr lang="en-US" dirty="0" smtClean="0"/>
              <a:t> was in office, he was already 72 years old and he was barely capable of reading the eulogy for Andropov. Eventually dying 13 months after his term, allowing Gorbachev to come into power.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2763"/>
          <p:cNvPicPr/>
          <p:nvPr/>
        </p:nvPicPr>
        <p:blipFill>
          <a:blip r:embed="rId2" cstate="print"/>
          <a:srcRect/>
          <a:stretch>
            <a:fillRect/>
          </a:stretch>
        </p:blipFill>
        <p:spPr bwMode="auto">
          <a:xfrm>
            <a:off x="685800" y="1066800"/>
            <a:ext cx="4267200" cy="4191000"/>
          </a:xfrm>
          <a:prstGeom prst="rect">
            <a:avLst/>
          </a:prstGeom>
          <a:noFill/>
          <a:ln w="9525">
            <a:noFill/>
            <a:miter lim="800000"/>
            <a:headEnd/>
            <a:tailEnd/>
          </a:ln>
        </p:spPr>
      </p:pic>
      <p:sp>
        <p:nvSpPr>
          <p:cNvPr id="3" name="TextBox 2"/>
          <p:cNvSpPr txBox="1"/>
          <p:nvPr/>
        </p:nvSpPr>
        <p:spPr>
          <a:xfrm>
            <a:off x="5334000" y="1143000"/>
            <a:ext cx="3048000" cy="2585323"/>
          </a:xfrm>
          <a:prstGeom prst="rect">
            <a:avLst/>
          </a:prstGeom>
          <a:noFill/>
        </p:spPr>
        <p:txBody>
          <a:bodyPr wrap="square" rtlCol="0">
            <a:spAutoFit/>
          </a:bodyPr>
          <a:lstStyle/>
          <a:p>
            <a:r>
              <a:rPr lang="en-US" dirty="0" smtClean="0"/>
              <a:t>This cartoon depicts the Russian bear holding the aged </a:t>
            </a:r>
            <a:r>
              <a:rPr lang="en-US" dirty="0" err="1" smtClean="0"/>
              <a:t>Chernenko</a:t>
            </a:r>
            <a:r>
              <a:rPr lang="en-US" dirty="0" smtClean="0"/>
              <a:t> as if he were a child, as </a:t>
            </a:r>
            <a:r>
              <a:rPr lang="en-US" dirty="0" err="1" smtClean="0"/>
              <a:t>Chernenko</a:t>
            </a:r>
            <a:r>
              <a:rPr lang="en-US" dirty="0" smtClean="0"/>
              <a:t> was incapable of leading the Soviet Union under his condition in which he had to lay in bed all the time and could not even hold meetings.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879</Words>
  <Application>Microsoft Office PowerPoint</Application>
  <PresentationFormat>On-screen Show (4:3)</PresentationFormat>
  <Paragraphs>19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Chernenko Political Cartoons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Chernenko Political Cartoons</dc:title>
  <dc:creator>Angela</dc:creator>
  <cp:lastModifiedBy>Windows User</cp:lastModifiedBy>
  <cp:revision>8</cp:revision>
  <dcterms:created xsi:type="dcterms:W3CDTF">2013-04-29T14:13:45Z</dcterms:created>
  <dcterms:modified xsi:type="dcterms:W3CDTF">2013-05-01T15:31:00Z</dcterms:modified>
</cp:coreProperties>
</file>