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4" r:id="rId3"/>
    <p:sldMasterId id="2147483687" r:id="rId4"/>
  </p:sldMasterIdLst>
  <p:notesMasterIdLst>
    <p:notesMasterId r:id="rId24"/>
  </p:notesMasterIdLst>
  <p:sldIdLst>
    <p:sldId id="269" r:id="rId5"/>
    <p:sldId id="274" r:id="rId6"/>
    <p:sldId id="277" r:id="rId7"/>
    <p:sldId id="258" r:id="rId8"/>
    <p:sldId id="271" r:id="rId9"/>
    <p:sldId id="262" r:id="rId10"/>
    <p:sldId id="272" r:id="rId11"/>
    <p:sldId id="265" r:id="rId12"/>
    <p:sldId id="275" r:id="rId13"/>
    <p:sldId id="273" r:id="rId14"/>
    <p:sldId id="257" r:id="rId15"/>
    <p:sldId id="259" r:id="rId16"/>
    <p:sldId id="260" r:id="rId17"/>
    <p:sldId id="276" r:id="rId18"/>
    <p:sldId id="261" r:id="rId19"/>
    <p:sldId id="263" r:id="rId20"/>
    <p:sldId id="256" r:id="rId21"/>
    <p:sldId id="266" r:id="rId22"/>
    <p:sldId id="26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4" d="100"/>
          <a:sy n="74" d="100"/>
        </p:scale>
        <p:origin x="-39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BE6A6D-B6E7-4A4F-AAB1-FCD03CDAA530}" type="datetimeFigureOut">
              <a:rPr lang="en-US" smtClean="0"/>
              <a:t>1/14/2013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809D19-184A-478E-9231-097C47767ECD}" type="slidenum">
              <a:rPr lang="en-US" smtClean="0"/>
              <a:t>‹#›</a:t>
            </a:fld>
            <a:endParaRPr lang="en-US"/>
          </a:p>
        </p:txBody>
      </p:sp>
    </p:spTree>
    <p:extLst>
      <p:ext uri="{BB962C8B-B14F-4D97-AF65-F5344CB8AC3E}">
        <p14:creationId xmlns:p14="http://schemas.microsoft.com/office/powerpoint/2010/main" val="1089012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04F162-3AFC-472E-B5BC-08B3238696AD}" type="slidenum">
              <a:rPr lang="en-US"/>
              <a:pPr/>
              <a:t>4</a:t>
            </a:fld>
            <a:endParaRPr lang="en-US" dirty="0"/>
          </a:p>
        </p:txBody>
      </p:sp>
      <p:sp>
        <p:nvSpPr>
          <p:cNvPr id="245762" name="Rectangle 2"/>
          <p:cNvSpPr>
            <a:spLocks noRo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802" eaLnBrk="0" hangingPunct="0">
              <a:defRPr sz="2000">
                <a:solidFill>
                  <a:schemeClr val="tx1"/>
                </a:solidFill>
                <a:latin typeface="Arial" charset="0"/>
              </a:defRPr>
            </a:lvl1pPr>
            <a:lvl2pPr marL="725639" indent="-279092" defTabSz="914802" eaLnBrk="0" hangingPunct="0">
              <a:defRPr sz="2000">
                <a:solidFill>
                  <a:schemeClr val="tx1"/>
                </a:solidFill>
                <a:latin typeface="Arial" charset="0"/>
              </a:defRPr>
            </a:lvl2pPr>
            <a:lvl3pPr marL="1116368" indent="-223274" defTabSz="914802" eaLnBrk="0" hangingPunct="0">
              <a:defRPr sz="2000">
                <a:solidFill>
                  <a:schemeClr val="tx1"/>
                </a:solidFill>
                <a:latin typeface="Arial" charset="0"/>
              </a:defRPr>
            </a:lvl3pPr>
            <a:lvl4pPr marL="1562915" indent="-223274" defTabSz="914802" eaLnBrk="0" hangingPunct="0">
              <a:defRPr sz="2000">
                <a:solidFill>
                  <a:schemeClr val="tx1"/>
                </a:solidFill>
                <a:latin typeface="Arial" charset="0"/>
              </a:defRPr>
            </a:lvl4pPr>
            <a:lvl5pPr marL="2009463" indent="-223274" defTabSz="914802" eaLnBrk="0" hangingPunct="0">
              <a:defRPr sz="2000">
                <a:solidFill>
                  <a:schemeClr val="tx1"/>
                </a:solidFill>
                <a:latin typeface="Arial" charset="0"/>
              </a:defRPr>
            </a:lvl5pPr>
            <a:lvl6pPr marL="2456010" indent="-223274" defTabSz="914802" eaLnBrk="0" fontAlgn="base" hangingPunct="0">
              <a:lnSpc>
                <a:spcPct val="110000"/>
              </a:lnSpc>
              <a:spcBef>
                <a:spcPct val="20000"/>
              </a:spcBef>
              <a:spcAft>
                <a:spcPct val="0"/>
              </a:spcAft>
              <a:defRPr sz="2000">
                <a:solidFill>
                  <a:schemeClr val="tx1"/>
                </a:solidFill>
                <a:latin typeface="Arial" charset="0"/>
              </a:defRPr>
            </a:lvl6pPr>
            <a:lvl7pPr marL="2902557" indent="-223274" defTabSz="914802" eaLnBrk="0" fontAlgn="base" hangingPunct="0">
              <a:lnSpc>
                <a:spcPct val="110000"/>
              </a:lnSpc>
              <a:spcBef>
                <a:spcPct val="20000"/>
              </a:spcBef>
              <a:spcAft>
                <a:spcPct val="0"/>
              </a:spcAft>
              <a:defRPr sz="2000">
                <a:solidFill>
                  <a:schemeClr val="tx1"/>
                </a:solidFill>
                <a:latin typeface="Arial" charset="0"/>
              </a:defRPr>
            </a:lvl7pPr>
            <a:lvl8pPr marL="3349104" indent="-223274" defTabSz="914802" eaLnBrk="0" fontAlgn="base" hangingPunct="0">
              <a:lnSpc>
                <a:spcPct val="110000"/>
              </a:lnSpc>
              <a:spcBef>
                <a:spcPct val="20000"/>
              </a:spcBef>
              <a:spcAft>
                <a:spcPct val="0"/>
              </a:spcAft>
              <a:defRPr sz="2000">
                <a:solidFill>
                  <a:schemeClr val="tx1"/>
                </a:solidFill>
                <a:latin typeface="Arial" charset="0"/>
              </a:defRPr>
            </a:lvl8pPr>
            <a:lvl9pPr marL="3795652" indent="-223274" defTabSz="914802" eaLnBrk="0" fontAlgn="base" hangingPunct="0">
              <a:lnSpc>
                <a:spcPct val="110000"/>
              </a:lnSpc>
              <a:spcBef>
                <a:spcPct val="20000"/>
              </a:spcBef>
              <a:spcAft>
                <a:spcPct val="0"/>
              </a:spcAft>
              <a:defRPr sz="2000">
                <a:solidFill>
                  <a:schemeClr val="tx1"/>
                </a:solidFill>
                <a:latin typeface="Arial" charset="0"/>
              </a:defRPr>
            </a:lvl9pPr>
          </a:lstStyle>
          <a:p>
            <a:fld id="{C4E8ED4D-4DAF-4577-971F-F73E5E1ABA65}" type="slidenum">
              <a:rPr lang="en-US" sz="1200">
                <a:solidFill>
                  <a:prstClr val="black"/>
                </a:solidFill>
                <a:latin typeface="Times" pitchFamily="18" charset="0"/>
              </a:rPr>
              <a:pPr/>
              <a:t>5</a:t>
            </a:fld>
            <a:endParaRPr lang="en-US" sz="1200" dirty="0">
              <a:solidFill>
                <a:prstClr val="black"/>
              </a:solidFill>
              <a:latin typeface="Times" pitchFamily="18" charset="0"/>
            </a:endParaRPr>
          </a:p>
        </p:txBody>
      </p:sp>
      <p:sp>
        <p:nvSpPr>
          <p:cNvPr id="20483" name="Rectangle 2"/>
          <p:cNvSpPr>
            <a:spLocks noRo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802" eaLnBrk="0" hangingPunct="0">
              <a:defRPr sz="2000">
                <a:solidFill>
                  <a:schemeClr val="tx1"/>
                </a:solidFill>
                <a:latin typeface="Arial" charset="0"/>
              </a:defRPr>
            </a:lvl1pPr>
            <a:lvl2pPr marL="725639" indent="-279092" defTabSz="914802" eaLnBrk="0" hangingPunct="0">
              <a:defRPr sz="2000">
                <a:solidFill>
                  <a:schemeClr val="tx1"/>
                </a:solidFill>
                <a:latin typeface="Arial" charset="0"/>
              </a:defRPr>
            </a:lvl2pPr>
            <a:lvl3pPr marL="1116368" indent="-223274" defTabSz="914802" eaLnBrk="0" hangingPunct="0">
              <a:defRPr sz="2000">
                <a:solidFill>
                  <a:schemeClr val="tx1"/>
                </a:solidFill>
                <a:latin typeface="Arial" charset="0"/>
              </a:defRPr>
            </a:lvl3pPr>
            <a:lvl4pPr marL="1562915" indent="-223274" defTabSz="914802" eaLnBrk="0" hangingPunct="0">
              <a:defRPr sz="2000">
                <a:solidFill>
                  <a:schemeClr val="tx1"/>
                </a:solidFill>
                <a:latin typeface="Arial" charset="0"/>
              </a:defRPr>
            </a:lvl4pPr>
            <a:lvl5pPr marL="2009463" indent="-223274" defTabSz="914802" eaLnBrk="0" hangingPunct="0">
              <a:defRPr sz="2000">
                <a:solidFill>
                  <a:schemeClr val="tx1"/>
                </a:solidFill>
                <a:latin typeface="Arial" charset="0"/>
              </a:defRPr>
            </a:lvl5pPr>
            <a:lvl6pPr marL="2456010" indent="-223274" defTabSz="914802" eaLnBrk="0" fontAlgn="base" hangingPunct="0">
              <a:lnSpc>
                <a:spcPct val="110000"/>
              </a:lnSpc>
              <a:spcBef>
                <a:spcPct val="20000"/>
              </a:spcBef>
              <a:spcAft>
                <a:spcPct val="0"/>
              </a:spcAft>
              <a:defRPr sz="2000">
                <a:solidFill>
                  <a:schemeClr val="tx1"/>
                </a:solidFill>
                <a:latin typeface="Arial" charset="0"/>
              </a:defRPr>
            </a:lvl6pPr>
            <a:lvl7pPr marL="2902557" indent="-223274" defTabSz="914802" eaLnBrk="0" fontAlgn="base" hangingPunct="0">
              <a:lnSpc>
                <a:spcPct val="110000"/>
              </a:lnSpc>
              <a:spcBef>
                <a:spcPct val="20000"/>
              </a:spcBef>
              <a:spcAft>
                <a:spcPct val="0"/>
              </a:spcAft>
              <a:defRPr sz="2000">
                <a:solidFill>
                  <a:schemeClr val="tx1"/>
                </a:solidFill>
                <a:latin typeface="Arial" charset="0"/>
              </a:defRPr>
            </a:lvl7pPr>
            <a:lvl8pPr marL="3349104" indent="-223274" defTabSz="914802" eaLnBrk="0" fontAlgn="base" hangingPunct="0">
              <a:lnSpc>
                <a:spcPct val="110000"/>
              </a:lnSpc>
              <a:spcBef>
                <a:spcPct val="20000"/>
              </a:spcBef>
              <a:spcAft>
                <a:spcPct val="0"/>
              </a:spcAft>
              <a:defRPr sz="2000">
                <a:solidFill>
                  <a:schemeClr val="tx1"/>
                </a:solidFill>
                <a:latin typeface="Arial" charset="0"/>
              </a:defRPr>
            </a:lvl8pPr>
            <a:lvl9pPr marL="3795652" indent="-223274" defTabSz="914802" eaLnBrk="0" fontAlgn="base" hangingPunct="0">
              <a:lnSpc>
                <a:spcPct val="110000"/>
              </a:lnSpc>
              <a:spcBef>
                <a:spcPct val="20000"/>
              </a:spcBef>
              <a:spcAft>
                <a:spcPct val="0"/>
              </a:spcAft>
              <a:defRPr sz="2000">
                <a:solidFill>
                  <a:schemeClr val="tx1"/>
                </a:solidFill>
                <a:latin typeface="Arial" charset="0"/>
              </a:defRPr>
            </a:lvl9pPr>
          </a:lstStyle>
          <a:p>
            <a:fld id="{840CA380-4E23-4AE0-A6EE-4222A0B299AA}" type="slidenum">
              <a:rPr lang="en-US" sz="1200">
                <a:solidFill>
                  <a:prstClr val="black"/>
                </a:solidFill>
                <a:latin typeface="Times" pitchFamily="18" charset="0"/>
              </a:rPr>
              <a:pPr/>
              <a:t>7</a:t>
            </a:fld>
            <a:endParaRPr lang="en-US" sz="1200" dirty="0">
              <a:solidFill>
                <a:prstClr val="black"/>
              </a:solidFill>
              <a:latin typeface="Times" pitchFamily="18" charset="0"/>
            </a:endParaRPr>
          </a:p>
        </p:txBody>
      </p:sp>
      <p:sp>
        <p:nvSpPr>
          <p:cNvPr id="21507" name="Rectangle 2"/>
          <p:cNvSpPr>
            <a:spLocks noRo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809D19-184A-478E-9231-097C47767ECD}" type="slidenum">
              <a:rPr lang="en-US" smtClean="0"/>
              <a:t>11</a:t>
            </a:fld>
            <a:endParaRPr lang="en-US"/>
          </a:p>
        </p:txBody>
      </p:sp>
    </p:spTree>
    <p:extLst>
      <p:ext uri="{BB962C8B-B14F-4D97-AF65-F5344CB8AC3E}">
        <p14:creationId xmlns:p14="http://schemas.microsoft.com/office/powerpoint/2010/main" val="413522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7749E5-C728-4C94-9A73-7AB43D07054F}" type="datetimeFigureOut">
              <a:rPr lang="en-US" smtClean="0"/>
              <a:t>1/14/2013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F3DE3-E70A-4EF3-8B5E-1199F6B36606}" type="slidenum">
              <a:rPr lang="en-US" smtClean="0"/>
              <a:t>‹#›</a:t>
            </a:fld>
            <a:endParaRPr lang="en-US"/>
          </a:p>
        </p:txBody>
      </p:sp>
    </p:spTree>
    <p:extLst>
      <p:ext uri="{BB962C8B-B14F-4D97-AF65-F5344CB8AC3E}">
        <p14:creationId xmlns:p14="http://schemas.microsoft.com/office/powerpoint/2010/main" val="904926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749E5-C728-4C94-9A73-7AB43D07054F}" type="datetimeFigureOut">
              <a:rPr lang="en-US" smtClean="0"/>
              <a:t>1/14/2013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F3DE3-E70A-4EF3-8B5E-1199F6B36606}" type="slidenum">
              <a:rPr lang="en-US" smtClean="0"/>
              <a:t>‹#›</a:t>
            </a:fld>
            <a:endParaRPr lang="en-US"/>
          </a:p>
        </p:txBody>
      </p:sp>
    </p:spTree>
    <p:extLst>
      <p:ext uri="{BB962C8B-B14F-4D97-AF65-F5344CB8AC3E}">
        <p14:creationId xmlns:p14="http://schemas.microsoft.com/office/powerpoint/2010/main" val="350372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7749E5-C728-4C94-9A73-7AB43D07054F}" type="datetimeFigureOut">
              <a:rPr lang="en-US" smtClean="0"/>
              <a:t>1/14/2013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F3DE3-E70A-4EF3-8B5E-1199F6B36606}" type="slidenum">
              <a:rPr lang="en-US" smtClean="0"/>
              <a:t>‹#›</a:t>
            </a:fld>
            <a:endParaRPr lang="en-US"/>
          </a:p>
        </p:txBody>
      </p:sp>
    </p:spTree>
    <p:extLst>
      <p:ext uri="{BB962C8B-B14F-4D97-AF65-F5344CB8AC3E}">
        <p14:creationId xmlns:p14="http://schemas.microsoft.com/office/powerpoint/2010/main" val="1967811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7749E5-C728-4C94-9A73-7AB43D07054F}" type="datetimeFigureOut">
              <a:rPr lang="en-US" smtClean="0"/>
              <a:t>1/14/2013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F3DE3-E70A-4EF3-8B5E-1199F6B36606}" type="slidenum">
              <a:rPr lang="en-US" smtClean="0"/>
              <a:t>‹#›</a:t>
            </a:fld>
            <a:endParaRPr lang="en-US"/>
          </a:p>
        </p:txBody>
      </p:sp>
    </p:spTree>
    <p:extLst>
      <p:ext uri="{BB962C8B-B14F-4D97-AF65-F5344CB8AC3E}">
        <p14:creationId xmlns:p14="http://schemas.microsoft.com/office/powerpoint/2010/main" val="3692343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7749E5-C728-4C94-9A73-7AB43D07054F}" type="datetimeFigureOut">
              <a:rPr lang="en-US" smtClean="0"/>
              <a:t>1/14/2013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AF3DE3-E70A-4EF3-8B5E-1199F6B36606}" type="slidenum">
              <a:rPr lang="en-US" smtClean="0"/>
              <a:t>‹#›</a:t>
            </a:fld>
            <a:endParaRPr lang="en-US"/>
          </a:p>
        </p:txBody>
      </p:sp>
    </p:spTree>
    <p:extLst>
      <p:ext uri="{BB962C8B-B14F-4D97-AF65-F5344CB8AC3E}">
        <p14:creationId xmlns:p14="http://schemas.microsoft.com/office/powerpoint/2010/main" val="971853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7749E5-C728-4C94-9A73-7AB43D07054F}" type="datetimeFigureOut">
              <a:rPr lang="en-US" smtClean="0"/>
              <a:t>1/14/2013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AF3DE3-E70A-4EF3-8B5E-1199F6B36606}" type="slidenum">
              <a:rPr lang="en-US" smtClean="0"/>
              <a:t>‹#›</a:t>
            </a:fld>
            <a:endParaRPr lang="en-US"/>
          </a:p>
        </p:txBody>
      </p:sp>
    </p:spTree>
    <p:extLst>
      <p:ext uri="{BB962C8B-B14F-4D97-AF65-F5344CB8AC3E}">
        <p14:creationId xmlns:p14="http://schemas.microsoft.com/office/powerpoint/2010/main" val="2061554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7749E5-C728-4C94-9A73-7AB43D07054F}" type="datetimeFigureOut">
              <a:rPr lang="en-US" smtClean="0"/>
              <a:t>1/14/2013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AF3DE3-E70A-4EF3-8B5E-1199F6B36606}" type="slidenum">
              <a:rPr lang="en-US" smtClean="0"/>
              <a:t>‹#›</a:t>
            </a:fld>
            <a:endParaRPr lang="en-US"/>
          </a:p>
        </p:txBody>
      </p:sp>
    </p:spTree>
    <p:extLst>
      <p:ext uri="{BB962C8B-B14F-4D97-AF65-F5344CB8AC3E}">
        <p14:creationId xmlns:p14="http://schemas.microsoft.com/office/powerpoint/2010/main" val="250670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7749E5-C728-4C94-9A73-7AB43D07054F}" type="datetimeFigureOut">
              <a:rPr lang="en-US" smtClean="0"/>
              <a:t>1/14/2013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F3DE3-E70A-4EF3-8B5E-1199F6B36606}" type="slidenum">
              <a:rPr lang="en-US" smtClean="0"/>
              <a:t>‹#›</a:t>
            </a:fld>
            <a:endParaRPr lang="en-US"/>
          </a:p>
        </p:txBody>
      </p:sp>
    </p:spTree>
    <p:extLst>
      <p:ext uri="{BB962C8B-B14F-4D97-AF65-F5344CB8AC3E}">
        <p14:creationId xmlns:p14="http://schemas.microsoft.com/office/powerpoint/2010/main" val="815819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7749E5-C728-4C94-9A73-7AB43D07054F}" type="datetimeFigureOut">
              <a:rPr lang="en-US" smtClean="0"/>
              <a:t>1/14/2013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F3DE3-E70A-4EF3-8B5E-1199F6B36606}" type="slidenum">
              <a:rPr lang="en-US" smtClean="0"/>
              <a:t>‹#›</a:t>
            </a:fld>
            <a:endParaRPr lang="en-US"/>
          </a:p>
        </p:txBody>
      </p:sp>
    </p:spTree>
    <p:extLst>
      <p:ext uri="{BB962C8B-B14F-4D97-AF65-F5344CB8AC3E}">
        <p14:creationId xmlns:p14="http://schemas.microsoft.com/office/powerpoint/2010/main" val="164145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749E5-C728-4C94-9A73-7AB43D07054F}" type="datetimeFigureOut">
              <a:rPr lang="en-US" smtClean="0"/>
              <a:t>1/14/2013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F3DE3-E70A-4EF3-8B5E-1199F6B36606}" type="slidenum">
              <a:rPr lang="en-US" smtClean="0"/>
              <a:t>‹#›</a:t>
            </a:fld>
            <a:endParaRPr lang="en-US"/>
          </a:p>
        </p:txBody>
      </p:sp>
    </p:spTree>
    <p:extLst>
      <p:ext uri="{BB962C8B-B14F-4D97-AF65-F5344CB8AC3E}">
        <p14:creationId xmlns:p14="http://schemas.microsoft.com/office/powerpoint/2010/main" val="177720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749E5-C728-4C94-9A73-7AB43D07054F}" type="datetimeFigureOut">
              <a:rPr lang="en-US" smtClean="0"/>
              <a:t>1/14/2013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F3DE3-E70A-4EF3-8B5E-1199F6B36606}" type="slidenum">
              <a:rPr lang="en-US" smtClean="0"/>
              <a:t>‹#›</a:t>
            </a:fld>
            <a:endParaRPr lang="en-US"/>
          </a:p>
        </p:txBody>
      </p:sp>
    </p:spTree>
    <p:extLst>
      <p:ext uri="{BB962C8B-B14F-4D97-AF65-F5344CB8AC3E}">
        <p14:creationId xmlns:p14="http://schemas.microsoft.com/office/powerpoint/2010/main" val="3376927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533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31031319"/>
      </p:ext>
    </p:extLst>
  </p:cSld>
  <p:clrMapOvr>
    <a:masterClrMapping/>
  </p:clrMapOvr>
  <p:transition>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731916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3692459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07548816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7002414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7370363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5994016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868140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2258786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9883243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050119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82972372"/>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29625763"/>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66285264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0639287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83898871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47111533"/>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3419243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591350604"/>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022166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48840182"/>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52199636"/>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38954793"/>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22644725"/>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8656038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ACCAAD2-64FE-4303-8041-8A333071BA1A}" type="datetimeFigureOut">
              <a:rPr lang="en-US">
                <a:solidFill>
                  <a:prstClr val="black">
                    <a:tint val="75000"/>
                  </a:prstClr>
                </a:solidFill>
              </a:rPr>
              <a:pPr>
                <a:defRPr/>
              </a:pPr>
              <a:t>1/14/2013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F6DC2E0-2818-4DA6-AF74-71C28791E4A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596672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BE44998-C75B-4DB3-81B0-F1506896BF0C}" type="datetimeFigureOut">
              <a:rPr lang="en-US">
                <a:solidFill>
                  <a:prstClr val="black">
                    <a:tint val="75000"/>
                  </a:prstClr>
                </a:solidFill>
              </a:rPr>
              <a:pPr>
                <a:defRPr/>
              </a:pPr>
              <a:t>1/14/2013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7677049-62BA-4AB4-A1B3-B7344AADC00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070617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ABFF43B-B71A-448F-91B4-8D8B8C6620D9}" type="datetimeFigureOut">
              <a:rPr lang="en-US">
                <a:solidFill>
                  <a:prstClr val="black">
                    <a:tint val="75000"/>
                  </a:prstClr>
                </a:solidFill>
              </a:rPr>
              <a:pPr>
                <a:defRPr/>
              </a:pPr>
              <a:t>1/14/2013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21BA220-53B9-4897-A91F-1CA6243F928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968371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20F076C-4214-406E-863C-2EBB355A0280}" type="datetimeFigureOut">
              <a:rPr lang="en-US">
                <a:solidFill>
                  <a:prstClr val="black">
                    <a:tint val="75000"/>
                  </a:prstClr>
                </a:solidFill>
              </a:rPr>
              <a:pPr>
                <a:defRPr/>
              </a:pPr>
              <a:t>1/14/2013</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A1FD80D-B6BD-4A83-B34D-A9EF42E8AD2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31433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3B8D4ED-EE6C-47A7-B0F1-1A6333FAD651}" type="datetimeFigureOut">
              <a:rPr lang="en-US">
                <a:solidFill>
                  <a:prstClr val="black">
                    <a:tint val="75000"/>
                  </a:prstClr>
                </a:solidFill>
              </a:rPr>
              <a:pPr>
                <a:defRPr/>
              </a:pPr>
              <a:t>1/14/2013</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956085EB-F71D-407B-9E14-854CA9348F2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348108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492260B-1475-4EBF-B4CE-9302128A9747}" type="datetimeFigureOut">
              <a:rPr lang="en-US">
                <a:solidFill>
                  <a:prstClr val="black">
                    <a:tint val="75000"/>
                  </a:prstClr>
                </a:solidFill>
              </a:rPr>
              <a:pPr>
                <a:defRPr/>
              </a:pPr>
              <a:t>1/14/2013</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DBE7BF53-3112-4FAE-8F4D-4847C44F86C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796768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2FCEC8C-4498-4212-829C-0BBCE9795C40}" type="datetimeFigureOut">
              <a:rPr lang="en-US">
                <a:solidFill>
                  <a:prstClr val="black">
                    <a:tint val="75000"/>
                  </a:prstClr>
                </a:solidFill>
              </a:rPr>
              <a:pPr>
                <a:defRPr/>
              </a:pPr>
              <a:t>1/14/2013</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4D1D868-DD8E-4221-B8A2-879E4BB8DCC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988808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87E65BA-A974-469B-B97A-A5E0F0473C10}" type="datetimeFigureOut">
              <a:rPr lang="en-US">
                <a:solidFill>
                  <a:prstClr val="black">
                    <a:tint val="75000"/>
                  </a:prstClr>
                </a:solidFill>
              </a:rPr>
              <a:pPr>
                <a:defRPr/>
              </a:pPr>
              <a:t>1/14/2013</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3FC96BE-FD06-4D22-9538-1904C006A8C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074538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9456678-5D2E-4389-8D7E-2F89C0276232}" type="datetimeFigureOut">
              <a:rPr lang="en-US">
                <a:solidFill>
                  <a:prstClr val="black">
                    <a:tint val="75000"/>
                  </a:prstClr>
                </a:solidFill>
              </a:rPr>
              <a:pPr>
                <a:defRPr/>
              </a:pPr>
              <a:t>1/14/2013</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6726D60-93A0-4947-A7F4-00A4EACAAAC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12355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67625B3-2C47-4BBE-B0F2-6ED5DCE5CC84}" type="datetimeFigureOut">
              <a:rPr lang="en-US">
                <a:solidFill>
                  <a:prstClr val="black">
                    <a:tint val="75000"/>
                  </a:prstClr>
                </a:solidFill>
              </a:rPr>
              <a:pPr>
                <a:defRPr/>
              </a:pPr>
              <a:t>1/14/2013</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2EFCE78-4D9A-43D7-B9E8-2A338A174B8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663233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27D8AE9-5164-4B58-9F48-E5307EBFB191}" type="datetimeFigureOut">
              <a:rPr lang="en-US">
                <a:solidFill>
                  <a:prstClr val="black">
                    <a:tint val="75000"/>
                  </a:prstClr>
                </a:solidFill>
              </a:rPr>
              <a:pPr>
                <a:defRPr/>
              </a:pPr>
              <a:t>1/14/2013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4B2CCE5-686A-486D-A1AA-5E6BA33A058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542545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9CDA99C-08EC-4AD5-A091-817BF1C88990}" type="datetimeFigureOut">
              <a:rPr lang="en-US">
                <a:solidFill>
                  <a:prstClr val="black">
                    <a:tint val="75000"/>
                  </a:prstClr>
                </a:solidFill>
              </a:rPr>
              <a:pPr>
                <a:defRPr/>
              </a:pPr>
              <a:t>1/14/2013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E54FDBD-D903-4D43-8895-BD5CF7DE4D4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51173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 Target="../slides/slide1.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 Target="../slides/slide1.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7749E5-C728-4C94-9A73-7AB43D07054F}" type="datetimeFigureOut">
              <a:rPr lang="en-US" smtClean="0"/>
              <a:t>1/14/2013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AF3DE3-E70A-4EF3-8B5E-1199F6B36606}" type="slidenum">
              <a:rPr lang="en-US" smtClean="0"/>
              <a:t>‹#›</a:t>
            </a:fld>
            <a:endParaRPr lang="en-US"/>
          </a:p>
        </p:txBody>
      </p:sp>
    </p:spTree>
    <p:extLst>
      <p:ext uri="{BB962C8B-B14F-4D97-AF65-F5344CB8AC3E}">
        <p14:creationId xmlns:p14="http://schemas.microsoft.com/office/powerpoint/2010/main" val="1836748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5" descr="human_legacy_CONTENT_fu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0325" y="-46038"/>
            <a:ext cx="9204325" cy="690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6" descr="human_legacy_CONTENT_fu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0325" y="-46038"/>
            <a:ext cx="9204325" cy="690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17" descr="human_legacy_CONTENT_fu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5474" name="Text Box 18"/>
          <p:cNvSpPr txBox="1">
            <a:spLocks noChangeArrowheads="1"/>
          </p:cNvSpPr>
          <p:nvPr userDrawn="1"/>
        </p:nvSpPr>
        <p:spPr bwMode="auto">
          <a:xfrm>
            <a:off x="152400" y="39688"/>
            <a:ext cx="5181600" cy="493712"/>
          </a:xfrm>
          <a:prstGeom prst="rect">
            <a:avLst/>
          </a:prstGeom>
          <a:solidFill>
            <a:srgbClr val="E2F4FE">
              <a:alpha val="41000"/>
            </a:srgbClr>
          </a:solidFill>
          <a:ln w="9525" algn="ctr">
            <a:noFill/>
            <a:miter lim="800000"/>
            <a:headEnd/>
            <a:tailEnd/>
          </a:ln>
          <a:effectLst/>
        </p:spPr>
        <p:txBody>
          <a:bodyPr>
            <a:spAutoFit/>
          </a:bodyPr>
          <a:lstStyle/>
          <a:p>
            <a:pPr marL="233363" indent="-233363" fontAlgn="base">
              <a:lnSpc>
                <a:spcPct val="110000"/>
              </a:lnSpc>
              <a:spcBef>
                <a:spcPct val="50000"/>
              </a:spcBef>
              <a:spcAft>
                <a:spcPct val="0"/>
              </a:spcAft>
              <a:defRPr/>
            </a:pPr>
            <a:r>
              <a:rPr lang="en-US" sz="2400" b="1">
                <a:solidFill>
                  <a:srgbClr val="990000"/>
                </a:solidFill>
              </a:rPr>
              <a:t>The Early Middle Ages</a:t>
            </a:r>
          </a:p>
        </p:txBody>
      </p:sp>
      <p:sp>
        <p:nvSpPr>
          <p:cNvPr id="275475" name="Text Box 19"/>
          <p:cNvSpPr txBox="1">
            <a:spLocks noChangeArrowheads="1"/>
          </p:cNvSpPr>
          <p:nvPr userDrawn="1"/>
        </p:nvSpPr>
        <p:spPr bwMode="auto">
          <a:xfrm>
            <a:off x="6626225" y="0"/>
            <a:ext cx="1600200" cy="493713"/>
          </a:xfrm>
          <a:prstGeom prst="rect">
            <a:avLst/>
          </a:prstGeom>
          <a:solidFill>
            <a:srgbClr val="E2F4FE">
              <a:alpha val="41000"/>
            </a:srgbClr>
          </a:solidFill>
          <a:ln w="9525" algn="ctr">
            <a:noFill/>
            <a:miter lim="800000"/>
            <a:headEnd/>
            <a:tailEnd/>
          </a:ln>
          <a:effectLst/>
        </p:spPr>
        <p:txBody>
          <a:bodyPr>
            <a:spAutoFit/>
          </a:bodyPr>
          <a:lstStyle/>
          <a:p>
            <a:pPr marL="233363" indent="-233363" fontAlgn="base">
              <a:lnSpc>
                <a:spcPct val="110000"/>
              </a:lnSpc>
              <a:spcBef>
                <a:spcPct val="50000"/>
              </a:spcBef>
              <a:spcAft>
                <a:spcPct val="0"/>
              </a:spcAft>
              <a:defRPr/>
            </a:pPr>
            <a:r>
              <a:rPr lang="en-US" sz="2400" b="1">
                <a:solidFill>
                  <a:srgbClr val="990000"/>
                </a:solidFill>
              </a:rPr>
              <a:t>Section 3</a:t>
            </a:r>
          </a:p>
        </p:txBody>
      </p:sp>
      <p:sp>
        <p:nvSpPr>
          <p:cNvPr id="275476" name="Rectangle 20">
            <a:hlinkClick r:id="" action="ppaction://hlinkshowjump?jump=previousslide"/>
          </p:cNvPr>
          <p:cNvSpPr>
            <a:spLocks noChangeArrowheads="1"/>
          </p:cNvSpPr>
          <p:nvPr userDrawn="1"/>
        </p:nvSpPr>
        <p:spPr bwMode="auto">
          <a:xfrm>
            <a:off x="4724400" y="6191250"/>
            <a:ext cx="990600" cy="228600"/>
          </a:xfrm>
          <a:prstGeom prst="rect">
            <a:avLst/>
          </a:prstGeom>
          <a:solidFill>
            <a:schemeClr val="tx1">
              <a:alpha val="999"/>
            </a:schemeClr>
          </a:solidFill>
          <a:ln w="9525" algn="ctr">
            <a:noFill/>
            <a:miter lim="800000"/>
            <a:headEnd/>
            <a:tailEnd/>
          </a:ln>
          <a:effectLst/>
        </p:spPr>
        <p:txBody>
          <a:bodyPr wrap="none" anchor="ctr"/>
          <a:lstStyle/>
          <a:p>
            <a:pPr fontAlgn="base">
              <a:lnSpc>
                <a:spcPct val="110000"/>
              </a:lnSpc>
              <a:spcBef>
                <a:spcPct val="20000"/>
              </a:spcBef>
              <a:spcAft>
                <a:spcPct val="0"/>
              </a:spcAft>
              <a:defRPr/>
            </a:pPr>
            <a:endParaRPr lang="en-US" sz="2000">
              <a:solidFill>
                <a:srgbClr val="000000"/>
              </a:solidFill>
            </a:endParaRPr>
          </a:p>
        </p:txBody>
      </p:sp>
      <p:sp>
        <p:nvSpPr>
          <p:cNvPr id="275477" name="Rectangle 21">
            <a:hlinkClick r:id="" action="ppaction://hlinkshowjump?jump=nextslide"/>
          </p:cNvPr>
          <p:cNvSpPr>
            <a:spLocks noChangeArrowheads="1"/>
          </p:cNvSpPr>
          <p:nvPr userDrawn="1"/>
        </p:nvSpPr>
        <p:spPr bwMode="auto">
          <a:xfrm>
            <a:off x="5791200" y="6191250"/>
            <a:ext cx="990600" cy="228600"/>
          </a:xfrm>
          <a:prstGeom prst="rect">
            <a:avLst/>
          </a:prstGeom>
          <a:solidFill>
            <a:schemeClr val="tx1">
              <a:alpha val="999"/>
            </a:schemeClr>
          </a:solidFill>
          <a:ln w="9525" algn="ctr">
            <a:noFill/>
            <a:miter lim="800000"/>
            <a:headEnd/>
            <a:tailEnd/>
          </a:ln>
          <a:effectLst/>
        </p:spPr>
        <p:txBody>
          <a:bodyPr wrap="none" anchor="ctr"/>
          <a:lstStyle/>
          <a:p>
            <a:pPr fontAlgn="base">
              <a:lnSpc>
                <a:spcPct val="110000"/>
              </a:lnSpc>
              <a:spcBef>
                <a:spcPct val="20000"/>
              </a:spcBef>
              <a:spcAft>
                <a:spcPct val="0"/>
              </a:spcAft>
              <a:defRPr/>
            </a:pPr>
            <a:endParaRPr lang="en-US" sz="2000">
              <a:solidFill>
                <a:srgbClr val="000000"/>
              </a:solidFill>
            </a:endParaRPr>
          </a:p>
        </p:txBody>
      </p:sp>
      <p:sp>
        <p:nvSpPr>
          <p:cNvPr id="275478" name="Rectangle 22">
            <a:hlinkClick r:id="rId15" action="ppaction://hlinksldjump"/>
          </p:cNvPr>
          <p:cNvSpPr>
            <a:spLocks noChangeArrowheads="1"/>
          </p:cNvSpPr>
          <p:nvPr userDrawn="1"/>
        </p:nvSpPr>
        <p:spPr bwMode="auto">
          <a:xfrm>
            <a:off x="6915150" y="6172200"/>
            <a:ext cx="990600" cy="228600"/>
          </a:xfrm>
          <a:prstGeom prst="rect">
            <a:avLst/>
          </a:prstGeom>
          <a:solidFill>
            <a:schemeClr val="tx1">
              <a:alpha val="999"/>
            </a:schemeClr>
          </a:solidFill>
          <a:ln w="9525" algn="ctr">
            <a:noFill/>
            <a:miter lim="800000"/>
            <a:headEnd/>
            <a:tailEnd/>
          </a:ln>
          <a:effectLst/>
        </p:spPr>
        <p:txBody>
          <a:bodyPr wrap="none" anchor="ctr"/>
          <a:lstStyle/>
          <a:p>
            <a:pPr fontAlgn="base">
              <a:lnSpc>
                <a:spcPct val="110000"/>
              </a:lnSpc>
              <a:spcBef>
                <a:spcPct val="20000"/>
              </a:spcBef>
              <a:spcAft>
                <a:spcPct val="0"/>
              </a:spcAft>
              <a:defRPr/>
            </a:pPr>
            <a:endParaRPr lang="en-US" sz="2000">
              <a:solidFill>
                <a:srgbClr val="000000"/>
              </a:solidFill>
            </a:endParaRPr>
          </a:p>
        </p:txBody>
      </p:sp>
      <p:sp>
        <p:nvSpPr>
          <p:cNvPr id="275479" name="Rectangle 23">
            <a:hlinkClick r:id="" action="ppaction://hlinkshowjump?jump=endshow"/>
          </p:cNvPr>
          <p:cNvSpPr>
            <a:spLocks noChangeArrowheads="1"/>
          </p:cNvSpPr>
          <p:nvPr userDrawn="1"/>
        </p:nvSpPr>
        <p:spPr bwMode="auto">
          <a:xfrm>
            <a:off x="8134350" y="6172200"/>
            <a:ext cx="685800" cy="228600"/>
          </a:xfrm>
          <a:prstGeom prst="rect">
            <a:avLst/>
          </a:prstGeom>
          <a:solidFill>
            <a:schemeClr val="tx1">
              <a:alpha val="999"/>
            </a:schemeClr>
          </a:solidFill>
          <a:ln w="9525" algn="ctr">
            <a:noFill/>
            <a:miter lim="800000"/>
            <a:headEnd/>
            <a:tailEnd/>
          </a:ln>
          <a:effectLst/>
        </p:spPr>
        <p:txBody>
          <a:bodyPr wrap="none" anchor="ctr"/>
          <a:lstStyle/>
          <a:p>
            <a:pPr fontAlgn="base">
              <a:lnSpc>
                <a:spcPct val="110000"/>
              </a:lnSpc>
              <a:spcBef>
                <a:spcPct val="20000"/>
              </a:spcBef>
              <a:spcAft>
                <a:spcPct val="0"/>
              </a:spcAft>
              <a:defRPr/>
            </a:pPr>
            <a:endParaRPr lang="en-US" sz="2000">
              <a:solidFill>
                <a:srgbClr val="000000"/>
              </a:solidFill>
            </a:endParaRPr>
          </a:p>
        </p:txBody>
      </p:sp>
    </p:spTree>
    <p:extLst>
      <p:ext uri="{BB962C8B-B14F-4D97-AF65-F5344CB8AC3E}">
        <p14:creationId xmlns:p14="http://schemas.microsoft.com/office/powerpoint/2010/main" val="242183901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timing>
    <p:tnLst>
      <p:par>
        <p:cTn id="1" dur="indefinite" restart="never" nodeType="tmRoot"/>
      </p:par>
    </p:tnLst>
  </p:timing>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800" b="1">
          <a:solidFill>
            <a:schemeClr val="tx2"/>
          </a:solidFill>
          <a:latin typeface="Arial" charset="0"/>
        </a:defRPr>
      </a:lvl2pPr>
      <a:lvl3pPr algn="ctr" rtl="0" eaLnBrk="0" fontAlgn="base" hangingPunct="0">
        <a:spcBef>
          <a:spcPct val="0"/>
        </a:spcBef>
        <a:spcAft>
          <a:spcPct val="0"/>
        </a:spcAft>
        <a:defRPr sz="2800" b="1">
          <a:solidFill>
            <a:schemeClr val="tx2"/>
          </a:solidFill>
          <a:latin typeface="Arial" charset="0"/>
        </a:defRPr>
      </a:lvl3pPr>
      <a:lvl4pPr algn="ctr" rtl="0" eaLnBrk="0" fontAlgn="base" hangingPunct="0">
        <a:spcBef>
          <a:spcPct val="0"/>
        </a:spcBef>
        <a:spcAft>
          <a:spcPct val="0"/>
        </a:spcAft>
        <a:defRPr sz="2800" b="1">
          <a:solidFill>
            <a:schemeClr val="tx2"/>
          </a:solidFill>
          <a:latin typeface="Arial" charset="0"/>
        </a:defRPr>
      </a:lvl4pPr>
      <a:lvl5pPr algn="ctr" rtl="0" eaLnBrk="0" fontAlgn="base" hangingPunct="0">
        <a:spcBef>
          <a:spcPct val="0"/>
        </a:spcBef>
        <a:spcAft>
          <a:spcPct val="0"/>
        </a:spcAft>
        <a:defRPr sz="2800" b="1">
          <a:solidFill>
            <a:schemeClr val="tx2"/>
          </a:solidFill>
          <a:latin typeface="Arial" charset="0"/>
        </a:defRPr>
      </a:lvl5pPr>
      <a:lvl6pPr marL="457200" algn="ctr" rtl="0" fontAlgn="base">
        <a:spcBef>
          <a:spcPct val="0"/>
        </a:spcBef>
        <a:spcAft>
          <a:spcPct val="0"/>
        </a:spcAft>
        <a:defRPr sz="2800" b="1">
          <a:solidFill>
            <a:schemeClr val="tx2"/>
          </a:solidFill>
          <a:latin typeface="Arial" charset="0"/>
        </a:defRPr>
      </a:lvl6pPr>
      <a:lvl7pPr marL="914400" algn="ctr" rtl="0" fontAlgn="base">
        <a:spcBef>
          <a:spcPct val="0"/>
        </a:spcBef>
        <a:spcAft>
          <a:spcPct val="0"/>
        </a:spcAft>
        <a:defRPr sz="2800" b="1">
          <a:solidFill>
            <a:schemeClr val="tx2"/>
          </a:solidFill>
          <a:latin typeface="Arial" charset="0"/>
        </a:defRPr>
      </a:lvl7pPr>
      <a:lvl8pPr marL="1371600" algn="ctr" rtl="0" fontAlgn="base">
        <a:spcBef>
          <a:spcPct val="0"/>
        </a:spcBef>
        <a:spcAft>
          <a:spcPct val="0"/>
        </a:spcAft>
        <a:defRPr sz="2800" b="1">
          <a:solidFill>
            <a:schemeClr val="tx2"/>
          </a:solidFill>
          <a:latin typeface="Arial" charset="0"/>
        </a:defRPr>
      </a:lvl8pPr>
      <a:lvl9pPr marL="1828800" algn="ctr" rtl="0" fontAlgn="base">
        <a:spcBef>
          <a:spcPct val="0"/>
        </a:spcBef>
        <a:spcAft>
          <a:spcPct val="0"/>
        </a:spcAft>
        <a:defRPr sz="28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5" descr="human_legacy_CONTENT_fu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0325" y="-46038"/>
            <a:ext cx="9204325" cy="690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6" descr="human_legacy_CONTENT_fu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0325" y="-46038"/>
            <a:ext cx="9204325" cy="690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17" descr="human_legacy_CONTENT_fu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5474" name="Text Box 18"/>
          <p:cNvSpPr txBox="1">
            <a:spLocks noChangeArrowheads="1"/>
          </p:cNvSpPr>
          <p:nvPr userDrawn="1"/>
        </p:nvSpPr>
        <p:spPr bwMode="auto">
          <a:xfrm>
            <a:off x="152400" y="39688"/>
            <a:ext cx="5181600" cy="493712"/>
          </a:xfrm>
          <a:prstGeom prst="rect">
            <a:avLst/>
          </a:prstGeom>
          <a:solidFill>
            <a:srgbClr val="E2F4FE">
              <a:alpha val="41000"/>
            </a:srgbClr>
          </a:solidFill>
          <a:ln w="9525" algn="ctr">
            <a:noFill/>
            <a:miter lim="800000"/>
            <a:headEnd/>
            <a:tailEnd/>
          </a:ln>
          <a:effectLst/>
        </p:spPr>
        <p:txBody>
          <a:bodyPr>
            <a:spAutoFit/>
          </a:bodyPr>
          <a:lstStyle/>
          <a:p>
            <a:pPr marL="233363" indent="-233363" fontAlgn="base">
              <a:lnSpc>
                <a:spcPct val="110000"/>
              </a:lnSpc>
              <a:spcBef>
                <a:spcPct val="50000"/>
              </a:spcBef>
              <a:spcAft>
                <a:spcPct val="0"/>
              </a:spcAft>
              <a:defRPr/>
            </a:pPr>
            <a:r>
              <a:rPr lang="en-US" sz="2400" b="1">
                <a:solidFill>
                  <a:srgbClr val="990000"/>
                </a:solidFill>
              </a:rPr>
              <a:t>The Early Middle Ages</a:t>
            </a:r>
          </a:p>
        </p:txBody>
      </p:sp>
      <p:sp>
        <p:nvSpPr>
          <p:cNvPr id="275475" name="Text Box 19"/>
          <p:cNvSpPr txBox="1">
            <a:spLocks noChangeArrowheads="1"/>
          </p:cNvSpPr>
          <p:nvPr userDrawn="1"/>
        </p:nvSpPr>
        <p:spPr bwMode="auto">
          <a:xfrm>
            <a:off x="6626225" y="0"/>
            <a:ext cx="1600200" cy="493713"/>
          </a:xfrm>
          <a:prstGeom prst="rect">
            <a:avLst/>
          </a:prstGeom>
          <a:solidFill>
            <a:srgbClr val="E2F4FE">
              <a:alpha val="41000"/>
            </a:srgbClr>
          </a:solidFill>
          <a:ln w="9525" algn="ctr">
            <a:noFill/>
            <a:miter lim="800000"/>
            <a:headEnd/>
            <a:tailEnd/>
          </a:ln>
          <a:effectLst/>
        </p:spPr>
        <p:txBody>
          <a:bodyPr>
            <a:spAutoFit/>
          </a:bodyPr>
          <a:lstStyle/>
          <a:p>
            <a:pPr marL="233363" indent="-233363" fontAlgn="base">
              <a:lnSpc>
                <a:spcPct val="110000"/>
              </a:lnSpc>
              <a:spcBef>
                <a:spcPct val="50000"/>
              </a:spcBef>
              <a:spcAft>
                <a:spcPct val="0"/>
              </a:spcAft>
              <a:defRPr/>
            </a:pPr>
            <a:r>
              <a:rPr lang="en-US" sz="2400" b="1">
                <a:solidFill>
                  <a:srgbClr val="990000"/>
                </a:solidFill>
              </a:rPr>
              <a:t>Section 3</a:t>
            </a:r>
          </a:p>
        </p:txBody>
      </p:sp>
      <p:sp>
        <p:nvSpPr>
          <p:cNvPr id="275476" name="Rectangle 20">
            <a:hlinkClick r:id="" action="ppaction://hlinkshowjump?jump=previousslide"/>
          </p:cNvPr>
          <p:cNvSpPr>
            <a:spLocks noChangeArrowheads="1"/>
          </p:cNvSpPr>
          <p:nvPr userDrawn="1"/>
        </p:nvSpPr>
        <p:spPr bwMode="auto">
          <a:xfrm>
            <a:off x="4724400" y="6191250"/>
            <a:ext cx="990600" cy="228600"/>
          </a:xfrm>
          <a:prstGeom prst="rect">
            <a:avLst/>
          </a:prstGeom>
          <a:solidFill>
            <a:schemeClr val="tx1">
              <a:alpha val="999"/>
            </a:schemeClr>
          </a:solidFill>
          <a:ln w="9525" algn="ctr">
            <a:noFill/>
            <a:miter lim="800000"/>
            <a:headEnd/>
            <a:tailEnd/>
          </a:ln>
          <a:effectLst/>
        </p:spPr>
        <p:txBody>
          <a:bodyPr wrap="none" anchor="ctr"/>
          <a:lstStyle/>
          <a:p>
            <a:pPr fontAlgn="base">
              <a:lnSpc>
                <a:spcPct val="110000"/>
              </a:lnSpc>
              <a:spcBef>
                <a:spcPct val="20000"/>
              </a:spcBef>
              <a:spcAft>
                <a:spcPct val="0"/>
              </a:spcAft>
              <a:defRPr/>
            </a:pPr>
            <a:endParaRPr lang="en-US" sz="2000">
              <a:solidFill>
                <a:srgbClr val="000000"/>
              </a:solidFill>
            </a:endParaRPr>
          </a:p>
        </p:txBody>
      </p:sp>
      <p:sp>
        <p:nvSpPr>
          <p:cNvPr id="275477" name="Rectangle 21">
            <a:hlinkClick r:id="" action="ppaction://hlinkshowjump?jump=nextslide"/>
          </p:cNvPr>
          <p:cNvSpPr>
            <a:spLocks noChangeArrowheads="1"/>
          </p:cNvSpPr>
          <p:nvPr userDrawn="1"/>
        </p:nvSpPr>
        <p:spPr bwMode="auto">
          <a:xfrm>
            <a:off x="5791200" y="6191250"/>
            <a:ext cx="990600" cy="228600"/>
          </a:xfrm>
          <a:prstGeom prst="rect">
            <a:avLst/>
          </a:prstGeom>
          <a:solidFill>
            <a:schemeClr val="tx1">
              <a:alpha val="999"/>
            </a:schemeClr>
          </a:solidFill>
          <a:ln w="9525" algn="ctr">
            <a:noFill/>
            <a:miter lim="800000"/>
            <a:headEnd/>
            <a:tailEnd/>
          </a:ln>
          <a:effectLst/>
        </p:spPr>
        <p:txBody>
          <a:bodyPr wrap="none" anchor="ctr"/>
          <a:lstStyle/>
          <a:p>
            <a:pPr fontAlgn="base">
              <a:lnSpc>
                <a:spcPct val="110000"/>
              </a:lnSpc>
              <a:spcBef>
                <a:spcPct val="20000"/>
              </a:spcBef>
              <a:spcAft>
                <a:spcPct val="0"/>
              </a:spcAft>
              <a:defRPr/>
            </a:pPr>
            <a:endParaRPr lang="en-US" sz="2000">
              <a:solidFill>
                <a:srgbClr val="000000"/>
              </a:solidFill>
            </a:endParaRPr>
          </a:p>
        </p:txBody>
      </p:sp>
      <p:sp>
        <p:nvSpPr>
          <p:cNvPr id="275478" name="Rectangle 22">
            <a:hlinkClick r:id="rId15" action="ppaction://hlinksldjump"/>
          </p:cNvPr>
          <p:cNvSpPr>
            <a:spLocks noChangeArrowheads="1"/>
          </p:cNvSpPr>
          <p:nvPr userDrawn="1"/>
        </p:nvSpPr>
        <p:spPr bwMode="auto">
          <a:xfrm>
            <a:off x="6915150" y="6172200"/>
            <a:ext cx="990600" cy="228600"/>
          </a:xfrm>
          <a:prstGeom prst="rect">
            <a:avLst/>
          </a:prstGeom>
          <a:solidFill>
            <a:schemeClr val="tx1">
              <a:alpha val="999"/>
            </a:schemeClr>
          </a:solidFill>
          <a:ln w="9525" algn="ctr">
            <a:noFill/>
            <a:miter lim="800000"/>
            <a:headEnd/>
            <a:tailEnd/>
          </a:ln>
          <a:effectLst/>
        </p:spPr>
        <p:txBody>
          <a:bodyPr wrap="none" anchor="ctr"/>
          <a:lstStyle/>
          <a:p>
            <a:pPr fontAlgn="base">
              <a:lnSpc>
                <a:spcPct val="110000"/>
              </a:lnSpc>
              <a:spcBef>
                <a:spcPct val="20000"/>
              </a:spcBef>
              <a:spcAft>
                <a:spcPct val="0"/>
              </a:spcAft>
              <a:defRPr/>
            </a:pPr>
            <a:endParaRPr lang="en-US" sz="2000">
              <a:solidFill>
                <a:srgbClr val="000000"/>
              </a:solidFill>
            </a:endParaRPr>
          </a:p>
        </p:txBody>
      </p:sp>
      <p:sp>
        <p:nvSpPr>
          <p:cNvPr id="275479" name="Rectangle 23">
            <a:hlinkClick r:id="" action="ppaction://hlinkshowjump?jump=endshow"/>
          </p:cNvPr>
          <p:cNvSpPr>
            <a:spLocks noChangeArrowheads="1"/>
          </p:cNvSpPr>
          <p:nvPr userDrawn="1"/>
        </p:nvSpPr>
        <p:spPr bwMode="auto">
          <a:xfrm>
            <a:off x="8134350" y="6172200"/>
            <a:ext cx="685800" cy="228600"/>
          </a:xfrm>
          <a:prstGeom prst="rect">
            <a:avLst/>
          </a:prstGeom>
          <a:solidFill>
            <a:schemeClr val="tx1">
              <a:alpha val="999"/>
            </a:schemeClr>
          </a:solidFill>
          <a:ln w="9525" algn="ctr">
            <a:noFill/>
            <a:miter lim="800000"/>
            <a:headEnd/>
            <a:tailEnd/>
          </a:ln>
          <a:effectLst/>
        </p:spPr>
        <p:txBody>
          <a:bodyPr wrap="none" anchor="ctr"/>
          <a:lstStyle/>
          <a:p>
            <a:pPr fontAlgn="base">
              <a:lnSpc>
                <a:spcPct val="110000"/>
              </a:lnSpc>
              <a:spcBef>
                <a:spcPct val="20000"/>
              </a:spcBef>
              <a:spcAft>
                <a:spcPct val="0"/>
              </a:spcAft>
              <a:defRPr/>
            </a:pPr>
            <a:endParaRPr lang="en-US" sz="2000">
              <a:solidFill>
                <a:srgbClr val="000000"/>
              </a:solidFill>
            </a:endParaRPr>
          </a:p>
        </p:txBody>
      </p:sp>
    </p:spTree>
    <p:extLst>
      <p:ext uri="{BB962C8B-B14F-4D97-AF65-F5344CB8AC3E}">
        <p14:creationId xmlns:p14="http://schemas.microsoft.com/office/powerpoint/2010/main" val="183948799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ransition/>
  <p:timing>
    <p:tnLst>
      <p:par>
        <p:cTn id="1" dur="indefinite" restart="never" nodeType="tmRoot"/>
      </p:par>
    </p:tnLst>
  </p:timing>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800" b="1">
          <a:solidFill>
            <a:schemeClr val="tx2"/>
          </a:solidFill>
          <a:latin typeface="Arial" charset="0"/>
        </a:defRPr>
      </a:lvl2pPr>
      <a:lvl3pPr algn="ctr" rtl="0" eaLnBrk="0" fontAlgn="base" hangingPunct="0">
        <a:spcBef>
          <a:spcPct val="0"/>
        </a:spcBef>
        <a:spcAft>
          <a:spcPct val="0"/>
        </a:spcAft>
        <a:defRPr sz="2800" b="1">
          <a:solidFill>
            <a:schemeClr val="tx2"/>
          </a:solidFill>
          <a:latin typeface="Arial" charset="0"/>
        </a:defRPr>
      </a:lvl3pPr>
      <a:lvl4pPr algn="ctr" rtl="0" eaLnBrk="0" fontAlgn="base" hangingPunct="0">
        <a:spcBef>
          <a:spcPct val="0"/>
        </a:spcBef>
        <a:spcAft>
          <a:spcPct val="0"/>
        </a:spcAft>
        <a:defRPr sz="2800" b="1">
          <a:solidFill>
            <a:schemeClr val="tx2"/>
          </a:solidFill>
          <a:latin typeface="Arial" charset="0"/>
        </a:defRPr>
      </a:lvl4pPr>
      <a:lvl5pPr algn="ctr" rtl="0" eaLnBrk="0" fontAlgn="base" hangingPunct="0">
        <a:spcBef>
          <a:spcPct val="0"/>
        </a:spcBef>
        <a:spcAft>
          <a:spcPct val="0"/>
        </a:spcAft>
        <a:defRPr sz="2800" b="1">
          <a:solidFill>
            <a:schemeClr val="tx2"/>
          </a:solidFill>
          <a:latin typeface="Arial" charset="0"/>
        </a:defRPr>
      </a:lvl5pPr>
      <a:lvl6pPr marL="457200" algn="ctr" rtl="0" fontAlgn="base">
        <a:spcBef>
          <a:spcPct val="0"/>
        </a:spcBef>
        <a:spcAft>
          <a:spcPct val="0"/>
        </a:spcAft>
        <a:defRPr sz="2800" b="1">
          <a:solidFill>
            <a:schemeClr val="tx2"/>
          </a:solidFill>
          <a:latin typeface="Arial" charset="0"/>
        </a:defRPr>
      </a:lvl6pPr>
      <a:lvl7pPr marL="914400" algn="ctr" rtl="0" fontAlgn="base">
        <a:spcBef>
          <a:spcPct val="0"/>
        </a:spcBef>
        <a:spcAft>
          <a:spcPct val="0"/>
        </a:spcAft>
        <a:defRPr sz="2800" b="1">
          <a:solidFill>
            <a:schemeClr val="tx2"/>
          </a:solidFill>
          <a:latin typeface="Arial" charset="0"/>
        </a:defRPr>
      </a:lvl7pPr>
      <a:lvl8pPr marL="1371600" algn="ctr" rtl="0" fontAlgn="base">
        <a:spcBef>
          <a:spcPct val="0"/>
        </a:spcBef>
        <a:spcAft>
          <a:spcPct val="0"/>
        </a:spcAft>
        <a:defRPr sz="2800" b="1">
          <a:solidFill>
            <a:schemeClr val="tx2"/>
          </a:solidFill>
          <a:latin typeface="Arial" charset="0"/>
        </a:defRPr>
      </a:lvl8pPr>
      <a:lvl9pPr marL="1828800" algn="ctr" rtl="0" fontAlgn="base">
        <a:spcBef>
          <a:spcPct val="0"/>
        </a:spcBef>
        <a:spcAft>
          <a:spcPct val="0"/>
        </a:spcAft>
        <a:defRPr sz="28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94ABF627-E1C3-4126-BED6-1AAB6E173690}" type="datetimeFigureOut">
              <a:rPr lang="en-US">
                <a:solidFill>
                  <a:prstClr val="black">
                    <a:tint val="75000"/>
                  </a:prstClr>
                </a:solidFill>
              </a:rPr>
              <a:pPr>
                <a:defRPr/>
              </a:pPr>
              <a:t>1/14/2013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75B4718-F433-4479-A592-5D50EE7D77F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7360140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entury Gothic" pitchFamily="34" charset="0"/>
        </a:defRPr>
      </a:lvl2pPr>
      <a:lvl3pPr algn="ctr" rtl="0" eaLnBrk="0" fontAlgn="base" hangingPunct="0">
        <a:spcBef>
          <a:spcPct val="0"/>
        </a:spcBef>
        <a:spcAft>
          <a:spcPct val="0"/>
        </a:spcAft>
        <a:defRPr sz="4400">
          <a:solidFill>
            <a:schemeClr val="tx1"/>
          </a:solidFill>
          <a:latin typeface="Century Gothic" pitchFamily="34" charset="0"/>
        </a:defRPr>
      </a:lvl3pPr>
      <a:lvl4pPr algn="ctr" rtl="0" eaLnBrk="0" fontAlgn="base" hangingPunct="0">
        <a:spcBef>
          <a:spcPct val="0"/>
        </a:spcBef>
        <a:spcAft>
          <a:spcPct val="0"/>
        </a:spcAft>
        <a:defRPr sz="4400">
          <a:solidFill>
            <a:schemeClr val="tx1"/>
          </a:solidFill>
          <a:latin typeface="Century Gothic" pitchFamily="34" charset="0"/>
        </a:defRPr>
      </a:lvl4pPr>
      <a:lvl5pPr algn="ctr" rtl="0" eaLnBrk="0" fontAlgn="base" hangingPunct="0">
        <a:spcBef>
          <a:spcPct val="0"/>
        </a:spcBef>
        <a:spcAft>
          <a:spcPct val="0"/>
        </a:spcAft>
        <a:defRPr sz="4400">
          <a:solidFill>
            <a:schemeClr val="tx1"/>
          </a:solidFill>
          <a:latin typeface="Century Gothic" pitchFamily="34" charset="0"/>
        </a:defRPr>
      </a:lvl5pPr>
      <a:lvl6pPr marL="457200" algn="ctr" rtl="0" fontAlgn="base">
        <a:spcBef>
          <a:spcPct val="0"/>
        </a:spcBef>
        <a:spcAft>
          <a:spcPct val="0"/>
        </a:spcAft>
        <a:defRPr sz="4400">
          <a:solidFill>
            <a:schemeClr val="tx1"/>
          </a:solidFill>
          <a:latin typeface="Century Gothic" pitchFamily="34" charset="0"/>
        </a:defRPr>
      </a:lvl6pPr>
      <a:lvl7pPr marL="914400" algn="ctr" rtl="0" fontAlgn="base">
        <a:spcBef>
          <a:spcPct val="0"/>
        </a:spcBef>
        <a:spcAft>
          <a:spcPct val="0"/>
        </a:spcAft>
        <a:defRPr sz="4400">
          <a:solidFill>
            <a:schemeClr val="tx1"/>
          </a:solidFill>
          <a:latin typeface="Century Gothic" pitchFamily="34" charset="0"/>
        </a:defRPr>
      </a:lvl7pPr>
      <a:lvl8pPr marL="1371600" algn="ctr" rtl="0" fontAlgn="base">
        <a:spcBef>
          <a:spcPct val="0"/>
        </a:spcBef>
        <a:spcAft>
          <a:spcPct val="0"/>
        </a:spcAft>
        <a:defRPr sz="4400">
          <a:solidFill>
            <a:schemeClr val="tx1"/>
          </a:solidFill>
          <a:latin typeface="Century Gothic" pitchFamily="34" charset="0"/>
        </a:defRPr>
      </a:lvl8pPr>
      <a:lvl9pPr marL="1828800" algn="ctr" rtl="0" fontAlgn="base">
        <a:spcBef>
          <a:spcPct val="0"/>
        </a:spcBef>
        <a:spcAft>
          <a:spcPct val="0"/>
        </a:spcAft>
        <a:defRPr sz="4400">
          <a:solidFill>
            <a:schemeClr val="tx1"/>
          </a:solidFill>
          <a:latin typeface="Century Gothic"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4.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8.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gif"/></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u="sng" dirty="0" smtClean="0"/>
              <a:t>Warm-up #6</a:t>
            </a:r>
            <a:endParaRPr lang="en-US" u="sng" dirty="0"/>
          </a:p>
        </p:txBody>
      </p:sp>
      <p:sp>
        <p:nvSpPr>
          <p:cNvPr id="6" name="Content Placeholder 5"/>
          <p:cNvSpPr>
            <a:spLocks noGrp="1"/>
          </p:cNvSpPr>
          <p:nvPr>
            <p:ph idx="1"/>
          </p:nvPr>
        </p:nvSpPr>
        <p:spPr/>
        <p:txBody>
          <a:bodyPr/>
          <a:lstStyle/>
          <a:p>
            <a:r>
              <a:rPr lang="en-US" dirty="0" smtClean="0"/>
              <a:t>Write a paragraph describing the feudal class system.  Include the role or each social class and what life was like for peasants/serfs. </a:t>
            </a:r>
            <a:endParaRPr lang="en-US" dirty="0"/>
          </a:p>
        </p:txBody>
      </p:sp>
    </p:spTree>
    <p:extLst>
      <p:ext uri="{BB962C8B-B14F-4D97-AF65-F5344CB8AC3E}">
        <p14:creationId xmlns:p14="http://schemas.microsoft.com/office/powerpoint/2010/main" val="14540188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715962"/>
          </a:xfrm>
        </p:spPr>
        <p:txBody>
          <a:bodyPr>
            <a:normAutofit fontScale="90000"/>
          </a:bodyPr>
          <a:lstStyle/>
          <a:p>
            <a:r>
              <a:rPr lang="en-US" u="sng" dirty="0" smtClean="0"/>
              <a:t>Japanese and European Feudalism</a:t>
            </a:r>
            <a:endParaRPr lang="en-US"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9105028"/>
              </p:ext>
            </p:extLst>
          </p:nvPr>
        </p:nvGraphicFramePr>
        <p:xfrm>
          <a:off x="0" y="762000"/>
          <a:ext cx="9144000" cy="6400800"/>
        </p:xfrm>
        <a:graphic>
          <a:graphicData uri="http://schemas.openxmlformats.org/drawingml/2006/table">
            <a:tbl>
              <a:tblPr firstRow="1" bandRow="1">
                <a:tableStyleId>{5C22544A-7EE6-4342-B048-85BDC9FD1C3A}</a:tableStyleId>
              </a:tblPr>
              <a:tblGrid>
                <a:gridCol w="3048000"/>
                <a:gridCol w="3048000"/>
                <a:gridCol w="3048000"/>
              </a:tblGrid>
              <a:tr h="618067">
                <a:tc>
                  <a:txBody>
                    <a:bodyPr/>
                    <a:lstStyle/>
                    <a:p>
                      <a:pPr algn="ctr"/>
                      <a:r>
                        <a:rPr lang="en-US" sz="3600" dirty="0" smtClean="0"/>
                        <a:t>Europe</a:t>
                      </a:r>
                      <a:endParaRPr lang="en-US" sz="3600" dirty="0"/>
                    </a:p>
                  </a:txBody>
                  <a:tcPr/>
                </a:tc>
                <a:tc>
                  <a:txBody>
                    <a:bodyPr/>
                    <a:lstStyle/>
                    <a:p>
                      <a:pPr algn="ctr"/>
                      <a:r>
                        <a:rPr lang="en-US" sz="3200" dirty="0" smtClean="0"/>
                        <a:t>Both</a:t>
                      </a:r>
                      <a:endParaRPr lang="en-US" sz="3200" dirty="0"/>
                    </a:p>
                  </a:txBody>
                  <a:tcPr/>
                </a:tc>
                <a:tc>
                  <a:txBody>
                    <a:bodyPr/>
                    <a:lstStyle/>
                    <a:p>
                      <a:pPr algn="ctr"/>
                      <a:r>
                        <a:rPr lang="en-US" sz="3600" dirty="0" smtClean="0"/>
                        <a:t>Japan</a:t>
                      </a:r>
                      <a:endParaRPr lang="en-US" sz="3600" dirty="0"/>
                    </a:p>
                  </a:txBody>
                  <a:tcPr/>
                </a:tc>
              </a:tr>
              <a:tr h="4944533">
                <a:tc>
                  <a:txBody>
                    <a:bodyPr/>
                    <a:lstStyle/>
                    <a:p>
                      <a:pPr marL="285750" indent="-285750">
                        <a:buFont typeface="Arial" charset="0"/>
                        <a:buChar char="•"/>
                      </a:pPr>
                      <a:r>
                        <a:rPr lang="en-US" sz="2000" dirty="0" smtClean="0"/>
                        <a:t>Christianity</a:t>
                      </a:r>
                    </a:p>
                    <a:p>
                      <a:pPr marL="285750" indent="-285750">
                        <a:buFont typeface="Arial" charset="0"/>
                        <a:buChar char="•"/>
                      </a:pPr>
                      <a:r>
                        <a:rPr lang="en-US" sz="2000" dirty="0" smtClean="0"/>
                        <a:t>Religious themes in art and literature</a:t>
                      </a:r>
                    </a:p>
                    <a:p>
                      <a:pPr marL="285750" indent="-285750">
                        <a:buFont typeface="Arial" charset="0"/>
                        <a:buChar char="•"/>
                      </a:pPr>
                      <a:r>
                        <a:rPr lang="en-US" sz="2000" dirty="0" smtClean="0"/>
                        <a:t>No ritual suicide</a:t>
                      </a:r>
                    </a:p>
                    <a:p>
                      <a:pPr marL="285750" indent="-285750">
                        <a:buFont typeface="Arial" charset="0"/>
                        <a:buChar char="•"/>
                      </a:pPr>
                      <a:r>
                        <a:rPr lang="en-US" sz="2000" dirty="0" smtClean="0"/>
                        <a:t>Chivalry – focused on protecting</a:t>
                      </a:r>
                      <a:r>
                        <a:rPr lang="en-US" sz="2000" baseline="0" dirty="0" smtClean="0"/>
                        <a:t> women, old, and children. </a:t>
                      </a:r>
                      <a:r>
                        <a:rPr lang="en-US" sz="2000" dirty="0" smtClean="0"/>
                        <a:t> </a:t>
                      </a:r>
                    </a:p>
                    <a:p>
                      <a:pPr marL="285750" indent="-285750">
                        <a:buFont typeface="Arial" charset="0"/>
                        <a:buChar char="•"/>
                      </a:pPr>
                      <a:r>
                        <a:rPr lang="en-US" sz="2000" dirty="0" smtClean="0"/>
                        <a:t>Women</a:t>
                      </a:r>
                      <a:r>
                        <a:rPr lang="en-US" sz="2000" baseline="0" dirty="0" smtClean="0"/>
                        <a:t> were not allowed to be warriors. </a:t>
                      </a:r>
                    </a:p>
                    <a:p>
                      <a:pPr marL="285750" indent="-285750">
                        <a:buFont typeface="Arial" charset="0"/>
                        <a:buChar char="•"/>
                      </a:pPr>
                      <a:r>
                        <a:rPr lang="en-US" sz="2000" baseline="0" dirty="0" smtClean="0"/>
                        <a:t>Monarch has much power</a:t>
                      </a:r>
                    </a:p>
                    <a:p>
                      <a:pPr marL="285750" indent="-285750">
                        <a:buFont typeface="Arial" charset="0"/>
                        <a:buChar char="•"/>
                      </a:pPr>
                      <a:r>
                        <a:rPr lang="en-US" sz="2000" baseline="0" dirty="0" smtClean="0"/>
                        <a:t>Peasants are tied to the land. </a:t>
                      </a:r>
                    </a:p>
                    <a:p>
                      <a:pPr marL="285750" indent="-285750">
                        <a:buFont typeface="Arial" charset="0"/>
                        <a:buChar char="•"/>
                      </a:pPr>
                      <a:r>
                        <a:rPr lang="en-US" sz="2000" baseline="0" dirty="0" smtClean="0"/>
                        <a:t>Heavy metal armor. </a:t>
                      </a:r>
                    </a:p>
                    <a:p>
                      <a:pPr marL="0" indent="0">
                        <a:buFont typeface="Arial" charset="0"/>
                        <a:buNone/>
                      </a:pPr>
                      <a:endParaRPr lang="en-US" sz="2400" dirty="0"/>
                    </a:p>
                  </a:txBody>
                  <a:tcPr/>
                </a:tc>
                <a:tc>
                  <a:txBody>
                    <a:bodyPr/>
                    <a:lstStyle/>
                    <a:p>
                      <a:pPr marL="285750" indent="-285750">
                        <a:buFont typeface="Arial" charset="0"/>
                        <a:buChar char="•"/>
                      </a:pPr>
                      <a:r>
                        <a:rPr lang="en-US" sz="2000" baseline="0" dirty="0" smtClean="0"/>
                        <a:t>Warrior class (respected by society)</a:t>
                      </a:r>
                    </a:p>
                    <a:p>
                      <a:pPr marL="285750" indent="-285750">
                        <a:buFont typeface="Arial" charset="0"/>
                        <a:buChar char="•"/>
                      </a:pPr>
                      <a:r>
                        <a:rPr lang="en-US" sz="2000" baseline="0" dirty="0" smtClean="0"/>
                        <a:t>Warriors from upper class </a:t>
                      </a:r>
                    </a:p>
                    <a:p>
                      <a:pPr marL="285750" indent="-285750">
                        <a:buFont typeface="Arial" charset="0"/>
                        <a:buChar char="•"/>
                      </a:pPr>
                      <a:r>
                        <a:rPr lang="en-US" sz="2000" baseline="0" dirty="0" smtClean="0"/>
                        <a:t>Warriors have a code of honor. </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2000" baseline="0" dirty="0" smtClean="0"/>
                        <a:t>Peasants/merchants at bottom on social hierarchy. </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2000" baseline="0" dirty="0" smtClean="0"/>
                        <a:t>Only upper class owns land (nobles and daimyo) </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800" baseline="0" dirty="0" smtClean="0"/>
                        <a:t>Peasants work the land to feed the entire population while remaining poor. </a:t>
                      </a:r>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n-US" sz="1800" dirty="0" smtClean="0"/>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n-US" sz="2000" baseline="0" dirty="0" smtClean="0"/>
                    </a:p>
                    <a:p>
                      <a:pPr marL="285750" indent="-285750">
                        <a:buFont typeface="Arial" charset="0"/>
                        <a:buChar char="•"/>
                      </a:pPr>
                      <a:endParaRPr lang="en-US" sz="2000" baseline="0" dirty="0" smtClean="0"/>
                    </a:p>
                    <a:p>
                      <a:pPr marL="285750" indent="-285750">
                        <a:buFont typeface="Arial" charset="0"/>
                        <a:buChar char="•"/>
                      </a:pPr>
                      <a:endParaRPr lang="en-US" sz="2000" dirty="0"/>
                    </a:p>
                  </a:txBody>
                  <a:tcPr/>
                </a:tc>
                <a:tc>
                  <a:txBody>
                    <a:bodyPr/>
                    <a:lstStyle/>
                    <a:p>
                      <a:pPr marL="285750" indent="-285750">
                        <a:buFont typeface="Arial" charset="0"/>
                        <a:buChar char="•"/>
                      </a:pPr>
                      <a:r>
                        <a:rPr lang="en-US" sz="2000" dirty="0" smtClean="0"/>
                        <a:t>Buddhism</a:t>
                      </a:r>
                      <a:r>
                        <a:rPr lang="en-US" sz="2000" baseline="0" dirty="0" smtClean="0"/>
                        <a:t> and </a:t>
                      </a:r>
                      <a:r>
                        <a:rPr lang="en-US" sz="2000" dirty="0" smtClean="0"/>
                        <a:t>Confucianism</a:t>
                      </a:r>
                      <a:r>
                        <a:rPr lang="en-US" sz="2000" baseline="0" dirty="0" smtClean="0"/>
                        <a:t> </a:t>
                      </a:r>
                      <a:endParaRPr lang="en-US" sz="2000" dirty="0" smtClean="0"/>
                    </a:p>
                    <a:p>
                      <a:pPr marL="285750" indent="-285750">
                        <a:buFont typeface="Arial" charset="0"/>
                        <a:buChar char="•"/>
                      </a:pPr>
                      <a:r>
                        <a:rPr lang="en-US" sz="2000" dirty="0" smtClean="0"/>
                        <a:t>Nature</a:t>
                      </a:r>
                      <a:r>
                        <a:rPr lang="en-US" sz="2000" baseline="0" dirty="0" smtClean="0"/>
                        <a:t> praised in art and literature</a:t>
                      </a:r>
                    </a:p>
                    <a:p>
                      <a:pPr marL="285750" indent="-285750">
                        <a:buFont typeface="Arial" charset="0"/>
                        <a:buChar char="•"/>
                      </a:pPr>
                      <a:r>
                        <a:rPr lang="en-US" sz="2000" baseline="0" dirty="0" smtClean="0"/>
                        <a:t>Ritual suicide for warriors</a:t>
                      </a:r>
                    </a:p>
                    <a:p>
                      <a:pPr marL="285750" indent="-285750">
                        <a:buFont typeface="Arial" charset="0"/>
                        <a:buChar char="•"/>
                      </a:pPr>
                      <a:r>
                        <a:rPr lang="en-US" sz="2000" baseline="0" dirty="0" smtClean="0"/>
                        <a:t>Bushido </a:t>
                      </a:r>
                    </a:p>
                    <a:p>
                      <a:pPr marL="285750" indent="-285750">
                        <a:buFont typeface="Arial" charset="0"/>
                        <a:buChar char="•"/>
                      </a:pPr>
                      <a:r>
                        <a:rPr lang="en-US" sz="2000" baseline="0" dirty="0" smtClean="0"/>
                        <a:t>Women could be samurai </a:t>
                      </a:r>
                    </a:p>
                    <a:p>
                      <a:pPr marL="285750" indent="-285750">
                        <a:buFont typeface="Arial" charset="0"/>
                        <a:buChar char="•"/>
                      </a:pPr>
                      <a:r>
                        <a:rPr lang="en-US" sz="2000" baseline="0" dirty="0" smtClean="0"/>
                        <a:t>Emperor is a figurehead with little power.</a:t>
                      </a:r>
                    </a:p>
                    <a:p>
                      <a:pPr marL="285750" indent="-285750">
                        <a:buFont typeface="Arial" charset="0"/>
                        <a:buChar char="•"/>
                      </a:pPr>
                      <a:r>
                        <a:rPr lang="en-US" sz="2000" baseline="0" dirty="0" smtClean="0"/>
                        <a:t>Feudalism lasted longer until the late 1800s. </a:t>
                      </a:r>
                    </a:p>
                    <a:p>
                      <a:pPr marL="285750" indent="-285750">
                        <a:buFont typeface="Arial" charset="0"/>
                        <a:buChar char="•"/>
                      </a:pPr>
                      <a:r>
                        <a:rPr lang="en-US" sz="2000" baseline="0" dirty="0" smtClean="0"/>
                        <a:t>Flexible leather armor</a:t>
                      </a:r>
                    </a:p>
                  </a:txBody>
                  <a:tcPr/>
                </a:tc>
              </a:tr>
            </a:tbl>
          </a:graphicData>
        </a:graphic>
      </p:graphicFrame>
    </p:spTree>
    <p:extLst>
      <p:ext uri="{BB962C8B-B14F-4D97-AF65-F5344CB8AC3E}">
        <p14:creationId xmlns:p14="http://schemas.microsoft.com/office/powerpoint/2010/main" val="7245670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991600" cy="1066800"/>
          </a:xfrm>
        </p:spPr>
        <p:txBody>
          <a:bodyPr>
            <a:normAutofit fontScale="90000"/>
          </a:bodyPr>
          <a:lstStyle/>
          <a:p>
            <a:r>
              <a:rPr lang="en-US" u="sng" dirty="0" smtClean="0"/>
              <a:t>Design a manor including these elements: </a:t>
            </a:r>
            <a:endParaRPr lang="en-US" u="sng" dirty="0"/>
          </a:p>
        </p:txBody>
      </p:sp>
      <p:sp>
        <p:nvSpPr>
          <p:cNvPr id="3" name="Content Placeholder 2"/>
          <p:cNvSpPr>
            <a:spLocks noGrp="1"/>
          </p:cNvSpPr>
          <p:nvPr>
            <p:ph idx="1"/>
          </p:nvPr>
        </p:nvSpPr>
        <p:spPr>
          <a:xfrm>
            <a:off x="457200" y="1295400"/>
            <a:ext cx="8229600" cy="4830763"/>
          </a:xfrm>
        </p:spPr>
        <p:txBody>
          <a:bodyPr>
            <a:normAutofit fontScale="92500" lnSpcReduction="20000"/>
          </a:bodyPr>
          <a:lstStyle/>
          <a:p>
            <a:r>
              <a:rPr lang="en-US" dirty="0" smtClean="0"/>
              <a:t>Five serf homes </a:t>
            </a:r>
          </a:p>
          <a:p>
            <a:r>
              <a:rPr lang="en-US" dirty="0" smtClean="0"/>
              <a:t>Manor House</a:t>
            </a:r>
            <a:endParaRPr lang="en-US" dirty="0" smtClean="0"/>
          </a:p>
          <a:p>
            <a:r>
              <a:rPr lang="en-US" dirty="0" smtClean="0"/>
              <a:t>Three fields (one fallow, one wheat, and one barley).</a:t>
            </a:r>
          </a:p>
          <a:p>
            <a:r>
              <a:rPr lang="en-US" dirty="0" smtClean="0"/>
              <a:t>Church for worship</a:t>
            </a:r>
          </a:p>
          <a:p>
            <a:r>
              <a:rPr lang="en-US" dirty="0" smtClean="0"/>
              <a:t>Pasture</a:t>
            </a:r>
          </a:p>
          <a:p>
            <a:r>
              <a:rPr lang="en-US" dirty="0" smtClean="0"/>
              <a:t>Lord’s Forest </a:t>
            </a:r>
          </a:p>
          <a:p>
            <a:r>
              <a:rPr lang="en-US" dirty="0" smtClean="0"/>
              <a:t>*Mill (process wheat to flour) </a:t>
            </a:r>
          </a:p>
          <a:p>
            <a:r>
              <a:rPr lang="en-US" dirty="0" smtClean="0"/>
              <a:t>*Tithe Barn (stored the lords crops)</a:t>
            </a:r>
          </a:p>
          <a:p>
            <a:r>
              <a:rPr lang="en-US" dirty="0" smtClean="0"/>
              <a:t>*Black Smith</a:t>
            </a:r>
          </a:p>
          <a:p>
            <a:endParaRPr lang="en-US" dirty="0" smtClean="0"/>
          </a:p>
        </p:txBody>
      </p:sp>
    </p:spTree>
    <p:extLst>
      <p:ext uri="{BB962C8B-B14F-4D97-AF65-F5344CB8AC3E}">
        <p14:creationId xmlns:p14="http://schemas.microsoft.com/office/powerpoint/2010/main" val="13268386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Text Box 2"/>
          <p:cNvSpPr txBox="1">
            <a:spLocks noChangeArrowheads="1"/>
          </p:cNvSpPr>
          <p:nvPr/>
        </p:nvSpPr>
        <p:spPr bwMode="auto">
          <a:xfrm>
            <a:off x="533400" y="3352800"/>
            <a:ext cx="7543800"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
              </a:spcBef>
            </a:pPr>
            <a:endParaRPr lang="en-US" sz="2000" dirty="0">
              <a:solidFill>
                <a:srgbClr val="FFFF99"/>
              </a:solidFill>
            </a:endParaRPr>
          </a:p>
        </p:txBody>
      </p:sp>
      <p:pic>
        <p:nvPicPr>
          <p:cNvPr id="819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64" y="0"/>
            <a:ext cx="5715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4739" name="Text Box 3"/>
          <p:cNvSpPr txBox="1">
            <a:spLocks noChangeArrowheads="1"/>
          </p:cNvSpPr>
          <p:nvPr/>
        </p:nvSpPr>
        <p:spPr bwMode="auto">
          <a:xfrm>
            <a:off x="5756564" y="990600"/>
            <a:ext cx="3387436" cy="58674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pitchFamily="18" charset="0"/>
              </a:defRPr>
            </a:lvl1pPr>
            <a:lvl2pPr>
              <a:defRPr sz="2400">
                <a:solidFill>
                  <a:schemeClr val="tx1"/>
                </a:solidFill>
                <a:latin typeface="Times" pitchFamily="18" charset="0"/>
              </a:defRPr>
            </a:lvl2pPr>
            <a:lvl3pPr>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eaLnBrk="1" hangingPunct="1">
              <a:spcBef>
                <a:spcPct val="50000"/>
              </a:spcBef>
              <a:buFontTx/>
              <a:buChar char="•"/>
            </a:pPr>
            <a:r>
              <a:rPr lang="en-US" sz="2000" b="0" dirty="0">
                <a:solidFill>
                  <a:srgbClr val="003300"/>
                </a:solidFill>
                <a:latin typeface="Verdana" pitchFamily="34" charset="0"/>
              </a:rPr>
              <a:t>A large estate owned by a knight or lord was called a </a:t>
            </a:r>
            <a:r>
              <a:rPr lang="en-US" sz="2000" dirty="0">
                <a:solidFill>
                  <a:srgbClr val="003300"/>
                </a:solidFill>
                <a:latin typeface="Verdana" pitchFamily="34" charset="0"/>
              </a:rPr>
              <a:t>manor</a:t>
            </a:r>
            <a:r>
              <a:rPr lang="en-US" sz="2000" b="0" dirty="0">
                <a:solidFill>
                  <a:srgbClr val="003300"/>
                </a:solidFill>
                <a:latin typeface="Verdana" pitchFamily="34" charset="0"/>
              </a:rPr>
              <a:t>.</a:t>
            </a:r>
          </a:p>
          <a:p>
            <a:pPr eaLnBrk="1" hangingPunct="1">
              <a:spcBef>
                <a:spcPct val="50000"/>
              </a:spcBef>
              <a:buFontTx/>
              <a:buChar char="•"/>
            </a:pPr>
            <a:r>
              <a:rPr lang="en-US" sz="2000" b="0" dirty="0">
                <a:solidFill>
                  <a:srgbClr val="003300"/>
                </a:solidFill>
                <a:latin typeface="Verdana" pitchFamily="34" charset="0"/>
              </a:rPr>
              <a:t>The manor included a large house or castle, pastures, fields, and forests.</a:t>
            </a:r>
          </a:p>
          <a:p>
            <a:pPr eaLnBrk="1" hangingPunct="1">
              <a:spcBef>
                <a:spcPct val="50000"/>
              </a:spcBef>
              <a:buFontTx/>
              <a:buChar char="•"/>
            </a:pPr>
            <a:r>
              <a:rPr lang="en-US" sz="2000" b="0" dirty="0">
                <a:solidFill>
                  <a:srgbClr val="003300"/>
                </a:solidFill>
                <a:latin typeface="Verdana" pitchFamily="34" charset="0"/>
              </a:rPr>
              <a:t>Most medieval lords kept one-half to one-third of the land for themselves. </a:t>
            </a:r>
          </a:p>
          <a:p>
            <a:pPr eaLnBrk="1" hangingPunct="1">
              <a:spcBef>
                <a:spcPct val="50000"/>
              </a:spcBef>
              <a:buFontTx/>
              <a:buChar char="•"/>
            </a:pPr>
            <a:r>
              <a:rPr lang="en-US" sz="2000" b="0" dirty="0">
                <a:solidFill>
                  <a:srgbClr val="003300"/>
                </a:solidFill>
                <a:latin typeface="Verdana" pitchFamily="34" charset="0"/>
              </a:rPr>
              <a:t>The rest of the land was divided among peasants and </a:t>
            </a:r>
            <a:r>
              <a:rPr lang="en-US" sz="2000" dirty="0">
                <a:solidFill>
                  <a:srgbClr val="003300"/>
                </a:solidFill>
                <a:latin typeface="Verdana" pitchFamily="34" charset="0"/>
              </a:rPr>
              <a:t>serfs</a:t>
            </a:r>
            <a:r>
              <a:rPr lang="en-US" sz="2000" b="0" dirty="0">
                <a:solidFill>
                  <a:srgbClr val="003300"/>
                </a:solidFill>
                <a:latin typeface="Verdana" pitchFamily="34" charset="0"/>
              </a:rPr>
              <a:t>,</a:t>
            </a:r>
            <a:r>
              <a:rPr lang="en-US" sz="2000" dirty="0">
                <a:solidFill>
                  <a:srgbClr val="003300"/>
                </a:solidFill>
                <a:latin typeface="Verdana" pitchFamily="34" charset="0"/>
              </a:rPr>
              <a:t> </a:t>
            </a:r>
            <a:r>
              <a:rPr lang="en-US" sz="2000" b="0" dirty="0">
                <a:solidFill>
                  <a:srgbClr val="003300"/>
                </a:solidFill>
                <a:latin typeface="Verdana" pitchFamily="34" charset="0"/>
              </a:rPr>
              <a:t>workers who were tied to the land on which they lived. </a:t>
            </a:r>
            <a:endParaRPr lang="en-US" sz="2000" dirty="0">
              <a:solidFill>
                <a:srgbClr val="003300"/>
              </a:solidFill>
              <a:latin typeface="Verdana" pitchFamily="34" charset="0"/>
            </a:endParaRPr>
          </a:p>
        </p:txBody>
      </p:sp>
      <p:sp>
        <p:nvSpPr>
          <p:cNvPr id="244740" name="Rectangle 4"/>
          <p:cNvSpPr>
            <a:spLocks noGrp="1" noChangeArrowheads="1"/>
          </p:cNvSpPr>
          <p:nvPr>
            <p:ph type="title"/>
          </p:nvPr>
        </p:nvSpPr>
        <p:spPr>
          <a:xfrm>
            <a:off x="5756564" y="152400"/>
            <a:ext cx="3387436" cy="5334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Autofit/>
          </a:bodyPr>
          <a:lstStyle/>
          <a:p>
            <a:r>
              <a:rPr lang="en-US" sz="3200" dirty="0">
                <a:solidFill>
                  <a:schemeClr val="tx2"/>
                </a:solidFill>
              </a:rPr>
              <a:t>The Manor System</a:t>
            </a:r>
          </a:p>
        </p:txBody>
      </p:sp>
    </p:spTree>
    <p:extLst>
      <p:ext uri="{BB962C8B-B14F-4D97-AF65-F5344CB8AC3E}">
        <p14:creationId xmlns:p14="http://schemas.microsoft.com/office/powerpoint/2010/main" val="119258204"/>
      </p:ext>
    </p:extLst>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533400" y="1143000"/>
            <a:ext cx="8077200" cy="1006475"/>
          </a:xfrm>
          <a:prstGeom prst="rect">
            <a:avLst/>
          </a:prstGeom>
          <a:solidFill>
            <a:srgbClr val="F29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20000"/>
              </a:spcBef>
              <a:spcAft>
                <a:spcPct val="5000"/>
              </a:spcAft>
            </a:pPr>
            <a:r>
              <a:rPr lang="en-US" sz="2000" dirty="0">
                <a:solidFill>
                  <a:srgbClr val="000000"/>
                </a:solidFill>
              </a:rPr>
              <a:t>The feudal system was a political and social system. A related system governed medieval economics. This system was called the </a:t>
            </a:r>
            <a:r>
              <a:rPr lang="en-US" sz="2000" b="1" dirty="0">
                <a:solidFill>
                  <a:srgbClr val="000000"/>
                </a:solidFill>
              </a:rPr>
              <a:t>manorial system</a:t>
            </a:r>
            <a:r>
              <a:rPr lang="en-US" sz="2000" dirty="0">
                <a:solidFill>
                  <a:srgbClr val="000000"/>
                </a:solidFill>
              </a:rPr>
              <a:t> because it was built around large estates called manors.</a:t>
            </a:r>
            <a:endParaRPr lang="en-US" sz="2000" b="1" dirty="0">
              <a:solidFill>
                <a:srgbClr val="000000"/>
              </a:solidFill>
            </a:endParaRPr>
          </a:p>
        </p:txBody>
      </p:sp>
      <p:grpSp>
        <p:nvGrpSpPr>
          <p:cNvPr id="2" name="Group 3"/>
          <p:cNvGrpSpPr>
            <a:grpSpLocks/>
          </p:cNvGrpSpPr>
          <p:nvPr/>
        </p:nvGrpSpPr>
        <p:grpSpPr bwMode="auto">
          <a:xfrm>
            <a:off x="533400" y="2209800"/>
            <a:ext cx="2590800" cy="3733800"/>
            <a:chOff x="384" y="624"/>
            <a:chExt cx="1632" cy="3120"/>
          </a:xfrm>
        </p:grpSpPr>
        <p:sp>
          <p:nvSpPr>
            <p:cNvPr id="10251" name="Text Box 4"/>
            <p:cNvSpPr txBox="1">
              <a:spLocks noChangeArrowheads="1"/>
            </p:cNvSpPr>
            <p:nvPr/>
          </p:nvSpPr>
          <p:spPr bwMode="auto">
            <a:xfrm>
              <a:off x="384" y="960"/>
              <a:ext cx="1632" cy="2784"/>
            </a:xfrm>
            <a:prstGeom prst="rect">
              <a:avLst/>
            </a:prstGeom>
            <a:solidFill>
              <a:srgbClr val="B8D9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174625" indent="-174625"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lnSpc>
                  <a:spcPct val="110000"/>
                </a:lnSpc>
                <a:spcBef>
                  <a:spcPct val="20000"/>
                </a:spcBef>
                <a:spcAft>
                  <a:spcPct val="0"/>
                </a:spcAft>
                <a:defRPr sz="2000">
                  <a:solidFill>
                    <a:schemeClr val="tx1"/>
                  </a:solidFill>
                  <a:latin typeface="Arial" charset="0"/>
                </a:defRPr>
              </a:lvl6pPr>
              <a:lvl7pPr marL="2971800" indent="-228600" eaLnBrk="0" fontAlgn="base" hangingPunct="0">
                <a:lnSpc>
                  <a:spcPct val="110000"/>
                </a:lnSpc>
                <a:spcBef>
                  <a:spcPct val="20000"/>
                </a:spcBef>
                <a:spcAft>
                  <a:spcPct val="0"/>
                </a:spcAft>
                <a:defRPr sz="2000">
                  <a:solidFill>
                    <a:schemeClr val="tx1"/>
                  </a:solidFill>
                  <a:latin typeface="Arial" charset="0"/>
                </a:defRPr>
              </a:lvl7pPr>
              <a:lvl8pPr marL="3429000" indent="-228600" eaLnBrk="0" fontAlgn="base" hangingPunct="0">
                <a:lnSpc>
                  <a:spcPct val="110000"/>
                </a:lnSpc>
                <a:spcBef>
                  <a:spcPct val="20000"/>
                </a:spcBef>
                <a:spcAft>
                  <a:spcPct val="0"/>
                </a:spcAft>
                <a:defRPr sz="2000">
                  <a:solidFill>
                    <a:schemeClr val="tx1"/>
                  </a:solidFill>
                  <a:latin typeface="Arial" charset="0"/>
                </a:defRPr>
              </a:lvl8pPr>
              <a:lvl9pPr marL="3886200" indent="-228600" eaLnBrk="0" fontAlgn="base" hangingPunct="0">
                <a:lnSpc>
                  <a:spcPct val="110000"/>
                </a:lnSpc>
                <a:spcBef>
                  <a:spcPct val="20000"/>
                </a:spcBef>
                <a:spcAft>
                  <a:spcPct val="0"/>
                </a:spcAft>
                <a:defRPr sz="2000">
                  <a:solidFill>
                    <a:schemeClr val="tx1"/>
                  </a:solidFill>
                  <a:latin typeface="Arial" charset="0"/>
                </a:defRPr>
              </a:lvl9pPr>
            </a:lstStyle>
            <a:p>
              <a:pPr eaLnBrk="1" fontAlgn="base" hangingPunct="1">
                <a:spcBef>
                  <a:spcPct val="0"/>
                </a:spcBef>
                <a:spcAft>
                  <a:spcPct val="50000"/>
                </a:spcAft>
                <a:buFontTx/>
                <a:buChar char="•"/>
              </a:pPr>
              <a:endParaRPr lang="en-US" sz="1200" dirty="0">
                <a:solidFill>
                  <a:srgbClr val="000000"/>
                </a:solidFill>
              </a:endParaRPr>
            </a:p>
            <a:p>
              <a:pPr eaLnBrk="1" fontAlgn="base" hangingPunct="1">
                <a:spcBef>
                  <a:spcPct val="0"/>
                </a:spcBef>
                <a:spcAft>
                  <a:spcPct val="50000"/>
                </a:spcAft>
                <a:buFontTx/>
                <a:buChar char="•"/>
              </a:pPr>
              <a:r>
                <a:rPr lang="en-US" sz="1800" dirty="0">
                  <a:solidFill>
                    <a:srgbClr val="000000"/>
                  </a:solidFill>
                </a:rPr>
                <a:t>Manors owned by wealthy lords, knights</a:t>
              </a:r>
            </a:p>
            <a:p>
              <a:pPr eaLnBrk="1" fontAlgn="base" hangingPunct="1">
                <a:spcBef>
                  <a:spcPct val="0"/>
                </a:spcBef>
                <a:spcAft>
                  <a:spcPct val="50000"/>
                </a:spcAft>
                <a:buFontTx/>
                <a:buChar char="•"/>
              </a:pPr>
              <a:r>
                <a:rPr lang="en-US" sz="1800" dirty="0">
                  <a:solidFill>
                    <a:srgbClr val="000000"/>
                  </a:solidFill>
                </a:rPr>
                <a:t>Peasants farmed manor fields</a:t>
              </a:r>
            </a:p>
            <a:p>
              <a:pPr eaLnBrk="1" fontAlgn="base" hangingPunct="1">
                <a:spcBef>
                  <a:spcPct val="0"/>
                </a:spcBef>
                <a:spcAft>
                  <a:spcPct val="50000"/>
                </a:spcAft>
                <a:buFontTx/>
                <a:buChar char="•"/>
              </a:pPr>
              <a:r>
                <a:rPr lang="en-US" sz="1800" dirty="0">
                  <a:solidFill>
                    <a:srgbClr val="000000"/>
                  </a:solidFill>
                </a:rPr>
                <a:t>Were given protection, plots of land to cultivate for selves</a:t>
              </a:r>
            </a:p>
          </p:txBody>
        </p:sp>
        <p:sp>
          <p:nvSpPr>
            <p:cNvPr id="10252" name="Text Box 5"/>
            <p:cNvSpPr txBox="1">
              <a:spLocks noChangeArrowheads="1"/>
            </p:cNvSpPr>
            <p:nvPr/>
          </p:nvSpPr>
          <p:spPr bwMode="auto">
            <a:xfrm>
              <a:off x="384" y="624"/>
              <a:ext cx="1632" cy="336"/>
            </a:xfrm>
            <a:prstGeom prst="rect">
              <a:avLst/>
            </a:prstGeom>
            <a:solidFill>
              <a:srgbClr val="B8D9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lnSpc>
                  <a:spcPct val="110000"/>
                </a:lnSpc>
                <a:spcBef>
                  <a:spcPct val="20000"/>
                </a:spcBef>
                <a:spcAft>
                  <a:spcPct val="0"/>
                </a:spcAft>
                <a:defRPr sz="2000">
                  <a:solidFill>
                    <a:schemeClr val="tx1"/>
                  </a:solidFill>
                  <a:latin typeface="Arial" charset="0"/>
                </a:defRPr>
              </a:lvl6pPr>
              <a:lvl7pPr marL="2971800" indent="-228600" eaLnBrk="0" fontAlgn="base" hangingPunct="0">
                <a:lnSpc>
                  <a:spcPct val="110000"/>
                </a:lnSpc>
                <a:spcBef>
                  <a:spcPct val="20000"/>
                </a:spcBef>
                <a:spcAft>
                  <a:spcPct val="0"/>
                </a:spcAft>
                <a:defRPr sz="2000">
                  <a:solidFill>
                    <a:schemeClr val="tx1"/>
                  </a:solidFill>
                  <a:latin typeface="Arial" charset="0"/>
                </a:defRPr>
              </a:lvl7pPr>
              <a:lvl8pPr marL="3429000" indent="-228600" eaLnBrk="0" fontAlgn="base" hangingPunct="0">
                <a:lnSpc>
                  <a:spcPct val="110000"/>
                </a:lnSpc>
                <a:spcBef>
                  <a:spcPct val="20000"/>
                </a:spcBef>
                <a:spcAft>
                  <a:spcPct val="0"/>
                </a:spcAft>
                <a:defRPr sz="2000">
                  <a:solidFill>
                    <a:schemeClr val="tx1"/>
                  </a:solidFill>
                  <a:latin typeface="Arial" charset="0"/>
                </a:defRPr>
              </a:lvl8pPr>
              <a:lvl9pPr marL="3886200" indent="-228600" eaLnBrk="0" fontAlgn="base" hangingPunct="0">
                <a:lnSpc>
                  <a:spcPct val="110000"/>
                </a:lnSpc>
                <a:spcBef>
                  <a:spcPct val="20000"/>
                </a:spcBef>
                <a:spcAft>
                  <a:spcPct val="0"/>
                </a:spcAft>
                <a:defRPr sz="2000">
                  <a:solidFill>
                    <a:schemeClr val="tx1"/>
                  </a:solidFill>
                  <a:latin typeface="Arial" charset="0"/>
                </a:defRPr>
              </a:lvl9pPr>
            </a:lstStyle>
            <a:p>
              <a:pPr algn="ctr" eaLnBrk="1" fontAlgn="base" hangingPunct="1">
                <a:spcBef>
                  <a:spcPct val="0"/>
                </a:spcBef>
                <a:spcAft>
                  <a:spcPct val="50000"/>
                </a:spcAft>
              </a:pPr>
              <a:r>
                <a:rPr lang="en-US" b="1" i="1" dirty="0">
                  <a:solidFill>
                    <a:srgbClr val="000000"/>
                  </a:solidFill>
                </a:rPr>
                <a:t>Lords, Peasants, and Serfs</a:t>
              </a:r>
            </a:p>
          </p:txBody>
        </p:sp>
      </p:grpSp>
      <p:grpSp>
        <p:nvGrpSpPr>
          <p:cNvPr id="3" name="Group 6"/>
          <p:cNvGrpSpPr>
            <a:grpSpLocks/>
          </p:cNvGrpSpPr>
          <p:nvPr/>
        </p:nvGrpSpPr>
        <p:grpSpPr bwMode="auto">
          <a:xfrm>
            <a:off x="3276600" y="2209800"/>
            <a:ext cx="2590800" cy="3733800"/>
            <a:chOff x="384" y="624"/>
            <a:chExt cx="1632" cy="3120"/>
          </a:xfrm>
        </p:grpSpPr>
        <p:sp>
          <p:nvSpPr>
            <p:cNvPr id="10249" name="Text Box 7"/>
            <p:cNvSpPr txBox="1">
              <a:spLocks noChangeArrowheads="1"/>
            </p:cNvSpPr>
            <p:nvPr/>
          </p:nvSpPr>
          <p:spPr bwMode="auto">
            <a:xfrm>
              <a:off x="384" y="960"/>
              <a:ext cx="1632" cy="2784"/>
            </a:xfrm>
            <a:prstGeom prst="rect">
              <a:avLst/>
            </a:prstGeom>
            <a:solidFill>
              <a:srgbClr val="80B3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174625" indent="-174625"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lnSpc>
                  <a:spcPct val="110000"/>
                </a:lnSpc>
                <a:spcBef>
                  <a:spcPct val="20000"/>
                </a:spcBef>
                <a:spcAft>
                  <a:spcPct val="0"/>
                </a:spcAft>
                <a:defRPr sz="2000">
                  <a:solidFill>
                    <a:schemeClr val="tx1"/>
                  </a:solidFill>
                  <a:latin typeface="Arial" charset="0"/>
                </a:defRPr>
              </a:lvl6pPr>
              <a:lvl7pPr marL="2971800" indent="-228600" eaLnBrk="0" fontAlgn="base" hangingPunct="0">
                <a:lnSpc>
                  <a:spcPct val="110000"/>
                </a:lnSpc>
                <a:spcBef>
                  <a:spcPct val="20000"/>
                </a:spcBef>
                <a:spcAft>
                  <a:spcPct val="0"/>
                </a:spcAft>
                <a:defRPr sz="2000">
                  <a:solidFill>
                    <a:schemeClr val="tx1"/>
                  </a:solidFill>
                  <a:latin typeface="Arial" charset="0"/>
                </a:defRPr>
              </a:lvl7pPr>
              <a:lvl8pPr marL="3429000" indent="-228600" eaLnBrk="0" fontAlgn="base" hangingPunct="0">
                <a:lnSpc>
                  <a:spcPct val="110000"/>
                </a:lnSpc>
                <a:spcBef>
                  <a:spcPct val="20000"/>
                </a:spcBef>
                <a:spcAft>
                  <a:spcPct val="0"/>
                </a:spcAft>
                <a:defRPr sz="2000">
                  <a:solidFill>
                    <a:schemeClr val="tx1"/>
                  </a:solidFill>
                  <a:latin typeface="Arial" charset="0"/>
                </a:defRPr>
              </a:lvl8pPr>
              <a:lvl9pPr marL="3886200" indent="-228600" eaLnBrk="0" fontAlgn="base" hangingPunct="0">
                <a:lnSpc>
                  <a:spcPct val="110000"/>
                </a:lnSpc>
                <a:spcBef>
                  <a:spcPct val="20000"/>
                </a:spcBef>
                <a:spcAft>
                  <a:spcPct val="0"/>
                </a:spcAft>
                <a:defRPr sz="2000">
                  <a:solidFill>
                    <a:schemeClr val="tx1"/>
                  </a:solidFill>
                  <a:latin typeface="Arial" charset="0"/>
                </a:defRPr>
              </a:lvl9pPr>
            </a:lstStyle>
            <a:p>
              <a:pPr eaLnBrk="1" fontAlgn="base" hangingPunct="1">
                <a:spcBef>
                  <a:spcPct val="0"/>
                </a:spcBef>
                <a:spcAft>
                  <a:spcPct val="50000"/>
                </a:spcAft>
                <a:buFontTx/>
                <a:buChar char="•"/>
              </a:pPr>
              <a:r>
                <a:rPr lang="en-US" sz="1800" dirty="0">
                  <a:solidFill>
                    <a:srgbClr val="000000"/>
                  </a:solidFill>
                </a:rPr>
                <a:t>Most peasants on farm were </a:t>
              </a:r>
              <a:r>
                <a:rPr lang="en-US" sz="1800" b="1" dirty="0">
                  <a:solidFill>
                    <a:srgbClr val="000000"/>
                  </a:solidFill>
                </a:rPr>
                <a:t>serfs</a:t>
              </a:r>
              <a:r>
                <a:rPr lang="en-US" sz="1800" dirty="0">
                  <a:solidFill>
                    <a:srgbClr val="000000"/>
                  </a:solidFill>
                </a:rPr>
                <a:t>, tied to manor</a:t>
              </a:r>
            </a:p>
            <a:p>
              <a:pPr eaLnBrk="1" fontAlgn="base" hangingPunct="1">
                <a:spcBef>
                  <a:spcPct val="0"/>
                </a:spcBef>
                <a:spcAft>
                  <a:spcPct val="50000"/>
                </a:spcAft>
                <a:buFontTx/>
                <a:buChar char="•"/>
              </a:pPr>
              <a:endParaRPr lang="en-US" sz="1800" dirty="0">
                <a:solidFill>
                  <a:srgbClr val="000000"/>
                </a:solidFill>
              </a:endParaRPr>
            </a:p>
            <a:p>
              <a:pPr eaLnBrk="1" fontAlgn="base" hangingPunct="1">
                <a:spcBef>
                  <a:spcPct val="0"/>
                </a:spcBef>
                <a:spcAft>
                  <a:spcPct val="50000"/>
                </a:spcAft>
                <a:buFontTx/>
                <a:buChar char="•"/>
              </a:pPr>
              <a:r>
                <a:rPr lang="en-US" sz="1800" dirty="0">
                  <a:solidFill>
                    <a:srgbClr val="000000"/>
                  </a:solidFill>
                </a:rPr>
                <a:t>But could not leave, marry without lord’s permission</a:t>
              </a:r>
            </a:p>
          </p:txBody>
        </p:sp>
        <p:sp>
          <p:nvSpPr>
            <p:cNvPr id="10250" name="Text Box 8"/>
            <p:cNvSpPr txBox="1">
              <a:spLocks noChangeArrowheads="1"/>
            </p:cNvSpPr>
            <p:nvPr/>
          </p:nvSpPr>
          <p:spPr bwMode="auto">
            <a:xfrm>
              <a:off x="384" y="624"/>
              <a:ext cx="1632" cy="336"/>
            </a:xfrm>
            <a:prstGeom prst="rect">
              <a:avLst/>
            </a:prstGeom>
            <a:solidFill>
              <a:srgbClr val="80B3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lnSpc>
                  <a:spcPct val="110000"/>
                </a:lnSpc>
                <a:spcBef>
                  <a:spcPct val="20000"/>
                </a:spcBef>
                <a:spcAft>
                  <a:spcPct val="0"/>
                </a:spcAft>
                <a:defRPr sz="2000">
                  <a:solidFill>
                    <a:schemeClr val="tx1"/>
                  </a:solidFill>
                  <a:latin typeface="Arial" charset="0"/>
                </a:defRPr>
              </a:lvl6pPr>
              <a:lvl7pPr marL="2971800" indent="-228600" eaLnBrk="0" fontAlgn="base" hangingPunct="0">
                <a:lnSpc>
                  <a:spcPct val="110000"/>
                </a:lnSpc>
                <a:spcBef>
                  <a:spcPct val="20000"/>
                </a:spcBef>
                <a:spcAft>
                  <a:spcPct val="0"/>
                </a:spcAft>
                <a:defRPr sz="2000">
                  <a:solidFill>
                    <a:schemeClr val="tx1"/>
                  </a:solidFill>
                  <a:latin typeface="Arial" charset="0"/>
                </a:defRPr>
              </a:lvl7pPr>
              <a:lvl8pPr marL="3429000" indent="-228600" eaLnBrk="0" fontAlgn="base" hangingPunct="0">
                <a:lnSpc>
                  <a:spcPct val="110000"/>
                </a:lnSpc>
                <a:spcBef>
                  <a:spcPct val="20000"/>
                </a:spcBef>
                <a:spcAft>
                  <a:spcPct val="0"/>
                </a:spcAft>
                <a:defRPr sz="2000">
                  <a:solidFill>
                    <a:schemeClr val="tx1"/>
                  </a:solidFill>
                  <a:latin typeface="Arial" charset="0"/>
                </a:defRPr>
              </a:lvl8pPr>
              <a:lvl9pPr marL="3886200" indent="-228600" eaLnBrk="0" fontAlgn="base" hangingPunct="0">
                <a:lnSpc>
                  <a:spcPct val="110000"/>
                </a:lnSpc>
                <a:spcBef>
                  <a:spcPct val="20000"/>
                </a:spcBef>
                <a:spcAft>
                  <a:spcPct val="0"/>
                </a:spcAft>
                <a:defRPr sz="2000">
                  <a:solidFill>
                    <a:schemeClr val="tx1"/>
                  </a:solidFill>
                  <a:latin typeface="Arial" charset="0"/>
                </a:defRPr>
              </a:lvl9pPr>
            </a:lstStyle>
            <a:p>
              <a:pPr algn="ctr" eaLnBrk="1" fontAlgn="base" hangingPunct="1">
                <a:spcBef>
                  <a:spcPct val="0"/>
                </a:spcBef>
                <a:spcAft>
                  <a:spcPct val="50000"/>
                </a:spcAft>
              </a:pPr>
              <a:r>
                <a:rPr lang="en-US" b="1" i="1" dirty="0">
                  <a:solidFill>
                    <a:srgbClr val="000000"/>
                  </a:solidFill>
                </a:rPr>
                <a:t>Serfdom </a:t>
              </a:r>
            </a:p>
          </p:txBody>
        </p:sp>
      </p:grpSp>
      <p:grpSp>
        <p:nvGrpSpPr>
          <p:cNvPr id="4" name="Group 9"/>
          <p:cNvGrpSpPr>
            <a:grpSpLocks/>
          </p:cNvGrpSpPr>
          <p:nvPr/>
        </p:nvGrpSpPr>
        <p:grpSpPr bwMode="auto">
          <a:xfrm>
            <a:off x="6019800" y="2209800"/>
            <a:ext cx="2590800" cy="3733800"/>
            <a:chOff x="384" y="624"/>
            <a:chExt cx="1632" cy="3120"/>
          </a:xfrm>
        </p:grpSpPr>
        <p:sp>
          <p:nvSpPr>
            <p:cNvPr id="10247" name="Text Box 10"/>
            <p:cNvSpPr txBox="1">
              <a:spLocks noChangeArrowheads="1"/>
            </p:cNvSpPr>
            <p:nvPr/>
          </p:nvSpPr>
          <p:spPr bwMode="auto">
            <a:xfrm>
              <a:off x="384" y="960"/>
              <a:ext cx="1632" cy="2784"/>
            </a:xfrm>
            <a:prstGeom prst="rect">
              <a:avLst/>
            </a:prstGeom>
            <a:solidFill>
              <a:srgbClr val="B8D9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174625" indent="-174625"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lnSpc>
                  <a:spcPct val="110000"/>
                </a:lnSpc>
                <a:spcBef>
                  <a:spcPct val="20000"/>
                </a:spcBef>
                <a:spcAft>
                  <a:spcPct val="0"/>
                </a:spcAft>
                <a:defRPr sz="2000">
                  <a:solidFill>
                    <a:schemeClr val="tx1"/>
                  </a:solidFill>
                  <a:latin typeface="Arial" charset="0"/>
                </a:defRPr>
              </a:lvl6pPr>
              <a:lvl7pPr marL="2971800" indent="-228600" eaLnBrk="0" fontAlgn="base" hangingPunct="0">
                <a:lnSpc>
                  <a:spcPct val="110000"/>
                </a:lnSpc>
                <a:spcBef>
                  <a:spcPct val="20000"/>
                </a:spcBef>
                <a:spcAft>
                  <a:spcPct val="0"/>
                </a:spcAft>
                <a:defRPr sz="2000">
                  <a:solidFill>
                    <a:schemeClr val="tx1"/>
                  </a:solidFill>
                  <a:latin typeface="Arial" charset="0"/>
                </a:defRPr>
              </a:lvl7pPr>
              <a:lvl8pPr marL="3429000" indent="-228600" eaLnBrk="0" fontAlgn="base" hangingPunct="0">
                <a:lnSpc>
                  <a:spcPct val="110000"/>
                </a:lnSpc>
                <a:spcBef>
                  <a:spcPct val="20000"/>
                </a:spcBef>
                <a:spcAft>
                  <a:spcPct val="0"/>
                </a:spcAft>
                <a:defRPr sz="2000">
                  <a:solidFill>
                    <a:schemeClr val="tx1"/>
                  </a:solidFill>
                  <a:latin typeface="Arial" charset="0"/>
                </a:defRPr>
              </a:lvl8pPr>
              <a:lvl9pPr marL="3886200" indent="-228600" eaLnBrk="0" fontAlgn="base" hangingPunct="0">
                <a:lnSpc>
                  <a:spcPct val="110000"/>
                </a:lnSpc>
                <a:spcBef>
                  <a:spcPct val="20000"/>
                </a:spcBef>
                <a:spcAft>
                  <a:spcPct val="0"/>
                </a:spcAft>
                <a:defRPr sz="2000">
                  <a:solidFill>
                    <a:schemeClr val="tx1"/>
                  </a:solidFill>
                  <a:latin typeface="Arial" charset="0"/>
                </a:defRPr>
              </a:lvl9pPr>
            </a:lstStyle>
            <a:p>
              <a:pPr eaLnBrk="1" fontAlgn="base" hangingPunct="1">
                <a:spcBef>
                  <a:spcPct val="0"/>
                </a:spcBef>
                <a:spcAft>
                  <a:spcPct val="50000"/>
                </a:spcAft>
                <a:buFontTx/>
                <a:buChar char="•"/>
              </a:pPr>
              <a:r>
                <a:rPr lang="en-US" sz="1800" dirty="0">
                  <a:solidFill>
                    <a:srgbClr val="000000"/>
                  </a:solidFill>
                </a:rPr>
                <a:t>Manors had some free people who rented land from lord</a:t>
              </a:r>
            </a:p>
            <a:p>
              <a:pPr eaLnBrk="1" fontAlgn="base" hangingPunct="1">
                <a:spcBef>
                  <a:spcPct val="0"/>
                </a:spcBef>
                <a:spcAft>
                  <a:spcPct val="50000"/>
                </a:spcAft>
                <a:buFontTx/>
                <a:buChar char="•"/>
              </a:pPr>
              <a:r>
                <a:rPr lang="en-US" sz="1800" dirty="0">
                  <a:solidFill>
                    <a:srgbClr val="000000"/>
                  </a:solidFill>
                </a:rPr>
                <a:t>Others included landowning peasants, skilled workers like blacksmiths, millers</a:t>
              </a:r>
            </a:p>
            <a:p>
              <a:pPr eaLnBrk="1" fontAlgn="base" hangingPunct="1">
                <a:spcBef>
                  <a:spcPct val="0"/>
                </a:spcBef>
                <a:spcAft>
                  <a:spcPct val="50000"/>
                </a:spcAft>
                <a:buFontTx/>
                <a:buChar char="•"/>
              </a:pPr>
              <a:r>
                <a:rPr lang="en-US" sz="1800" dirty="0">
                  <a:solidFill>
                    <a:srgbClr val="000000"/>
                  </a:solidFill>
                </a:rPr>
                <a:t>Also had a priest for spiritual needs</a:t>
              </a:r>
            </a:p>
          </p:txBody>
        </p:sp>
        <p:sp>
          <p:nvSpPr>
            <p:cNvPr id="10248" name="Text Box 11"/>
            <p:cNvSpPr txBox="1">
              <a:spLocks noChangeArrowheads="1"/>
            </p:cNvSpPr>
            <p:nvPr/>
          </p:nvSpPr>
          <p:spPr bwMode="auto">
            <a:xfrm>
              <a:off x="384" y="624"/>
              <a:ext cx="1632" cy="336"/>
            </a:xfrm>
            <a:prstGeom prst="rect">
              <a:avLst/>
            </a:prstGeom>
            <a:solidFill>
              <a:srgbClr val="B8D9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lnSpc>
                  <a:spcPct val="110000"/>
                </a:lnSpc>
                <a:spcBef>
                  <a:spcPct val="20000"/>
                </a:spcBef>
                <a:spcAft>
                  <a:spcPct val="0"/>
                </a:spcAft>
                <a:defRPr sz="2000">
                  <a:solidFill>
                    <a:schemeClr val="tx1"/>
                  </a:solidFill>
                  <a:latin typeface="Arial" charset="0"/>
                </a:defRPr>
              </a:lvl6pPr>
              <a:lvl7pPr marL="2971800" indent="-228600" eaLnBrk="0" fontAlgn="base" hangingPunct="0">
                <a:lnSpc>
                  <a:spcPct val="110000"/>
                </a:lnSpc>
                <a:spcBef>
                  <a:spcPct val="20000"/>
                </a:spcBef>
                <a:spcAft>
                  <a:spcPct val="0"/>
                </a:spcAft>
                <a:defRPr sz="2000">
                  <a:solidFill>
                    <a:schemeClr val="tx1"/>
                  </a:solidFill>
                  <a:latin typeface="Arial" charset="0"/>
                </a:defRPr>
              </a:lvl7pPr>
              <a:lvl8pPr marL="3429000" indent="-228600" eaLnBrk="0" fontAlgn="base" hangingPunct="0">
                <a:lnSpc>
                  <a:spcPct val="110000"/>
                </a:lnSpc>
                <a:spcBef>
                  <a:spcPct val="20000"/>
                </a:spcBef>
                <a:spcAft>
                  <a:spcPct val="0"/>
                </a:spcAft>
                <a:defRPr sz="2000">
                  <a:solidFill>
                    <a:schemeClr val="tx1"/>
                  </a:solidFill>
                  <a:latin typeface="Arial" charset="0"/>
                </a:defRPr>
              </a:lvl8pPr>
              <a:lvl9pPr marL="3886200" indent="-228600" eaLnBrk="0" fontAlgn="base" hangingPunct="0">
                <a:lnSpc>
                  <a:spcPct val="110000"/>
                </a:lnSpc>
                <a:spcBef>
                  <a:spcPct val="20000"/>
                </a:spcBef>
                <a:spcAft>
                  <a:spcPct val="0"/>
                </a:spcAft>
                <a:defRPr sz="2000">
                  <a:solidFill>
                    <a:schemeClr val="tx1"/>
                  </a:solidFill>
                  <a:latin typeface="Arial" charset="0"/>
                </a:defRPr>
              </a:lvl9pPr>
            </a:lstStyle>
            <a:p>
              <a:pPr algn="ctr" eaLnBrk="1" fontAlgn="base" hangingPunct="1">
                <a:spcBef>
                  <a:spcPct val="0"/>
                </a:spcBef>
                <a:spcAft>
                  <a:spcPct val="50000"/>
                </a:spcAft>
              </a:pPr>
              <a:r>
                <a:rPr lang="en-US" b="1" i="1" dirty="0">
                  <a:solidFill>
                    <a:srgbClr val="000000"/>
                  </a:solidFill>
                </a:rPr>
                <a:t>Free People</a:t>
              </a:r>
            </a:p>
          </p:txBody>
        </p:sp>
      </p:grpSp>
      <p:sp>
        <p:nvSpPr>
          <p:cNvPr id="10246" name="Rectangle 12"/>
          <p:cNvSpPr>
            <a:spLocks noChangeArrowheads="1"/>
          </p:cNvSpPr>
          <p:nvPr/>
        </p:nvSpPr>
        <p:spPr bwMode="auto">
          <a:xfrm>
            <a:off x="609600" y="609600"/>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base">
              <a:spcBef>
                <a:spcPct val="0"/>
              </a:spcBef>
              <a:spcAft>
                <a:spcPct val="0"/>
              </a:spcAft>
            </a:pPr>
            <a:r>
              <a:rPr lang="en-US" sz="2800" b="1" dirty="0">
                <a:solidFill>
                  <a:srgbClr val="000000"/>
                </a:solidFill>
              </a:rPr>
              <a:t>The Manorial System</a:t>
            </a:r>
          </a:p>
        </p:txBody>
      </p:sp>
    </p:spTree>
    <p:custDataLst>
      <p:tags r:id="rId1"/>
    </p:custDataLst>
    <p:extLst>
      <p:ext uri="{BB962C8B-B14F-4D97-AF65-F5344CB8AC3E}">
        <p14:creationId xmlns:p14="http://schemas.microsoft.com/office/powerpoint/2010/main" val="26481272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5" y="457200"/>
            <a:ext cx="9130145" cy="5998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5541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457200" y="1143000"/>
            <a:ext cx="8229600" cy="1736725"/>
          </a:xfrm>
          <a:prstGeom prst="rect">
            <a:avLst/>
          </a:prstGeom>
          <a:solidFill>
            <a:srgbClr val="E2F4F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3363" indent="-233363"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lnSpc>
                <a:spcPct val="110000"/>
              </a:lnSpc>
              <a:spcBef>
                <a:spcPct val="20000"/>
              </a:spcBef>
              <a:spcAft>
                <a:spcPct val="0"/>
              </a:spcAft>
              <a:defRPr sz="2000">
                <a:solidFill>
                  <a:schemeClr val="tx1"/>
                </a:solidFill>
                <a:latin typeface="Arial" charset="0"/>
              </a:defRPr>
            </a:lvl6pPr>
            <a:lvl7pPr marL="2971800" indent="-228600" eaLnBrk="0" fontAlgn="base" hangingPunct="0">
              <a:lnSpc>
                <a:spcPct val="110000"/>
              </a:lnSpc>
              <a:spcBef>
                <a:spcPct val="20000"/>
              </a:spcBef>
              <a:spcAft>
                <a:spcPct val="0"/>
              </a:spcAft>
              <a:defRPr sz="2000">
                <a:solidFill>
                  <a:schemeClr val="tx1"/>
                </a:solidFill>
                <a:latin typeface="Arial" charset="0"/>
              </a:defRPr>
            </a:lvl7pPr>
            <a:lvl8pPr marL="3429000" indent="-228600" eaLnBrk="0" fontAlgn="base" hangingPunct="0">
              <a:lnSpc>
                <a:spcPct val="110000"/>
              </a:lnSpc>
              <a:spcBef>
                <a:spcPct val="20000"/>
              </a:spcBef>
              <a:spcAft>
                <a:spcPct val="0"/>
              </a:spcAft>
              <a:defRPr sz="2000">
                <a:solidFill>
                  <a:schemeClr val="tx1"/>
                </a:solidFill>
                <a:latin typeface="Arial" charset="0"/>
              </a:defRPr>
            </a:lvl8pPr>
            <a:lvl9pPr marL="3886200" indent="-228600" eaLnBrk="0" fontAlgn="base" hangingPunct="0">
              <a:lnSpc>
                <a:spcPct val="110000"/>
              </a:lnSpc>
              <a:spcBef>
                <a:spcPct val="20000"/>
              </a:spcBef>
              <a:spcAft>
                <a:spcPct val="0"/>
              </a:spcAft>
              <a:defRPr sz="2000">
                <a:solidFill>
                  <a:schemeClr val="tx1"/>
                </a:solidFill>
                <a:latin typeface="Arial" charset="0"/>
              </a:defRPr>
            </a:lvl9pPr>
          </a:lstStyle>
          <a:p>
            <a:pPr eaLnBrk="1" fontAlgn="base" hangingPunct="1">
              <a:spcBef>
                <a:spcPct val="0"/>
              </a:spcBef>
              <a:spcAft>
                <a:spcPct val="20000"/>
              </a:spcAft>
              <a:buFontTx/>
              <a:buChar char="•"/>
            </a:pPr>
            <a:r>
              <a:rPr lang="en-US" dirty="0">
                <a:solidFill>
                  <a:srgbClr val="000000"/>
                </a:solidFill>
              </a:rPr>
              <a:t>Most of manor’s land occupied by fields for crops, pastures for animals</a:t>
            </a:r>
          </a:p>
          <a:p>
            <a:pPr eaLnBrk="1" fontAlgn="base" hangingPunct="1">
              <a:spcBef>
                <a:spcPct val="0"/>
              </a:spcBef>
              <a:spcAft>
                <a:spcPct val="20000"/>
              </a:spcAft>
              <a:buFontTx/>
              <a:buChar char="•"/>
            </a:pPr>
            <a:r>
              <a:rPr lang="en-US" dirty="0">
                <a:solidFill>
                  <a:srgbClr val="000000"/>
                </a:solidFill>
              </a:rPr>
              <a:t>Middle Ages farmers learned that leaving field empty for year improved soil</a:t>
            </a:r>
          </a:p>
          <a:p>
            <a:pPr eaLnBrk="1" fontAlgn="base" hangingPunct="1">
              <a:spcBef>
                <a:spcPct val="0"/>
              </a:spcBef>
              <a:spcAft>
                <a:spcPct val="20000"/>
              </a:spcAft>
              <a:buFontTx/>
              <a:buChar char="•"/>
            </a:pPr>
            <a:r>
              <a:rPr lang="en-US" dirty="0">
                <a:solidFill>
                  <a:srgbClr val="000000"/>
                </a:solidFill>
              </a:rPr>
              <a:t>In time, practice developed into three-field crop rotation system</a:t>
            </a:r>
          </a:p>
        </p:txBody>
      </p:sp>
      <p:grpSp>
        <p:nvGrpSpPr>
          <p:cNvPr id="2" name="Group 3"/>
          <p:cNvGrpSpPr>
            <a:grpSpLocks/>
          </p:cNvGrpSpPr>
          <p:nvPr/>
        </p:nvGrpSpPr>
        <p:grpSpPr bwMode="auto">
          <a:xfrm>
            <a:off x="457200" y="2971800"/>
            <a:ext cx="4038600" cy="2971800"/>
            <a:chOff x="288" y="2166"/>
            <a:chExt cx="2448" cy="1338"/>
          </a:xfrm>
        </p:grpSpPr>
        <p:sp>
          <p:nvSpPr>
            <p:cNvPr id="11272" name="Text Box 4"/>
            <p:cNvSpPr txBox="1">
              <a:spLocks noChangeArrowheads="1"/>
            </p:cNvSpPr>
            <p:nvPr/>
          </p:nvSpPr>
          <p:spPr bwMode="auto">
            <a:xfrm>
              <a:off x="288" y="2400"/>
              <a:ext cx="2448" cy="1104"/>
            </a:xfrm>
            <a:prstGeom prst="rect">
              <a:avLst/>
            </a:prstGeom>
            <a:solidFill>
              <a:srgbClr val="80B3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lnSpc>
                  <a:spcPct val="110000"/>
                </a:lnSpc>
                <a:spcBef>
                  <a:spcPct val="20000"/>
                </a:spcBef>
                <a:spcAft>
                  <a:spcPct val="0"/>
                </a:spcAft>
                <a:defRPr sz="2000">
                  <a:solidFill>
                    <a:schemeClr val="tx1"/>
                  </a:solidFill>
                  <a:latin typeface="Arial" charset="0"/>
                </a:defRPr>
              </a:lvl6pPr>
              <a:lvl7pPr marL="2971800" indent="-228600" eaLnBrk="0" fontAlgn="base" hangingPunct="0">
                <a:lnSpc>
                  <a:spcPct val="110000"/>
                </a:lnSpc>
                <a:spcBef>
                  <a:spcPct val="20000"/>
                </a:spcBef>
                <a:spcAft>
                  <a:spcPct val="0"/>
                </a:spcAft>
                <a:defRPr sz="2000">
                  <a:solidFill>
                    <a:schemeClr val="tx1"/>
                  </a:solidFill>
                  <a:latin typeface="Arial" charset="0"/>
                </a:defRPr>
              </a:lvl7pPr>
              <a:lvl8pPr marL="3429000" indent="-228600" eaLnBrk="0" fontAlgn="base" hangingPunct="0">
                <a:lnSpc>
                  <a:spcPct val="110000"/>
                </a:lnSpc>
                <a:spcBef>
                  <a:spcPct val="20000"/>
                </a:spcBef>
                <a:spcAft>
                  <a:spcPct val="0"/>
                </a:spcAft>
                <a:defRPr sz="2000">
                  <a:solidFill>
                    <a:schemeClr val="tx1"/>
                  </a:solidFill>
                  <a:latin typeface="Arial" charset="0"/>
                </a:defRPr>
              </a:lvl8pPr>
              <a:lvl9pPr marL="3886200" indent="-228600" eaLnBrk="0" fontAlgn="base" hangingPunct="0">
                <a:lnSpc>
                  <a:spcPct val="110000"/>
                </a:lnSpc>
                <a:spcBef>
                  <a:spcPct val="20000"/>
                </a:spcBef>
                <a:spcAft>
                  <a:spcPct val="0"/>
                </a:spcAft>
                <a:defRPr sz="2000">
                  <a:solidFill>
                    <a:schemeClr val="tx1"/>
                  </a:solidFill>
                  <a:latin typeface="Arial" charset="0"/>
                </a:defRPr>
              </a:lvl9pPr>
            </a:lstStyle>
            <a:p>
              <a:pPr eaLnBrk="1" fontAlgn="base" hangingPunct="1">
                <a:spcBef>
                  <a:spcPct val="0"/>
                </a:spcBef>
                <a:spcAft>
                  <a:spcPct val="50000"/>
                </a:spcAft>
                <a:buFontTx/>
                <a:buChar char="•"/>
              </a:pPr>
              <a:r>
                <a:rPr lang="en-US" sz="1800" dirty="0">
                  <a:solidFill>
                    <a:srgbClr val="000000"/>
                  </a:solidFill>
                </a:rPr>
                <a:t>One field planted in spring for fall harvest</a:t>
              </a:r>
            </a:p>
            <a:p>
              <a:pPr eaLnBrk="1" fontAlgn="base" hangingPunct="1">
                <a:spcBef>
                  <a:spcPct val="0"/>
                </a:spcBef>
                <a:spcAft>
                  <a:spcPct val="50000"/>
                </a:spcAft>
                <a:buFontTx/>
                <a:buChar char="•"/>
              </a:pPr>
              <a:r>
                <a:rPr lang="en-US" sz="1800" dirty="0">
                  <a:solidFill>
                    <a:srgbClr val="000000"/>
                  </a:solidFill>
                </a:rPr>
                <a:t>Another field planted in winter for spring harvest</a:t>
              </a:r>
            </a:p>
            <a:p>
              <a:pPr eaLnBrk="1" fontAlgn="base" hangingPunct="1">
                <a:spcBef>
                  <a:spcPct val="0"/>
                </a:spcBef>
                <a:spcAft>
                  <a:spcPct val="50000"/>
                </a:spcAft>
                <a:buFontTx/>
                <a:buChar char="•"/>
              </a:pPr>
              <a:r>
                <a:rPr lang="en-US" sz="1800" dirty="0">
                  <a:solidFill>
                    <a:srgbClr val="000000"/>
                  </a:solidFill>
                </a:rPr>
                <a:t>Third field remained unplanted for year</a:t>
              </a:r>
            </a:p>
          </p:txBody>
        </p:sp>
        <p:sp>
          <p:nvSpPr>
            <p:cNvPr id="11273" name="Text Box 5"/>
            <p:cNvSpPr txBox="1">
              <a:spLocks noChangeArrowheads="1"/>
            </p:cNvSpPr>
            <p:nvPr/>
          </p:nvSpPr>
          <p:spPr bwMode="auto">
            <a:xfrm>
              <a:off x="288" y="2166"/>
              <a:ext cx="2448" cy="234"/>
            </a:xfrm>
            <a:prstGeom prst="rect">
              <a:avLst/>
            </a:prstGeom>
            <a:solidFill>
              <a:srgbClr val="80B3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lnSpc>
                  <a:spcPct val="110000"/>
                </a:lnSpc>
                <a:spcBef>
                  <a:spcPct val="20000"/>
                </a:spcBef>
                <a:spcAft>
                  <a:spcPct val="0"/>
                </a:spcAft>
                <a:defRPr sz="2000">
                  <a:solidFill>
                    <a:schemeClr val="tx1"/>
                  </a:solidFill>
                  <a:latin typeface="Arial" charset="0"/>
                </a:defRPr>
              </a:lvl6pPr>
              <a:lvl7pPr marL="2971800" indent="-228600" eaLnBrk="0" fontAlgn="base" hangingPunct="0">
                <a:lnSpc>
                  <a:spcPct val="110000"/>
                </a:lnSpc>
                <a:spcBef>
                  <a:spcPct val="20000"/>
                </a:spcBef>
                <a:spcAft>
                  <a:spcPct val="0"/>
                </a:spcAft>
                <a:defRPr sz="2000">
                  <a:solidFill>
                    <a:schemeClr val="tx1"/>
                  </a:solidFill>
                  <a:latin typeface="Arial" charset="0"/>
                </a:defRPr>
              </a:lvl7pPr>
              <a:lvl8pPr marL="3429000" indent="-228600" eaLnBrk="0" fontAlgn="base" hangingPunct="0">
                <a:lnSpc>
                  <a:spcPct val="110000"/>
                </a:lnSpc>
                <a:spcBef>
                  <a:spcPct val="20000"/>
                </a:spcBef>
                <a:spcAft>
                  <a:spcPct val="0"/>
                </a:spcAft>
                <a:defRPr sz="2000">
                  <a:solidFill>
                    <a:schemeClr val="tx1"/>
                  </a:solidFill>
                  <a:latin typeface="Arial" charset="0"/>
                </a:defRPr>
              </a:lvl8pPr>
              <a:lvl9pPr marL="3886200" indent="-228600" eaLnBrk="0" fontAlgn="base" hangingPunct="0">
                <a:lnSpc>
                  <a:spcPct val="110000"/>
                </a:lnSpc>
                <a:spcBef>
                  <a:spcPct val="20000"/>
                </a:spcBef>
                <a:spcAft>
                  <a:spcPct val="0"/>
                </a:spcAft>
                <a:defRPr sz="2000">
                  <a:solidFill>
                    <a:schemeClr val="tx1"/>
                  </a:solidFill>
                  <a:latin typeface="Arial" charset="0"/>
                </a:defRPr>
              </a:lvl9pPr>
            </a:lstStyle>
            <a:p>
              <a:pPr algn="ctr" eaLnBrk="1" fontAlgn="base" hangingPunct="1">
                <a:spcBef>
                  <a:spcPct val="0"/>
                </a:spcBef>
                <a:spcAft>
                  <a:spcPct val="50000"/>
                </a:spcAft>
              </a:pPr>
              <a:r>
                <a:rPr lang="en-US" sz="2400" b="1" i="1" dirty="0">
                  <a:solidFill>
                    <a:srgbClr val="000000"/>
                  </a:solidFill>
                </a:rPr>
                <a:t>Rotation</a:t>
              </a:r>
            </a:p>
          </p:txBody>
        </p:sp>
      </p:grpSp>
      <p:grpSp>
        <p:nvGrpSpPr>
          <p:cNvPr id="3" name="Group 6"/>
          <p:cNvGrpSpPr>
            <a:grpSpLocks/>
          </p:cNvGrpSpPr>
          <p:nvPr/>
        </p:nvGrpSpPr>
        <p:grpSpPr bwMode="auto">
          <a:xfrm>
            <a:off x="4648200" y="2971800"/>
            <a:ext cx="4038600" cy="2971800"/>
            <a:chOff x="288" y="2166"/>
            <a:chExt cx="2448" cy="1338"/>
          </a:xfrm>
        </p:grpSpPr>
        <p:sp>
          <p:nvSpPr>
            <p:cNvPr id="11270" name="Text Box 7"/>
            <p:cNvSpPr txBox="1">
              <a:spLocks noChangeArrowheads="1"/>
            </p:cNvSpPr>
            <p:nvPr/>
          </p:nvSpPr>
          <p:spPr bwMode="auto">
            <a:xfrm>
              <a:off x="288" y="2400"/>
              <a:ext cx="2448" cy="1104"/>
            </a:xfrm>
            <a:prstGeom prst="rect">
              <a:avLst/>
            </a:prstGeom>
            <a:solidFill>
              <a:srgbClr val="F296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lnSpc>
                  <a:spcPct val="110000"/>
                </a:lnSpc>
                <a:spcBef>
                  <a:spcPct val="20000"/>
                </a:spcBef>
                <a:spcAft>
                  <a:spcPct val="0"/>
                </a:spcAft>
                <a:defRPr sz="2000">
                  <a:solidFill>
                    <a:schemeClr val="tx1"/>
                  </a:solidFill>
                  <a:latin typeface="Arial" charset="0"/>
                </a:defRPr>
              </a:lvl6pPr>
              <a:lvl7pPr marL="2971800" indent="-228600" eaLnBrk="0" fontAlgn="base" hangingPunct="0">
                <a:lnSpc>
                  <a:spcPct val="110000"/>
                </a:lnSpc>
                <a:spcBef>
                  <a:spcPct val="20000"/>
                </a:spcBef>
                <a:spcAft>
                  <a:spcPct val="0"/>
                </a:spcAft>
                <a:defRPr sz="2000">
                  <a:solidFill>
                    <a:schemeClr val="tx1"/>
                  </a:solidFill>
                  <a:latin typeface="Arial" charset="0"/>
                </a:defRPr>
              </a:lvl7pPr>
              <a:lvl8pPr marL="3429000" indent="-228600" eaLnBrk="0" fontAlgn="base" hangingPunct="0">
                <a:lnSpc>
                  <a:spcPct val="110000"/>
                </a:lnSpc>
                <a:spcBef>
                  <a:spcPct val="20000"/>
                </a:spcBef>
                <a:spcAft>
                  <a:spcPct val="0"/>
                </a:spcAft>
                <a:defRPr sz="2000">
                  <a:solidFill>
                    <a:schemeClr val="tx1"/>
                  </a:solidFill>
                  <a:latin typeface="Arial" charset="0"/>
                </a:defRPr>
              </a:lvl8pPr>
              <a:lvl9pPr marL="3886200" indent="-228600" eaLnBrk="0" fontAlgn="base" hangingPunct="0">
                <a:lnSpc>
                  <a:spcPct val="110000"/>
                </a:lnSpc>
                <a:spcBef>
                  <a:spcPct val="20000"/>
                </a:spcBef>
                <a:spcAft>
                  <a:spcPct val="0"/>
                </a:spcAft>
                <a:defRPr sz="2000">
                  <a:solidFill>
                    <a:schemeClr val="tx1"/>
                  </a:solidFill>
                  <a:latin typeface="Arial" charset="0"/>
                </a:defRPr>
              </a:lvl9pPr>
            </a:lstStyle>
            <a:p>
              <a:pPr eaLnBrk="1" fontAlgn="base" hangingPunct="1">
                <a:spcBef>
                  <a:spcPct val="0"/>
                </a:spcBef>
                <a:spcAft>
                  <a:spcPct val="50000"/>
                </a:spcAft>
                <a:buFontTx/>
                <a:buChar char="•"/>
              </a:pPr>
              <a:r>
                <a:rPr lang="en-US" sz="1800" dirty="0">
                  <a:solidFill>
                    <a:srgbClr val="000000"/>
                  </a:solidFill>
                </a:rPr>
                <a:t>Each manor included fortified house for noble family, village for peasants, serfs</a:t>
              </a:r>
            </a:p>
            <a:p>
              <a:pPr eaLnBrk="1" fontAlgn="base" hangingPunct="1">
                <a:spcBef>
                  <a:spcPct val="0"/>
                </a:spcBef>
                <a:spcAft>
                  <a:spcPct val="50000"/>
                </a:spcAft>
                <a:buFontTx/>
                <a:buChar char="•"/>
              </a:pPr>
              <a:r>
                <a:rPr lang="en-US" sz="1800" dirty="0">
                  <a:solidFill>
                    <a:srgbClr val="000000"/>
                  </a:solidFill>
                </a:rPr>
                <a:t>Goal to make manor self-sufficient</a:t>
              </a:r>
            </a:p>
            <a:p>
              <a:pPr eaLnBrk="1" fontAlgn="base" hangingPunct="1">
                <a:spcBef>
                  <a:spcPct val="0"/>
                </a:spcBef>
                <a:spcAft>
                  <a:spcPct val="50000"/>
                </a:spcAft>
                <a:buFontTx/>
                <a:buChar char="•"/>
              </a:pPr>
              <a:r>
                <a:rPr lang="en-US" sz="1800" dirty="0">
                  <a:solidFill>
                    <a:srgbClr val="000000"/>
                  </a:solidFill>
                </a:rPr>
                <a:t>Typical manor also included church, mill, blacksmith</a:t>
              </a:r>
            </a:p>
          </p:txBody>
        </p:sp>
        <p:sp>
          <p:nvSpPr>
            <p:cNvPr id="11271" name="Text Box 8"/>
            <p:cNvSpPr txBox="1">
              <a:spLocks noChangeArrowheads="1"/>
            </p:cNvSpPr>
            <p:nvPr/>
          </p:nvSpPr>
          <p:spPr bwMode="auto">
            <a:xfrm>
              <a:off x="288" y="2166"/>
              <a:ext cx="2448" cy="234"/>
            </a:xfrm>
            <a:prstGeom prst="rect">
              <a:avLst/>
            </a:prstGeom>
            <a:solidFill>
              <a:srgbClr val="F296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lnSpc>
                  <a:spcPct val="110000"/>
                </a:lnSpc>
                <a:spcBef>
                  <a:spcPct val="20000"/>
                </a:spcBef>
                <a:spcAft>
                  <a:spcPct val="0"/>
                </a:spcAft>
                <a:defRPr sz="2000">
                  <a:solidFill>
                    <a:schemeClr val="tx1"/>
                  </a:solidFill>
                  <a:latin typeface="Arial" charset="0"/>
                </a:defRPr>
              </a:lvl6pPr>
              <a:lvl7pPr marL="2971800" indent="-228600" eaLnBrk="0" fontAlgn="base" hangingPunct="0">
                <a:lnSpc>
                  <a:spcPct val="110000"/>
                </a:lnSpc>
                <a:spcBef>
                  <a:spcPct val="20000"/>
                </a:spcBef>
                <a:spcAft>
                  <a:spcPct val="0"/>
                </a:spcAft>
                <a:defRPr sz="2000">
                  <a:solidFill>
                    <a:schemeClr val="tx1"/>
                  </a:solidFill>
                  <a:latin typeface="Arial" charset="0"/>
                </a:defRPr>
              </a:lvl7pPr>
              <a:lvl8pPr marL="3429000" indent="-228600" eaLnBrk="0" fontAlgn="base" hangingPunct="0">
                <a:lnSpc>
                  <a:spcPct val="110000"/>
                </a:lnSpc>
                <a:spcBef>
                  <a:spcPct val="20000"/>
                </a:spcBef>
                <a:spcAft>
                  <a:spcPct val="0"/>
                </a:spcAft>
                <a:defRPr sz="2000">
                  <a:solidFill>
                    <a:schemeClr val="tx1"/>
                  </a:solidFill>
                  <a:latin typeface="Arial" charset="0"/>
                </a:defRPr>
              </a:lvl8pPr>
              <a:lvl9pPr marL="3886200" indent="-228600" eaLnBrk="0" fontAlgn="base" hangingPunct="0">
                <a:lnSpc>
                  <a:spcPct val="110000"/>
                </a:lnSpc>
                <a:spcBef>
                  <a:spcPct val="20000"/>
                </a:spcBef>
                <a:spcAft>
                  <a:spcPct val="0"/>
                </a:spcAft>
                <a:defRPr sz="2000">
                  <a:solidFill>
                    <a:schemeClr val="tx1"/>
                  </a:solidFill>
                  <a:latin typeface="Arial" charset="0"/>
                </a:defRPr>
              </a:lvl9pPr>
            </a:lstStyle>
            <a:p>
              <a:pPr algn="ctr" eaLnBrk="1" fontAlgn="base" hangingPunct="1">
                <a:spcBef>
                  <a:spcPct val="0"/>
                </a:spcBef>
                <a:spcAft>
                  <a:spcPct val="50000"/>
                </a:spcAft>
              </a:pPr>
              <a:r>
                <a:rPr lang="en-US" sz="2400" b="1" i="1" dirty="0">
                  <a:solidFill>
                    <a:srgbClr val="000000"/>
                  </a:solidFill>
                </a:rPr>
                <a:t>Small Village</a:t>
              </a:r>
            </a:p>
          </p:txBody>
        </p:sp>
      </p:grpSp>
      <p:sp>
        <p:nvSpPr>
          <p:cNvPr id="11269" name="Rectangle 9"/>
          <p:cNvSpPr>
            <a:spLocks noChangeArrowheads="1"/>
          </p:cNvSpPr>
          <p:nvPr/>
        </p:nvSpPr>
        <p:spPr bwMode="auto">
          <a:xfrm>
            <a:off x="609600" y="609600"/>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base">
              <a:spcBef>
                <a:spcPct val="0"/>
              </a:spcBef>
              <a:spcAft>
                <a:spcPct val="0"/>
              </a:spcAft>
            </a:pPr>
            <a:r>
              <a:rPr lang="en-US" sz="2800" b="1" dirty="0">
                <a:solidFill>
                  <a:srgbClr val="000000"/>
                </a:solidFill>
              </a:rPr>
              <a:t>A Typical Manor</a:t>
            </a:r>
          </a:p>
        </p:txBody>
      </p:sp>
    </p:spTree>
    <p:custDataLst>
      <p:tags r:id="rId1"/>
    </p:custDataLst>
    <p:extLst>
      <p:ext uri="{BB962C8B-B14F-4D97-AF65-F5344CB8AC3E}">
        <p14:creationId xmlns:p14="http://schemas.microsoft.com/office/powerpoint/2010/main" val="19474409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065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8229600" cy="334962"/>
          </a:xfrm>
        </p:spPr>
        <p:txBody>
          <a:bodyPr>
            <a:normAutofit fontScale="90000"/>
          </a:bodyPr>
          <a:lstStyle/>
          <a:p>
            <a:r>
              <a:rPr lang="en-US" u="sng" dirty="0" smtClean="0"/>
              <a:t>Farming </a:t>
            </a:r>
            <a:endParaRPr lang="en-US" u="sng" dirty="0"/>
          </a:p>
        </p:txBody>
      </p:sp>
      <p:sp>
        <p:nvSpPr>
          <p:cNvPr id="3" name="Content Placeholder 2"/>
          <p:cNvSpPr>
            <a:spLocks noGrp="1"/>
          </p:cNvSpPr>
          <p:nvPr>
            <p:ph idx="1"/>
          </p:nvPr>
        </p:nvSpPr>
        <p:spPr>
          <a:xfrm>
            <a:off x="381000" y="914400"/>
            <a:ext cx="8305800" cy="5211763"/>
          </a:xfrm>
        </p:spPr>
        <p:txBody>
          <a:bodyPr>
            <a:normAutofit/>
          </a:bodyPr>
          <a:lstStyle/>
          <a:p>
            <a:r>
              <a:rPr lang="en-US" sz="2400" b="1" dirty="0" smtClean="0"/>
              <a:t>Farmers </a:t>
            </a:r>
            <a:r>
              <a:rPr lang="en-US" sz="2400" b="1" dirty="0"/>
              <a:t>did not know how to enrich the soil by the use of fertilizers </a:t>
            </a:r>
            <a:r>
              <a:rPr lang="en-US" sz="2400" b="1" dirty="0" smtClean="0"/>
              <a:t>. So </a:t>
            </a:r>
            <a:r>
              <a:rPr lang="en-US" sz="2400" b="1" dirty="0"/>
              <a:t>each year they cultivated only two-thirds of the land, letting the other third lie "</a:t>
            </a:r>
            <a:r>
              <a:rPr lang="en-US" sz="2400" b="1" u="sng" dirty="0"/>
              <a:t>fallow" (uncultivated</a:t>
            </a:r>
            <a:r>
              <a:rPr lang="en-US" sz="2400" b="1" dirty="0"/>
              <a:t>), that it might recover its fertility. </a:t>
            </a:r>
            <a:r>
              <a:rPr lang="en-US" sz="2400" b="1" dirty="0" smtClean="0"/>
              <a:t>They changed the crops they grew in each field. This was called </a:t>
            </a:r>
            <a:r>
              <a:rPr lang="en-US" sz="2400" b="1" u="sng" dirty="0" smtClean="0"/>
              <a:t>crop rotation</a:t>
            </a:r>
            <a:r>
              <a:rPr lang="en-US" sz="2400" b="1" dirty="0" smtClean="0"/>
              <a:t>.</a:t>
            </a:r>
          </a:p>
          <a:p>
            <a:r>
              <a:rPr lang="en-US" sz="2400" b="1" dirty="0" smtClean="0"/>
              <a:t>Manor </a:t>
            </a:r>
            <a:r>
              <a:rPr lang="en-US" sz="2400" b="1" dirty="0"/>
              <a:t>lands were therefore farmed using the three-field system of agriculture. One field was devoted to winter crops, another to summer crops, and a third lying fallow each year. The land was worked by peasants</a:t>
            </a:r>
            <a:r>
              <a:rPr lang="en-US" sz="2400" b="1" dirty="0" smtClean="0"/>
              <a:t>.</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29640462"/>
              </p:ext>
            </p:extLst>
          </p:nvPr>
        </p:nvGraphicFramePr>
        <p:xfrm>
          <a:off x="762000" y="4572000"/>
          <a:ext cx="7772400" cy="1828800"/>
        </p:xfrm>
        <a:graphic>
          <a:graphicData uri="http://schemas.openxmlformats.org/drawingml/2006/table">
            <a:tbl>
              <a:tblPr firstRow="1" bandRow="1">
                <a:tableStyleId>{5C22544A-7EE6-4342-B048-85BDC9FD1C3A}</a:tableStyleId>
              </a:tblPr>
              <a:tblGrid>
                <a:gridCol w="838200"/>
                <a:gridCol w="2133600"/>
                <a:gridCol w="2286000"/>
                <a:gridCol w="2514600"/>
              </a:tblGrid>
              <a:tr h="419100">
                <a:tc>
                  <a:txBody>
                    <a:bodyPr/>
                    <a:lstStyle/>
                    <a:p>
                      <a:r>
                        <a:rPr lang="en-US" sz="2400" dirty="0" smtClean="0"/>
                        <a:t>Year</a:t>
                      </a:r>
                      <a:endParaRPr lang="en-US" sz="2400" dirty="0"/>
                    </a:p>
                  </a:txBody>
                  <a:tcPr/>
                </a:tc>
                <a:tc>
                  <a:txBody>
                    <a:bodyPr/>
                    <a:lstStyle/>
                    <a:p>
                      <a:r>
                        <a:rPr lang="en-US" sz="2400" dirty="0" smtClean="0"/>
                        <a:t>North Field </a:t>
                      </a:r>
                      <a:endParaRPr lang="en-US" sz="2400" dirty="0"/>
                    </a:p>
                  </a:txBody>
                  <a:tcPr/>
                </a:tc>
                <a:tc>
                  <a:txBody>
                    <a:bodyPr/>
                    <a:lstStyle/>
                    <a:p>
                      <a:r>
                        <a:rPr lang="en-US" sz="2400" dirty="0" smtClean="0"/>
                        <a:t>West</a:t>
                      </a:r>
                      <a:r>
                        <a:rPr lang="en-US" sz="2400" baseline="0" dirty="0" smtClean="0"/>
                        <a:t> Field</a:t>
                      </a:r>
                      <a:endParaRPr lang="en-US" sz="2400" dirty="0"/>
                    </a:p>
                  </a:txBody>
                  <a:tcPr/>
                </a:tc>
                <a:tc>
                  <a:txBody>
                    <a:bodyPr/>
                    <a:lstStyle/>
                    <a:p>
                      <a:r>
                        <a:rPr lang="en-US" sz="2400" dirty="0" smtClean="0"/>
                        <a:t>South Field </a:t>
                      </a:r>
                      <a:endParaRPr lang="en-US" sz="2400" dirty="0"/>
                    </a:p>
                  </a:txBody>
                  <a:tcPr/>
                </a:tc>
              </a:tr>
              <a:tr h="419100">
                <a:tc>
                  <a:txBody>
                    <a:bodyPr/>
                    <a:lstStyle/>
                    <a:p>
                      <a:r>
                        <a:rPr lang="en-US" sz="2400" dirty="0" smtClean="0"/>
                        <a:t>1</a:t>
                      </a:r>
                      <a:endParaRPr lang="en-US" sz="2400" dirty="0"/>
                    </a:p>
                  </a:txBody>
                  <a:tcPr/>
                </a:tc>
                <a:tc>
                  <a:txBody>
                    <a:bodyPr/>
                    <a:lstStyle/>
                    <a:p>
                      <a:r>
                        <a:rPr lang="en-US" sz="2400" dirty="0" smtClean="0"/>
                        <a:t>Barley</a:t>
                      </a:r>
                      <a:endParaRPr lang="en-US" sz="2400" dirty="0"/>
                    </a:p>
                  </a:txBody>
                  <a:tcPr/>
                </a:tc>
                <a:tc>
                  <a:txBody>
                    <a:bodyPr/>
                    <a:lstStyle/>
                    <a:p>
                      <a:r>
                        <a:rPr lang="en-US" sz="2400" dirty="0" smtClean="0"/>
                        <a:t>Fallow</a:t>
                      </a:r>
                      <a:endParaRPr lang="en-US" sz="2400" dirty="0"/>
                    </a:p>
                  </a:txBody>
                  <a:tcPr/>
                </a:tc>
                <a:tc>
                  <a:txBody>
                    <a:bodyPr/>
                    <a:lstStyle/>
                    <a:p>
                      <a:r>
                        <a:rPr lang="en-US" sz="2400" dirty="0" smtClean="0"/>
                        <a:t>Wheat</a:t>
                      </a:r>
                      <a:endParaRPr lang="en-US" sz="2400" dirty="0"/>
                    </a:p>
                  </a:txBody>
                  <a:tcPr/>
                </a:tc>
              </a:tr>
              <a:tr h="419100">
                <a:tc>
                  <a:txBody>
                    <a:bodyPr/>
                    <a:lstStyle/>
                    <a:p>
                      <a:r>
                        <a:rPr lang="en-US" sz="2400" dirty="0" smtClean="0"/>
                        <a:t>2</a:t>
                      </a:r>
                      <a:endParaRPr lang="en-US" sz="2400" dirty="0"/>
                    </a:p>
                  </a:txBody>
                  <a:tcPr/>
                </a:tc>
                <a:tc>
                  <a:txBody>
                    <a:bodyPr/>
                    <a:lstStyle/>
                    <a:p>
                      <a:r>
                        <a:rPr lang="en-US" sz="2400" dirty="0" smtClean="0"/>
                        <a:t>Wheat</a:t>
                      </a:r>
                      <a:endParaRPr lang="en-US" sz="2400" dirty="0"/>
                    </a:p>
                  </a:txBody>
                  <a:tcPr/>
                </a:tc>
                <a:tc>
                  <a:txBody>
                    <a:bodyPr/>
                    <a:lstStyle/>
                    <a:p>
                      <a:r>
                        <a:rPr lang="en-US" sz="2400" dirty="0" smtClean="0"/>
                        <a:t>Barley </a:t>
                      </a:r>
                      <a:endParaRPr lang="en-US" sz="2400" dirty="0"/>
                    </a:p>
                  </a:txBody>
                  <a:tcPr/>
                </a:tc>
                <a:tc>
                  <a:txBody>
                    <a:bodyPr/>
                    <a:lstStyle/>
                    <a:p>
                      <a:r>
                        <a:rPr lang="en-US" sz="2400" dirty="0" smtClean="0"/>
                        <a:t>Fallow</a:t>
                      </a:r>
                      <a:endParaRPr lang="en-US" sz="2400" dirty="0"/>
                    </a:p>
                  </a:txBody>
                  <a:tcPr/>
                </a:tc>
              </a:tr>
              <a:tr h="419100">
                <a:tc>
                  <a:txBody>
                    <a:bodyPr/>
                    <a:lstStyle/>
                    <a:p>
                      <a:r>
                        <a:rPr lang="en-US" sz="2400" dirty="0" smtClean="0"/>
                        <a:t>3</a:t>
                      </a:r>
                      <a:endParaRPr lang="en-US" sz="2400" dirty="0"/>
                    </a:p>
                  </a:txBody>
                  <a:tcPr/>
                </a:tc>
                <a:tc>
                  <a:txBody>
                    <a:bodyPr/>
                    <a:lstStyle/>
                    <a:p>
                      <a:r>
                        <a:rPr lang="en-US" sz="2400" dirty="0" smtClean="0"/>
                        <a:t>Fallow</a:t>
                      </a:r>
                      <a:endParaRPr lang="en-US" sz="2400" dirty="0"/>
                    </a:p>
                  </a:txBody>
                  <a:tcPr/>
                </a:tc>
                <a:tc>
                  <a:txBody>
                    <a:bodyPr/>
                    <a:lstStyle/>
                    <a:p>
                      <a:r>
                        <a:rPr lang="en-US" sz="2400" dirty="0" smtClean="0"/>
                        <a:t>Wheat</a:t>
                      </a:r>
                      <a:endParaRPr lang="en-US" sz="2400" dirty="0"/>
                    </a:p>
                  </a:txBody>
                  <a:tcPr/>
                </a:tc>
                <a:tc>
                  <a:txBody>
                    <a:bodyPr/>
                    <a:lstStyle/>
                    <a:p>
                      <a:r>
                        <a:rPr lang="en-US" sz="2400" dirty="0" smtClean="0"/>
                        <a:t>Barley </a:t>
                      </a:r>
                      <a:endParaRPr lang="en-US" sz="2400" dirty="0"/>
                    </a:p>
                  </a:txBody>
                  <a:tcPr/>
                </a:tc>
              </a:tr>
            </a:tbl>
          </a:graphicData>
        </a:graphic>
      </p:graphicFrame>
    </p:spTree>
    <p:extLst>
      <p:ext uri="{BB962C8B-B14F-4D97-AF65-F5344CB8AC3E}">
        <p14:creationId xmlns:p14="http://schemas.microsoft.com/office/powerpoint/2010/main" val="3429695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0"/>
            <a:ext cx="915924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8229600" cy="334962"/>
          </a:xfrm>
        </p:spPr>
        <p:txBody>
          <a:bodyPr>
            <a:normAutofit fontScale="90000"/>
          </a:bodyPr>
          <a:lstStyle/>
          <a:p>
            <a:r>
              <a:rPr lang="en-US" u="sng" dirty="0" smtClean="0"/>
              <a:t>Farming </a:t>
            </a:r>
            <a:endParaRPr lang="en-US" u="sng" dirty="0"/>
          </a:p>
        </p:txBody>
      </p:sp>
      <p:sp>
        <p:nvSpPr>
          <p:cNvPr id="3" name="Content Placeholder 2"/>
          <p:cNvSpPr>
            <a:spLocks noGrp="1"/>
          </p:cNvSpPr>
          <p:nvPr>
            <p:ph idx="1"/>
          </p:nvPr>
        </p:nvSpPr>
        <p:spPr>
          <a:xfrm>
            <a:off x="381000" y="914400"/>
            <a:ext cx="8305800" cy="5211763"/>
          </a:xfrm>
        </p:spPr>
        <p:txBody>
          <a:bodyPr>
            <a:normAutofit/>
          </a:bodyPr>
          <a:lstStyle/>
          <a:p>
            <a:r>
              <a:rPr lang="en-US" sz="2400" b="1" u="sng" dirty="0" smtClean="0"/>
              <a:t> Strip farming </a:t>
            </a:r>
            <a:r>
              <a:rPr lang="en-US" sz="2400" b="1" dirty="0" smtClean="0"/>
              <a:t>meant that </a:t>
            </a:r>
            <a:r>
              <a:rPr lang="en-US" sz="2400" b="1" dirty="0" err="1" smtClean="0"/>
              <a:t>villeians</a:t>
            </a:r>
            <a:r>
              <a:rPr lang="en-US" sz="2400" b="1" dirty="0" smtClean="0"/>
              <a:t> had to work together.  A whole field would be sown and harvested, and each </a:t>
            </a:r>
            <a:r>
              <a:rPr lang="en-US" sz="2400" b="1" dirty="0" err="1" smtClean="0"/>
              <a:t>villein</a:t>
            </a:r>
            <a:r>
              <a:rPr lang="en-US" sz="2400" b="1" dirty="0" smtClean="0"/>
              <a:t> worked closely with his neighbor to get his work done. </a:t>
            </a:r>
          </a:p>
          <a:p>
            <a:r>
              <a:rPr lang="en-US" sz="2400" b="1" dirty="0" smtClean="0"/>
              <a:t>The other land around the village was also important. Peasants and serfs collected wood from the woodland, their animals grazed on the common lands, fish could be collected from the river, which was also used for washing and cooking. </a:t>
            </a:r>
          </a:p>
          <a:p>
            <a:endParaRPr lang="en-US" dirty="0"/>
          </a:p>
        </p:txBody>
      </p:sp>
      <p:pic>
        <p:nvPicPr>
          <p:cNvPr id="1434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987800"/>
            <a:ext cx="4419600" cy="294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48169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mtClean="0"/>
              <a:t>Manorial System</a:t>
            </a:r>
          </a:p>
        </p:txBody>
      </p:sp>
      <p:pic>
        <p:nvPicPr>
          <p:cNvPr id="7171" name="Content Placeholder 3" descr="fallow.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524000"/>
            <a:ext cx="8229600" cy="4724400"/>
          </a:xfrm>
        </p:spPr>
      </p:pic>
    </p:spTree>
    <p:extLst>
      <p:ext uri="{BB962C8B-B14F-4D97-AF65-F5344CB8AC3E}">
        <p14:creationId xmlns:p14="http://schemas.microsoft.com/office/powerpoint/2010/main" val="41256806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9375" y="224285"/>
            <a:ext cx="6324600" cy="1143000"/>
          </a:xfrm>
        </p:spPr>
        <p:txBody>
          <a:bodyPr/>
          <a:lstStyle/>
          <a:p>
            <a:r>
              <a:rPr lang="en-US" dirty="0" smtClean="0"/>
              <a:t>Peasant/Serf Homes</a:t>
            </a:r>
            <a:endParaRPr lang="en-US" dirty="0"/>
          </a:p>
        </p:txBody>
      </p:sp>
      <p:pic>
        <p:nvPicPr>
          <p:cNvPr id="2050" name="Picture 2" desc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625" y="1943100"/>
            <a:ext cx="19050" cy="190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927"/>
            <a:ext cx="2619375" cy="160542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152400" y="1598498"/>
            <a:ext cx="6400800" cy="5030902"/>
          </a:xfrm>
        </p:spPr>
        <p:txBody>
          <a:bodyPr>
            <a:normAutofit fontScale="70000" lnSpcReduction="20000"/>
          </a:bodyPr>
          <a:lstStyle/>
          <a:p>
            <a:r>
              <a:rPr lang="en-US" dirty="0" err="1" smtClean="0"/>
              <a:t>Villeins</a:t>
            </a:r>
            <a:r>
              <a:rPr lang="en-US" dirty="0" smtClean="0"/>
              <a:t> (villagers, peasants, and serfs) would live in </a:t>
            </a:r>
            <a:r>
              <a:rPr lang="en-US" dirty="0" err="1" smtClean="0"/>
              <a:t>crunck</a:t>
            </a:r>
            <a:r>
              <a:rPr lang="en-US" dirty="0" smtClean="0"/>
              <a:t>-houses. Their house would have a small garden where vegetables like carrots and cabbages could be grown. They usually build their own house, and have very few possessions. They would have some animals like pigs, sheep, cows </a:t>
            </a:r>
            <a:r>
              <a:rPr lang="en-US" dirty="0" smtClean="0"/>
              <a:t>and chickens.</a:t>
            </a:r>
          </a:p>
          <a:p>
            <a:r>
              <a:rPr lang="en-US" dirty="0" smtClean="0"/>
              <a:t> </a:t>
            </a:r>
            <a:r>
              <a:rPr lang="en-US" dirty="0" smtClean="0"/>
              <a:t>Most medieval homes were cold, damp, and dark. Windows were very small openings with wooden shutters that were closed at night or in bad weather. The small size of the windows allowed those inside to see out, but kept outsiders from looking in. </a:t>
            </a:r>
          </a:p>
          <a:p>
            <a:r>
              <a:rPr lang="en-US" dirty="0" smtClean="0"/>
              <a:t>Peasant homes were rarely more than one or two rooms. The houses had thatched roofs and were easily destroyed.</a:t>
            </a:r>
          </a:p>
          <a:p>
            <a:endParaRPr lang="en-US" dirty="0"/>
          </a:p>
        </p:txBody>
      </p:sp>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8400" y="3505200"/>
            <a:ext cx="2654679" cy="2209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7067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07" y="0"/>
            <a:ext cx="880989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0335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Peasant Homes</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7800"/>
            <a:ext cx="4897092"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8185" y="3276601"/>
            <a:ext cx="4325815" cy="3604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8824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229600" cy="868362"/>
          </a:xfrm>
        </p:spPr>
        <p:txBody>
          <a:bodyPr/>
          <a:lstStyle/>
          <a:p>
            <a:r>
              <a:rPr lang="en-US" u="sng" dirty="0" smtClean="0"/>
              <a:t>Peasant’s Daily Life</a:t>
            </a:r>
            <a:endParaRPr lang="en-US" u="sng" dirty="0"/>
          </a:p>
        </p:txBody>
      </p:sp>
      <p:sp>
        <p:nvSpPr>
          <p:cNvPr id="3" name="Content Placeholder 2"/>
          <p:cNvSpPr>
            <a:spLocks noGrp="1"/>
          </p:cNvSpPr>
          <p:nvPr>
            <p:ph idx="1"/>
          </p:nvPr>
        </p:nvSpPr>
        <p:spPr>
          <a:xfrm>
            <a:off x="1676400" y="1143000"/>
            <a:ext cx="4648200" cy="5486400"/>
          </a:xfrm>
        </p:spPr>
        <p:txBody>
          <a:bodyPr>
            <a:normAutofit fontScale="85000" lnSpcReduction="20000"/>
          </a:bodyPr>
          <a:lstStyle/>
          <a:p>
            <a:r>
              <a:rPr lang="en-US" dirty="0" smtClean="0"/>
              <a:t>A </a:t>
            </a:r>
            <a:r>
              <a:rPr lang="en-US" dirty="0" err="1" smtClean="0"/>
              <a:t>villein’s</a:t>
            </a:r>
            <a:r>
              <a:rPr lang="en-US" dirty="0" smtClean="0"/>
              <a:t> diet was very different to ours. It did not change much. Usually they did not eat meat. If they did, it was usually bacon because pigs were easy to keep. There were no refrigerators, so meat was salted or smoked to keep it fresh. Spices were used to cover the taste of spoiling meat. Poor family often went hungry. One child in every three would die before turning one because there was often not enough food. </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841402356"/>
              </p:ext>
            </p:extLst>
          </p:nvPr>
        </p:nvGraphicFramePr>
        <p:xfrm>
          <a:off x="6324600" y="228600"/>
          <a:ext cx="2590800" cy="4580425"/>
        </p:xfrm>
        <a:graphic>
          <a:graphicData uri="http://schemas.openxmlformats.org/drawingml/2006/table">
            <a:tbl>
              <a:tblPr firstRow="1" bandRow="1">
                <a:tableStyleId>{5C22544A-7EE6-4342-B048-85BDC9FD1C3A}</a:tableStyleId>
              </a:tblPr>
              <a:tblGrid>
                <a:gridCol w="2590800"/>
              </a:tblGrid>
              <a:tr h="526585">
                <a:tc>
                  <a:txBody>
                    <a:bodyPr/>
                    <a:lstStyle/>
                    <a:p>
                      <a:r>
                        <a:rPr lang="en-US" dirty="0" smtClean="0"/>
                        <a:t>Daily</a:t>
                      </a:r>
                      <a:r>
                        <a:rPr lang="en-US" baseline="0" dirty="0" smtClean="0"/>
                        <a:t> Diet</a:t>
                      </a:r>
                      <a:endParaRPr lang="en-US" dirty="0"/>
                    </a:p>
                  </a:txBody>
                  <a:tcPr/>
                </a:tc>
              </a:tr>
              <a:tr h="3791415">
                <a:tc>
                  <a:txBody>
                    <a:bodyPr/>
                    <a:lstStyle/>
                    <a:p>
                      <a:r>
                        <a:rPr lang="en-US" sz="2000" b="1" i="1" dirty="0" smtClean="0"/>
                        <a:t>6 am – Breakfast:</a:t>
                      </a:r>
                      <a:r>
                        <a:rPr lang="en-US" sz="2000" b="1" i="1" baseline="0" dirty="0" smtClean="0"/>
                        <a:t> coarse black bread, with ale. </a:t>
                      </a:r>
                    </a:p>
                    <a:p>
                      <a:endParaRPr lang="en-US" sz="2000" b="1" i="1" baseline="0" dirty="0" smtClean="0"/>
                    </a:p>
                    <a:p>
                      <a:r>
                        <a:rPr lang="en-US" sz="2000" b="1" i="1" baseline="0" dirty="0" smtClean="0"/>
                        <a:t>10 am – Dinner: coarse black bread, eggs, and cheese, with ale.</a:t>
                      </a:r>
                    </a:p>
                    <a:p>
                      <a:endParaRPr lang="en-US" sz="2000" b="1" i="1" baseline="0" dirty="0" smtClean="0"/>
                    </a:p>
                    <a:p>
                      <a:r>
                        <a:rPr lang="en-US" sz="2000" b="1" i="1" baseline="0" dirty="0" smtClean="0"/>
                        <a:t>4 pm – Supper: Coarse black bread, pottage (thick veggie soup) with ale.</a:t>
                      </a:r>
                      <a:r>
                        <a:rPr lang="en-US" baseline="0" dirty="0" smtClean="0"/>
                        <a:t> </a:t>
                      </a:r>
                      <a:endParaRPr lang="en-US"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956549161"/>
              </p:ext>
            </p:extLst>
          </p:nvPr>
        </p:nvGraphicFramePr>
        <p:xfrm>
          <a:off x="152400" y="1295400"/>
          <a:ext cx="1676400" cy="5013960"/>
        </p:xfrm>
        <a:graphic>
          <a:graphicData uri="http://schemas.openxmlformats.org/drawingml/2006/table">
            <a:tbl>
              <a:tblPr firstRow="1" bandRow="1">
                <a:tableStyleId>{5C22544A-7EE6-4342-B048-85BDC9FD1C3A}</a:tableStyleId>
              </a:tblPr>
              <a:tblGrid>
                <a:gridCol w="1676400"/>
              </a:tblGrid>
              <a:tr h="533400">
                <a:tc>
                  <a:txBody>
                    <a:bodyPr/>
                    <a:lstStyle/>
                    <a:p>
                      <a:r>
                        <a:rPr lang="en-US" dirty="0" smtClean="0"/>
                        <a:t>Possessions</a:t>
                      </a:r>
                      <a:endParaRPr lang="en-US" dirty="0"/>
                    </a:p>
                  </a:txBody>
                  <a:tcPr/>
                </a:tc>
              </a:tr>
              <a:tr h="1981200">
                <a:tc>
                  <a:txBody>
                    <a:bodyPr/>
                    <a:lstStyle/>
                    <a:p>
                      <a:pPr marL="285750" indent="-285750">
                        <a:buFont typeface="Arial" charset="0"/>
                        <a:buChar char="•"/>
                      </a:pPr>
                      <a:r>
                        <a:rPr lang="en-US" dirty="0" smtClean="0"/>
                        <a:t>Animals</a:t>
                      </a:r>
                    </a:p>
                    <a:p>
                      <a:pPr marL="285750" indent="-285750">
                        <a:buFont typeface="Arial" charset="0"/>
                        <a:buChar char="•"/>
                      </a:pPr>
                      <a:r>
                        <a:rPr lang="en-US" dirty="0" err="1" smtClean="0"/>
                        <a:t>Crunk</a:t>
                      </a:r>
                      <a:r>
                        <a:rPr lang="en-US" dirty="0" smtClean="0"/>
                        <a:t>-house</a:t>
                      </a:r>
                    </a:p>
                    <a:p>
                      <a:pPr marL="285750" indent="-285750">
                        <a:buFont typeface="Arial" charset="0"/>
                        <a:buChar char="•"/>
                      </a:pPr>
                      <a:r>
                        <a:rPr lang="en-US" dirty="0" smtClean="0"/>
                        <a:t>Hay,</a:t>
                      </a:r>
                      <a:r>
                        <a:rPr lang="en-US" baseline="0" dirty="0" smtClean="0"/>
                        <a:t> to wear as socks, cover the floor and for mattress.</a:t>
                      </a:r>
                    </a:p>
                    <a:p>
                      <a:pPr marL="285750" indent="-285750">
                        <a:buFont typeface="Arial" charset="0"/>
                        <a:buChar char="•"/>
                      </a:pPr>
                      <a:r>
                        <a:rPr lang="en-US" baseline="0" dirty="0" smtClean="0"/>
                        <a:t>A chest (dresser)</a:t>
                      </a:r>
                    </a:p>
                    <a:p>
                      <a:pPr marL="285750" indent="-285750">
                        <a:buFont typeface="Arial" charset="0"/>
                        <a:buChar char="•"/>
                      </a:pPr>
                      <a:r>
                        <a:rPr lang="en-US" baseline="0" dirty="0" smtClean="0"/>
                        <a:t>Stools</a:t>
                      </a:r>
                    </a:p>
                    <a:p>
                      <a:pPr marL="285750" indent="-285750">
                        <a:buFont typeface="Arial" charset="0"/>
                        <a:buChar char="•"/>
                      </a:pPr>
                      <a:r>
                        <a:rPr lang="en-US" baseline="0" dirty="0" smtClean="0"/>
                        <a:t>Table</a:t>
                      </a:r>
                    </a:p>
                    <a:p>
                      <a:pPr marL="285750" indent="-285750">
                        <a:buFont typeface="Arial" charset="0"/>
                        <a:buChar char="•"/>
                      </a:pPr>
                      <a:r>
                        <a:rPr lang="en-US" baseline="0" dirty="0" smtClean="0"/>
                        <a:t>One change of clothes</a:t>
                      </a:r>
                    </a:p>
                    <a:p>
                      <a:pPr marL="285750" indent="-285750">
                        <a:buFont typeface="Arial" charset="0"/>
                        <a:buChar char="•"/>
                      </a:pPr>
                      <a:r>
                        <a:rPr lang="en-US" baseline="0" dirty="0" smtClean="0"/>
                        <a:t>A few small wool blankets. </a:t>
                      </a:r>
                      <a:endParaRPr lang="en-US" dirty="0"/>
                    </a:p>
                  </a:txBody>
                  <a:tcPr/>
                </a:tc>
              </a:tr>
            </a:tbl>
          </a:graphicData>
        </a:graphic>
      </p:graphicFrame>
    </p:spTree>
    <p:extLst>
      <p:ext uri="{BB962C8B-B14F-4D97-AF65-F5344CB8AC3E}">
        <p14:creationId xmlns:p14="http://schemas.microsoft.com/office/powerpoint/2010/main" val="25691953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Manor House</a:t>
            </a:r>
            <a:endParaRPr lang="en-US" b="1" u="sng"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t>The </a:t>
            </a:r>
            <a:r>
              <a:rPr lang="en-US" b="1" dirty="0"/>
              <a:t>Manor House was the residential property of the lord of the Manor. It differed from castles in that it was not built for the primary purpose of attack or </a:t>
            </a:r>
            <a:r>
              <a:rPr lang="en-US" b="1" dirty="0" smtClean="0"/>
              <a:t>defense. </a:t>
            </a:r>
            <a:r>
              <a:rPr lang="en-US" b="1" dirty="0"/>
              <a:t>The Manor House varied in size, according to the wealth of the lord but generally consisted of a Great Hall, solar, kitchen, storerooms and servants quarters</a:t>
            </a:r>
            <a:r>
              <a:rPr lang="en-US" b="1" dirty="0" smtClean="0"/>
              <a:t>. Sometimes it included a stone wall around it for protection. The homes of wealthy lords could rival that of the King. </a:t>
            </a:r>
            <a:endParaRPr lang="en-US" dirty="0"/>
          </a:p>
        </p:txBody>
      </p:sp>
    </p:spTree>
    <p:extLst>
      <p:ext uri="{BB962C8B-B14F-4D97-AF65-F5344CB8AC3E}">
        <p14:creationId xmlns:p14="http://schemas.microsoft.com/office/powerpoint/2010/main" val="29219651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88472"/>
            <a:ext cx="7426360" cy="5562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2914" y="0"/>
            <a:ext cx="3081868"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Medieval Manor House</a:t>
            </a:r>
            <a:endParaRPr lang="en-US" dirty="0"/>
          </a:p>
        </p:txBody>
      </p:sp>
    </p:spTree>
    <p:extLst>
      <p:ext uri="{BB962C8B-B14F-4D97-AF65-F5344CB8AC3E}">
        <p14:creationId xmlns:p14="http://schemas.microsoft.com/office/powerpoint/2010/main" val="11641260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 y="0"/>
            <a:ext cx="9150927" cy="683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21926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Important parts of a Manor</a:t>
            </a:r>
            <a:endParaRPr lang="en-US" dirty="0"/>
          </a:p>
        </p:txBody>
      </p:sp>
      <p:sp>
        <p:nvSpPr>
          <p:cNvPr id="3" name="Content Placeholder 2"/>
          <p:cNvSpPr>
            <a:spLocks noGrp="1"/>
          </p:cNvSpPr>
          <p:nvPr>
            <p:ph idx="1"/>
          </p:nvPr>
        </p:nvSpPr>
        <p:spPr/>
        <p:txBody>
          <a:bodyPr/>
          <a:lstStyle/>
          <a:p>
            <a:r>
              <a:rPr lang="en-US" dirty="0" smtClean="0"/>
              <a:t>Church for worship (remember most people were Roman Catholic)</a:t>
            </a:r>
          </a:p>
          <a:p>
            <a:r>
              <a:rPr lang="en-US" dirty="0" smtClean="0"/>
              <a:t>Pasture – for raising livestock</a:t>
            </a:r>
          </a:p>
          <a:p>
            <a:r>
              <a:rPr lang="en-US" dirty="0" smtClean="0"/>
              <a:t>Forest – for wood and the lord or kings hunting.</a:t>
            </a:r>
          </a:p>
          <a:p>
            <a:r>
              <a:rPr lang="en-US" dirty="0" smtClean="0"/>
              <a:t>River or stream – allows fresh water for drinking, washing, and watering fields. </a:t>
            </a:r>
            <a:endParaRPr lang="en-US" dirty="0"/>
          </a:p>
        </p:txBody>
      </p:sp>
    </p:spTree>
    <p:extLst>
      <p:ext uri="{BB962C8B-B14F-4D97-AF65-F5344CB8AC3E}">
        <p14:creationId xmlns:p14="http://schemas.microsoft.com/office/powerpoint/2010/main" val="19423266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a:t>
            </a:r>
            <a:endParaRPr lang="en-US" dirty="0"/>
          </a:p>
        </p:txBody>
      </p:sp>
      <p:sp>
        <p:nvSpPr>
          <p:cNvPr id="3" name="Content Placeholder 2"/>
          <p:cNvSpPr>
            <a:spLocks noGrp="1"/>
          </p:cNvSpPr>
          <p:nvPr>
            <p:ph idx="1"/>
          </p:nvPr>
        </p:nvSpPr>
        <p:spPr/>
        <p:txBody>
          <a:bodyPr/>
          <a:lstStyle/>
          <a:p>
            <a:r>
              <a:rPr lang="en-US" dirty="0" smtClean="0"/>
              <a:t>Design, label, color your manor. </a:t>
            </a:r>
          </a:p>
          <a:p>
            <a:r>
              <a:rPr lang="en-US" dirty="0" smtClean="0"/>
              <a:t>Write one or two paragraphs describing how it works or why you designed it the way you did. </a:t>
            </a:r>
            <a:endParaRPr lang="en-US" dirty="0"/>
          </a:p>
        </p:txBody>
      </p:sp>
    </p:spTree>
    <p:extLst>
      <p:ext uri="{BB962C8B-B14F-4D97-AF65-F5344CB8AC3E}">
        <p14:creationId xmlns:p14="http://schemas.microsoft.com/office/powerpoint/2010/main" val="166853812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9|.9|1.1"/>
</p:tagLst>
</file>

<file path=ppt/tags/tag2.xml><?xml version="1.0" encoding="utf-8"?>
<p:tagLst xmlns:a="http://schemas.openxmlformats.org/drawingml/2006/main" xmlns:r="http://schemas.openxmlformats.org/officeDocument/2006/relationships" xmlns:p="http://schemas.openxmlformats.org/presentationml/2006/main">
  <p:tag name="TIMING" val="|.4|.9|.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2_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2AE"/>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33363" marR="0" indent="-233363" algn="l" defTabSz="914400" rtl="0" eaLnBrk="1" fontAlgn="base" latinLnBrk="0" hangingPunct="1">
          <a:lnSpc>
            <a:spcPct val="110000"/>
          </a:lnSpc>
          <a:spcBef>
            <a:spcPct val="2000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2AE"/>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33363" marR="0" indent="-233363" algn="l" defTabSz="914400" rtl="0" eaLnBrk="1" fontAlgn="base" latinLnBrk="0" hangingPunct="1">
          <a:lnSpc>
            <a:spcPct val="110000"/>
          </a:lnSpc>
          <a:spcBef>
            <a:spcPct val="2000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ustom Design">
  <a:themeElements>
    <a:clrScheme name="2_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2AE"/>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33363" marR="0" indent="-233363" algn="l" defTabSz="914400" rtl="0" eaLnBrk="1" fontAlgn="base" latinLnBrk="0" hangingPunct="1">
          <a:lnSpc>
            <a:spcPct val="110000"/>
          </a:lnSpc>
          <a:spcBef>
            <a:spcPct val="2000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2AE"/>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33363" marR="0" indent="-233363" algn="l" defTabSz="914400" rtl="0" eaLnBrk="1" fontAlgn="base" latinLnBrk="0" hangingPunct="1">
          <a:lnSpc>
            <a:spcPct val="110000"/>
          </a:lnSpc>
          <a:spcBef>
            <a:spcPct val="2000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1254</TotalTime>
  <Words>1172</Words>
  <Application>Microsoft Office PowerPoint</Application>
  <PresentationFormat>On-screen Show (4:3)</PresentationFormat>
  <Paragraphs>132</Paragraphs>
  <Slides>19</Slides>
  <Notes>4</Notes>
  <HiddenSlides>0</HiddenSlides>
  <MMClips>0</MMClips>
  <ScaleCrop>false</ScaleCrop>
  <HeadingPairs>
    <vt:vector size="4" baseType="variant">
      <vt:variant>
        <vt:lpstr>Theme</vt:lpstr>
      </vt:variant>
      <vt:variant>
        <vt:i4>4</vt:i4>
      </vt:variant>
      <vt:variant>
        <vt:lpstr>Slide Titles</vt:lpstr>
      </vt:variant>
      <vt:variant>
        <vt:i4>19</vt:i4>
      </vt:variant>
    </vt:vector>
  </HeadingPairs>
  <TitlesOfParts>
    <vt:vector size="23" baseType="lpstr">
      <vt:lpstr>Office Theme</vt:lpstr>
      <vt:lpstr>2_Custom Design</vt:lpstr>
      <vt:lpstr>3_Custom Design</vt:lpstr>
      <vt:lpstr>1_Office Theme</vt:lpstr>
      <vt:lpstr>Warm-up #6</vt:lpstr>
      <vt:lpstr>Japanese and European Feudalism</vt:lpstr>
      <vt:lpstr>Design a manor including these elements: </vt:lpstr>
      <vt:lpstr>The Manor System</vt:lpstr>
      <vt:lpstr>PowerPoint Presentation</vt:lpstr>
      <vt:lpstr>PowerPoint Presentation</vt:lpstr>
      <vt:lpstr>PowerPoint Presentation</vt:lpstr>
      <vt:lpstr>Farming </vt:lpstr>
      <vt:lpstr>Farming </vt:lpstr>
      <vt:lpstr>Manorial System</vt:lpstr>
      <vt:lpstr>Peasant/Serf Homes</vt:lpstr>
      <vt:lpstr>PowerPoint Presentation</vt:lpstr>
      <vt:lpstr>Peasant Homes</vt:lpstr>
      <vt:lpstr>Peasant’s Daily Life</vt:lpstr>
      <vt:lpstr>Manor House</vt:lpstr>
      <vt:lpstr>Medieval Manor House</vt:lpstr>
      <vt:lpstr>PowerPoint Presentation</vt:lpstr>
      <vt:lpstr>Other Important parts of a Manor</vt:lpstr>
      <vt:lpstr>Homework</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Peasant/Serf Homes</dc:title>
  <dc:creator>Josephine Schaller</dc:creator>
  <cp:lastModifiedBy>Josephine Schaller</cp:lastModifiedBy>
  <cp:revision>22</cp:revision>
  <dcterms:created xsi:type="dcterms:W3CDTF">2013-01-14T23:06:06Z</dcterms:created>
  <dcterms:modified xsi:type="dcterms:W3CDTF">2013-01-15T20:01:03Z</dcterms:modified>
</cp:coreProperties>
</file>