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4"/>
  </p:handoutMasterIdLst>
  <p:sldIdLst>
    <p:sldId id="265" r:id="rId2"/>
    <p:sldId id="266" r:id="rId3"/>
    <p:sldId id="256" r:id="rId4"/>
    <p:sldId id="257" r:id="rId5"/>
    <p:sldId id="258" r:id="rId6"/>
    <p:sldId id="259" r:id="rId7"/>
    <p:sldId id="260" r:id="rId8"/>
    <p:sldId id="261" r:id="rId9"/>
    <p:sldId id="262" r:id="rId10"/>
    <p:sldId id="263" r:id="rId11"/>
    <p:sldId id="264" r:id="rId12"/>
    <p:sldId id="267" r:id="rId1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588"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CBFBADCB-7505-496E-BCA0-4749AED34FC1}" type="datetimeFigureOut">
              <a:rPr lang="en-US" smtClean="0"/>
              <a:t>4/29/2013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EAB0B91C-8FA8-40C0-A271-2E1C4EA43F5E}" type="slidenum">
              <a:rPr lang="en-US" smtClean="0"/>
              <a:t>‹#›</a:t>
            </a:fld>
            <a:endParaRPr lang="en-US"/>
          </a:p>
        </p:txBody>
      </p:sp>
    </p:spTree>
    <p:extLst>
      <p:ext uri="{BB962C8B-B14F-4D97-AF65-F5344CB8AC3E}">
        <p14:creationId xmlns:p14="http://schemas.microsoft.com/office/powerpoint/2010/main" val="245782079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C088B8B-3B04-4D93-BBDC-78712BBBA80B}" type="datetimeFigureOut">
              <a:rPr lang="en-US" smtClean="0"/>
              <a:t>4/29/2013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63D60B-CF02-4F84-ACA5-C073601FB314}" type="slidenum">
              <a:rPr lang="en-US" smtClean="0"/>
              <a:t>‹#›</a:t>
            </a:fld>
            <a:endParaRPr lang="en-US"/>
          </a:p>
        </p:txBody>
      </p:sp>
    </p:spTree>
    <p:extLst>
      <p:ext uri="{BB962C8B-B14F-4D97-AF65-F5344CB8AC3E}">
        <p14:creationId xmlns:p14="http://schemas.microsoft.com/office/powerpoint/2010/main" val="540883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088B8B-3B04-4D93-BBDC-78712BBBA80B}" type="datetimeFigureOut">
              <a:rPr lang="en-US" smtClean="0"/>
              <a:t>4/29/2013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63D60B-CF02-4F84-ACA5-C073601FB314}" type="slidenum">
              <a:rPr lang="en-US" smtClean="0"/>
              <a:t>‹#›</a:t>
            </a:fld>
            <a:endParaRPr lang="en-US"/>
          </a:p>
        </p:txBody>
      </p:sp>
    </p:spTree>
    <p:extLst>
      <p:ext uri="{BB962C8B-B14F-4D97-AF65-F5344CB8AC3E}">
        <p14:creationId xmlns:p14="http://schemas.microsoft.com/office/powerpoint/2010/main" val="890880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088B8B-3B04-4D93-BBDC-78712BBBA80B}" type="datetimeFigureOut">
              <a:rPr lang="en-US" smtClean="0"/>
              <a:t>4/29/2013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63D60B-CF02-4F84-ACA5-C073601FB314}" type="slidenum">
              <a:rPr lang="en-US" smtClean="0"/>
              <a:t>‹#›</a:t>
            </a:fld>
            <a:endParaRPr lang="en-US"/>
          </a:p>
        </p:txBody>
      </p:sp>
    </p:spTree>
    <p:extLst>
      <p:ext uri="{BB962C8B-B14F-4D97-AF65-F5344CB8AC3E}">
        <p14:creationId xmlns:p14="http://schemas.microsoft.com/office/powerpoint/2010/main" val="1161691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C088B8B-3B04-4D93-BBDC-78712BBBA80B}" type="datetimeFigureOut">
              <a:rPr lang="en-US" smtClean="0"/>
              <a:t>4/29/2013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63D60B-CF02-4F84-ACA5-C073601FB314}" type="slidenum">
              <a:rPr lang="en-US" smtClean="0"/>
              <a:t>‹#›</a:t>
            </a:fld>
            <a:endParaRPr lang="en-US"/>
          </a:p>
        </p:txBody>
      </p:sp>
    </p:spTree>
    <p:extLst>
      <p:ext uri="{BB962C8B-B14F-4D97-AF65-F5344CB8AC3E}">
        <p14:creationId xmlns:p14="http://schemas.microsoft.com/office/powerpoint/2010/main" val="1584890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C088B8B-3B04-4D93-BBDC-78712BBBA80B}" type="datetimeFigureOut">
              <a:rPr lang="en-US" smtClean="0"/>
              <a:t>4/29/2013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63D60B-CF02-4F84-ACA5-C073601FB314}" type="slidenum">
              <a:rPr lang="en-US" smtClean="0"/>
              <a:t>‹#›</a:t>
            </a:fld>
            <a:endParaRPr lang="en-US"/>
          </a:p>
        </p:txBody>
      </p:sp>
    </p:spTree>
    <p:extLst>
      <p:ext uri="{BB962C8B-B14F-4D97-AF65-F5344CB8AC3E}">
        <p14:creationId xmlns:p14="http://schemas.microsoft.com/office/powerpoint/2010/main" val="3905016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C088B8B-3B04-4D93-BBDC-78712BBBA80B}" type="datetimeFigureOut">
              <a:rPr lang="en-US" smtClean="0"/>
              <a:t>4/29/2013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63D60B-CF02-4F84-ACA5-C073601FB314}" type="slidenum">
              <a:rPr lang="en-US" smtClean="0"/>
              <a:t>‹#›</a:t>
            </a:fld>
            <a:endParaRPr lang="en-US"/>
          </a:p>
        </p:txBody>
      </p:sp>
    </p:spTree>
    <p:extLst>
      <p:ext uri="{BB962C8B-B14F-4D97-AF65-F5344CB8AC3E}">
        <p14:creationId xmlns:p14="http://schemas.microsoft.com/office/powerpoint/2010/main" val="3147324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088B8B-3B04-4D93-BBDC-78712BBBA80B}" type="datetimeFigureOut">
              <a:rPr lang="en-US" smtClean="0"/>
              <a:t>4/29/2013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63D60B-CF02-4F84-ACA5-C073601FB314}" type="slidenum">
              <a:rPr lang="en-US" smtClean="0"/>
              <a:t>‹#›</a:t>
            </a:fld>
            <a:endParaRPr lang="en-US"/>
          </a:p>
        </p:txBody>
      </p:sp>
    </p:spTree>
    <p:extLst>
      <p:ext uri="{BB962C8B-B14F-4D97-AF65-F5344CB8AC3E}">
        <p14:creationId xmlns:p14="http://schemas.microsoft.com/office/powerpoint/2010/main" val="1020923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088B8B-3B04-4D93-BBDC-78712BBBA80B}" type="datetimeFigureOut">
              <a:rPr lang="en-US" smtClean="0"/>
              <a:t>4/29/2013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63D60B-CF02-4F84-ACA5-C073601FB314}" type="slidenum">
              <a:rPr lang="en-US" smtClean="0"/>
              <a:t>‹#›</a:t>
            </a:fld>
            <a:endParaRPr lang="en-US"/>
          </a:p>
        </p:txBody>
      </p:sp>
    </p:spTree>
    <p:extLst>
      <p:ext uri="{BB962C8B-B14F-4D97-AF65-F5344CB8AC3E}">
        <p14:creationId xmlns:p14="http://schemas.microsoft.com/office/powerpoint/2010/main" val="1281947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088B8B-3B04-4D93-BBDC-78712BBBA80B}" type="datetimeFigureOut">
              <a:rPr lang="en-US" smtClean="0"/>
              <a:t>4/29/2013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63D60B-CF02-4F84-ACA5-C073601FB314}" type="slidenum">
              <a:rPr lang="en-US" smtClean="0"/>
              <a:t>‹#›</a:t>
            </a:fld>
            <a:endParaRPr lang="en-US"/>
          </a:p>
        </p:txBody>
      </p:sp>
    </p:spTree>
    <p:extLst>
      <p:ext uri="{BB962C8B-B14F-4D97-AF65-F5344CB8AC3E}">
        <p14:creationId xmlns:p14="http://schemas.microsoft.com/office/powerpoint/2010/main" val="2895182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088B8B-3B04-4D93-BBDC-78712BBBA80B}" type="datetimeFigureOut">
              <a:rPr lang="en-US" smtClean="0"/>
              <a:t>4/29/2013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63D60B-CF02-4F84-ACA5-C073601FB314}" type="slidenum">
              <a:rPr lang="en-US" smtClean="0"/>
              <a:t>‹#›</a:t>
            </a:fld>
            <a:endParaRPr lang="en-US"/>
          </a:p>
        </p:txBody>
      </p:sp>
    </p:spTree>
    <p:extLst>
      <p:ext uri="{BB962C8B-B14F-4D97-AF65-F5344CB8AC3E}">
        <p14:creationId xmlns:p14="http://schemas.microsoft.com/office/powerpoint/2010/main" val="37467554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088B8B-3B04-4D93-BBDC-78712BBBA80B}" type="datetimeFigureOut">
              <a:rPr lang="en-US" smtClean="0"/>
              <a:t>4/29/2013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63D60B-CF02-4F84-ACA5-C073601FB314}" type="slidenum">
              <a:rPr lang="en-US" smtClean="0"/>
              <a:t>‹#›</a:t>
            </a:fld>
            <a:endParaRPr lang="en-US"/>
          </a:p>
        </p:txBody>
      </p:sp>
    </p:spTree>
    <p:extLst>
      <p:ext uri="{BB962C8B-B14F-4D97-AF65-F5344CB8AC3E}">
        <p14:creationId xmlns:p14="http://schemas.microsoft.com/office/powerpoint/2010/main" val="766893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088B8B-3B04-4D93-BBDC-78712BBBA80B}" type="datetimeFigureOut">
              <a:rPr lang="en-US" smtClean="0"/>
              <a:t>4/29/2013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63D60B-CF02-4F84-ACA5-C073601FB314}" type="slidenum">
              <a:rPr lang="en-US" smtClean="0"/>
              <a:t>‹#›</a:t>
            </a:fld>
            <a:endParaRPr lang="en-US"/>
          </a:p>
        </p:txBody>
      </p:sp>
    </p:spTree>
    <p:extLst>
      <p:ext uri="{BB962C8B-B14F-4D97-AF65-F5344CB8AC3E}">
        <p14:creationId xmlns:p14="http://schemas.microsoft.com/office/powerpoint/2010/main" val="23335005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Warm-up #3</a:t>
            </a:r>
            <a:endParaRPr lang="en-US" u="sng" dirty="0"/>
          </a:p>
        </p:txBody>
      </p:sp>
      <p:sp>
        <p:nvSpPr>
          <p:cNvPr id="3" name="Content Placeholder 2"/>
          <p:cNvSpPr>
            <a:spLocks noGrp="1"/>
          </p:cNvSpPr>
          <p:nvPr>
            <p:ph idx="1"/>
          </p:nvPr>
        </p:nvSpPr>
        <p:spPr>
          <a:xfrm>
            <a:off x="457200" y="1447800"/>
            <a:ext cx="8229600" cy="4678363"/>
          </a:xfrm>
        </p:spPr>
        <p:txBody>
          <a:bodyPr/>
          <a:lstStyle/>
          <a:p>
            <a:r>
              <a:rPr lang="en-US" dirty="0" smtClean="0"/>
              <a:t>Name the five Enlightenment thinkers we have been studying  (from your chart and salon). What idea is each thinker known for? Explain.  </a:t>
            </a:r>
            <a:endParaRPr lang="en-US" dirty="0"/>
          </a:p>
        </p:txBody>
      </p:sp>
    </p:spTree>
    <p:extLst>
      <p:ext uri="{BB962C8B-B14F-4D97-AF65-F5344CB8AC3E}">
        <p14:creationId xmlns:p14="http://schemas.microsoft.com/office/powerpoint/2010/main" val="10804060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Enlightenment Thinkers Quiz</a:t>
            </a:r>
            <a:endParaRPr lang="en-US" u="sng" dirty="0"/>
          </a:p>
        </p:txBody>
      </p:sp>
      <p:sp>
        <p:nvSpPr>
          <p:cNvPr id="3" name="Content Placeholder 2"/>
          <p:cNvSpPr>
            <a:spLocks noGrp="1"/>
          </p:cNvSpPr>
          <p:nvPr>
            <p:ph idx="1"/>
          </p:nvPr>
        </p:nvSpPr>
        <p:spPr>
          <a:xfrm>
            <a:off x="457200" y="1371600"/>
            <a:ext cx="8229600" cy="4754563"/>
          </a:xfrm>
        </p:spPr>
        <p:txBody>
          <a:bodyPr/>
          <a:lstStyle/>
          <a:p>
            <a:r>
              <a:rPr lang="en-US" dirty="0" smtClean="0"/>
              <a:t>7 multiple choice question.</a:t>
            </a:r>
          </a:p>
          <a:p>
            <a:r>
              <a:rPr lang="en-US" dirty="0" smtClean="0"/>
              <a:t>Number and answer choice only. </a:t>
            </a:r>
          </a:p>
          <a:p>
            <a:r>
              <a:rPr lang="en-US" dirty="0" smtClean="0"/>
              <a:t>Don’t forget name, date, and heading. </a:t>
            </a:r>
            <a:endParaRPr lang="en-US" dirty="0"/>
          </a:p>
        </p:txBody>
      </p:sp>
    </p:spTree>
    <p:extLst>
      <p:ext uri="{BB962C8B-B14F-4D97-AF65-F5344CB8AC3E}">
        <p14:creationId xmlns:p14="http://schemas.microsoft.com/office/powerpoint/2010/main" val="5807920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1470025"/>
          </a:xfrm>
        </p:spPr>
        <p:txBody>
          <a:bodyPr>
            <a:normAutofit fontScale="90000"/>
          </a:bodyPr>
          <a:lstStyle/>
          <a:p>
            <a:pPr algn="l"/>
            <a:r>
              <a:rPr lang="en-US" dirty="0" smtClean="0"/>
              <a:t>Use the following excerpts with the Enlightenment thinker quotes to answer the question below:</a:t>
            </a:r>
            <a:endParaRPr lang="en-US" dirty="0"/>
          </a:p>
        </p:txBody>
      </p:sp>
      <p:sp>
        <p:nvSpPr>
          <p:cNvPr id="3" name="Subtitle 2"/>
          <p:cNvSpPr>
            <a:spLocks noGrp="1"/>
          </p:cNvSpPr>
          <p:nvPr>
            <p:ph type="subTitle" idx="1"/>
          </p:nvPr>
        </p:nvSpPr>
        <p:spPr>
          <a:xfrm>
            <a:off x="1219200" y="2590800"/>
            <a:ext cx="6553200" cy="3048000"/>
          </a:xfrm>
        </p:spPr>
        <p:txBody>
          <a:bodyPr>
            <a:normAutofit fontScale="92500" lnSpcReduction="20000"/>
          </a:bodyPr>
          <a:lstStyle/>
          <a:p>
            <a:r>
              <a:rPr lang="en-US" b="1" i="1" dirty="0" smtClean="0">
                <a:solidFill>
                  <a:schemeClr val="tx1"/>
                </a:solidFill>
              </a:rPr>
              <a:t>Prompt:</a:t>
            </a:r>
          </a:p>
          <a:p>
            <a:pPr algn="l"/>
            <a:r>
              <a:rPr lang="en-US" b="1" i="1" dirty="0" smtClean="0">
                <a:solidFill>
                  <a:schemeClr val="tx1"/>
                </a:solidFill>
              </a:rPr>
              <a:t>Which Enlightenment thinker had the greatest effect on modern democracy? </a:t>
            </a:r>
            <a:r>
              <a:rPr lang="en-US" i="1" dirty="0" smtClean="0">
                <a:solidFill>
                  <a:schemeClr val="tx1"/>
                </a:solidFill>
              </a:rPr>
              <a:t>Use at least one quote from a thinker and one excerpt about government to support your answer.  Responses should be 150 to 200 words</a:t>
            </a:r>
            <a:r>
              <a:rPr lang="en-US" dirty="0" smtClean="0"/>
              <a:t>. </a:t>
            </a:r>
            <a:endParaRPr lang="en-US" dirty="0"/>
          </a:p>
        </p:txBody>
      </p:sp>
    </p:spTree>
    <p:extLst>
      <p:ext uri="{BB962C8B-B14F-4D97-AF65-F5344CB8AC3E}">
        <p14:creationId xmlns:p14="http://schemas.microsoft.com/office/powerpoint/2010/main" val="9728298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u="sng" dirty="0"/>
          </a:p>
        </p:txBody>
      </p:sp>
      <p:sp>
        <p:nvSpPr>
          <p:cNvPr id="3" name="Content Placeholder 2"/>
          <p:cNvSpPr>
            <a:spLocks noGrp="1"/>
          </p:cNvSpPr>
          <p:nvPr>
            <p:ph idx="1"/>
          </p:nvPr>
        </p:nvSpPr>
        <p:spPr/>
        <p:txBody>
          <a:bodyPr>
            <a:normAutofit/>
          </a:bodyPr>
          <a:lstStyle/>
          <a:p>
            <a:r>
              <a:rPr lang="en-US" dirty="0"/>
              <a:t> We hold these truths to be self-evident, that all men are created equal, that they are endowed by their Creator with certain unalienable Rights, that </a:t>
            </a:r>
            <a:r>
              <a:rPr lang="en-US" dirty="0" smtClean="0"/>
              <a:t>among </a:t>
            </a:r>
            <a:r>
              <a:rPr lang="en-US" dirty="0"/>
              <a:t>these are Life, </a:t>
            </a:r>
            <a:r>
              <a:rPr lang="en-US" dirty="0" smtClean="0"/>
              <a:t>Liberty </a:t>
            </a:r>
            <a:r>
              <a:rPr lang="en-US" dirty="0"/>
              <a:t>and the </a:t>
            </a:r>
            <a:r>
              <a:rPr lang="en-US" dirty="0" smtClean="0"/>
              <a:t>purist </a:t>
            </a:r>
            <a:r>
              <a:rPr lang="en-US" dirty="0"/>
              <a:t>of Happiness. </a:t>
            </a:r>
          </a:p>
          <a:p>
            <a:pPr lvl="1"/>
            <a:r>
              <a:rPr lang="en-US" dirty="0"/>
              <a:t>Declaration of Independence, 1776</a:t>
            </a:r>
          </a:p>
          <a:p>
            <a:pPr marL="0" indent="0">
              <a:buNone/>
            </a:pPr>
            <a:endParaRPr lang="en-US" dirty="0" smtClean="0"/>
          </a:p>
          <a:p>
            <a:endParaRPr lang="en-US" dirty="0" smtClean="0"/>
          </a:p>
          <a:p>
            <a:pPr marL="457200" lvl="1" indent="0">
              <a:buNone/>
            </a:pPr>
            <a:endParaRPr lang="en-US" dirty="0"/>
          </a:p>
        </p:txBody>
      </p:sp>
    </p:spTree>
    <p:extLst>
      <p:ext uri="{BB962C8B-B14F-4D97-AF65-F5344CB8AC3E}">
        <p14:creationId xmlns:p14="http://schemas.microsoft.com/office/powerpoint/2010/main" val="798774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u="sng" dirty="0"/>
          </a:p>
        </p:txBody>
      </p:sp>
      <p:sp>
        <p:nvSpPr>
          <p:cNvPr id="3" name="Content Placeholder 2"/>
          <p:cNvSpPr>
            <a:spLocks noGrp="1"/>
          </p:cNvSpPr>
          <p:nvPr>
            <p:ph idx="1"/>
          </p:nvPr>
        </p:nvSpPr>
        <p:spPr/>
        <p:txBody>
          <a:bodyPr>
            <a:normAutofit/>
          </a:bodyPr>
          <a:lstStyle/>
          <a:p>
            <a:r>
              <a:rPr lang="en-US" dirty="0" smtClean="0"/>
              <a:t>In all criminal prosecutions, the accused shall enjoy the right to a speedy and public trial, by an impartial jury of the State and district wherein the crime shall have been committed.</a:t>
            </a:r>
          </a:p>
          <a:p>
            <a:pPr lvl="1"/>
            <a:r>
              <a:rPr lang="en-US" dirty="0" smtClean="0"/>
              <a:t>US Bill of Rights </a:t>
            </a:r>
            <a:endParaRPr lang="en-US" dirty="0"/>
          </a:p>
          <a:p>
            <a:endParaRPr lang="en-US" dirty="0" smtClean="0"/>
          </a:p>
          <a:p>
            <a:pPr marL="457200" lvl="1" indent="0">
              <a:buNone/>
            </a:pPr>
            <a:endParaRPr lang="en-US" dirty="0"/>
          </a:p>
        </p:txBody>
      </p:sp>
    </p:spTree>
    <p:extLst>
      <p:ext uri="{BB962C8B-B14F-4D97-AF65-F5344CB8AC3E}">
        <p14:creationId xmlns:p14="http://schemas.microsoft.com/office/powerpoint/2010/main" val="685643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u="sng" dirty="0"/>
          </a:p>
        </p:txBody>
      </p:sp>
      <p:sp>
        <p:nvSpPr>
          <p:cNvPr id="3" name="Content Placeholder 2"/>
          <p:cNvSpPr>
            <a:spLocks noGrp="1"/>
          </p:cNvSpPr>
          <p:nvPr>
            <p:ph idx="1"/>
          </p:nvPr>
        </p:nvSpPr>
        <p:spPr/>
        <p:txBody>
          <a:bodyPr>
            <a:normAutofit/>
          </a:bodyPr>
          <a:lstStyle/>
          <a:p>
            <a:r>
              <a:rPr lang="en-US" dirty="0" smtClean="0"/>
              <a:t>The free communication of ideas and opinions is one of the most precious of the rights of man. Every citizen may thus speak, write, and print with freedom, but shall be responsible for such abuses of this freedom as shall be defined by law. </a:t>
            </a:r>
          </a:p>
          <a:p>
            <a:pPr lvl="1"/>
            <a:r>
              <a:rPr lang="en-US" dirty="0" smtClean="0"/>
              <a:t>Declaration of the Rights of Man and Citizen, 1789</a:t>
            </a:r>
            <a:endParaRPr lang="en-US" dirty="0"/>
          </a:p>
          <a:p>
            <a:endParaRPr lang="en-US" dirty="0" smtClean="0"/>
          </a:p>
          <a:p>
            <a:endParaRPr lang="en-US" dirty="0" smtClean="0"/>
          </a:p>
          <a:p>
            <a:pPr marL="457200" lvl="1" indent="0">
              <a:buNone/>
            </a:pPr>
            <a:endParaRPr lang="en-US" dirty="0"/>
          </a:p>
        </p:txBody>
      </p:sp>
    </p:spTree>
    <p:extLst>
      <p:ext uri="{BB962C8B-B14F-4D97-AF65-F5344CB8AC3E}">
        <p14:creationId xmlns:p14="http://schemas.microsoft.com/office/powerpoint/2010/main" val="219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u="sng" dirty="0"/>
          </a:p>
        </p:txBody>
      </p:sp>
      <p:sp>
        <p:nvSpPr>
          <p:cNvPr id="3" name="Content Placeholder 2"/>
          <p:cNvSpPr>
            <a:spLocks noGrp="1"/>
          </p:cNvSpPr>
          <p:nvPr>
            <p:ph idx="1"/>
          </p:nvPr>
        </p:nvSpPr>
        <p:spPr/>
        <p:txBody>
          <a:bodyPr>
            <a:normAutofit fontScale="92500" lnSpcReduction="10000"/>
          </a:bodyPr>
          <a:lstStyle/>
          <a:p>
            <a:r>
              <a:rPr lang="en-US" dirty="0" smtClean="0"/>
              <a:t>All legislative (law-making) Powers herein granted shall be vested (concentrated) in a Congress of the United States, which shall consist of a Senate and House of Representatives. The executive Power shall be vested in a President of the United States of America. The judicial Power of the United States shall be vested in one supreme Court, and in such inferior Courts as the Congress may from time to time ordain and establish.</a:t>
            </a:r>
          </a:p>
          <a:p>
            <a:pPr lvl="1"/>
            <a:r>
              <a:rPr lang="en-US" dirty="0" smtClean="0"/>
              <a:t>U.S. Constitution </a:t>
            </a:r>
            <a:endParaRPr lang="en-US" dirty="0"/>
          </a:p>
          <a:p>
            <a:endParaRPr lang="en-US" dirty="0" smtClean="0"/>
          </a:p>
          <a:p>
            <a:endParaRPr lang="en-US" dirty="0" smtClean="0"/>
          </a:p>
          <a:p>
            <a:pPr marL="457200" lvl="1" indent="0">
              <a:buNone/>
            </a:pPr>
            <a:endParaRPr lang="en-US" dirty="0"/>
          </a:p>
        </p:txBody>
      </p:sp>
    </p:spTree>
    <p:extLst>
      <p:ext uri="{BB962C8B-B14F-4D97-AF65-F5344CB8AC3E}">
        <p14:creationId xmlns:p14="http://schemas.microsoft.com/office/powerpoint/2010/main" val="546505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u="sng" dirty="0"/>
          </a:p>
        </p:txBody>
      </p:sp>
      <p:sp>
        <p:nvSpPr>
          <p:cNvPr id="3" name="Content Placeholder 2"/>
          <p:cNvSpPr>
            <a:spLocks noGrp="1"/>
          </p:cNvSpPr>
          <p:nvPr>
            <p:ph idx="1"/>
          </p:nvPr>
        </p:nvSpPr>
        <p:spPr/>
        <p:txBody>
          <a:bodyPr>
            <a:normAutofit/>
          </a:bodyPr>
          <a:lstStyle/>
          <a:p>
            <a:r>
              <a:rPr lang="en-US" dirty="0" smtClean="0"/>
              <a:t>Congress shall make no law respecting an establishment of religion, or prohibiting the free exercise thereof.</a:t>
            </a:r>
          </a:p>
          <a:p>
            <a:pPr lvl="1"/>
            <a:r>
              <a:rPr lang="en-US" dirty="0" smtClean="0"/>
              <a:t>U.S. Bill of Rights, 1791</a:t>
            </a:r>
            <a:endParaRPr lang="en-US" dirty="0"/>
          </a:p>
          <a:p>
            <a:endParaRPr lang="en-US" dirty="0" smtClean="0"/>
          </a:p>
          <a:p>
            <a:pPr marL="457200" lvl="1" indent="0">
              <a:buNone/>
            </a:pPr>
            <a:endParaRPr lang="en-US" dirty="0"/>
          </a:p>
        </p:txBody>
      </p:sp>
    </p:spTree>
    <p:extLst>
      <p:ext uri="{BB962C8B-B14F-4D97-AF65-F5344CB8AC3E}">
        <p14:creationId xmlns:p14="http://schemas.microsoft.com/office/powerpoint/2010/main" val="3239649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u="sng" dirty="0"/>
          </a:p>
        </p:txBody>
      </p:sp>
      <p:sp>
        <p:nvSpPr>
          <p:cNvPr id="3" name="Content Placeholder 2"/>
          <p:cNvSpPr>
            <a:spLocks noGrp="1"/>
          </p:cNvSpPr>
          <p:nvPr>
            <p:ph idx="1"/>
          </p:nvPr>
        </p:nvSpPr>
        <p:spPr/>
        <p:txBody>
          <a:bodyPr>
            <a:normAutofit/>
          </a:bodyPr>
          <a:lstStyle/>
          <a:p>
            <a:r>
              <a:rPr lang="en-US" dirty="0" smtClean="0"/>
              <a:t>Governments are instituted among Men, deriving (getting) their just powers from the consent of the governed…whenever any Form of Government becomes destructive of these ends, it is the Right of the People to alter or to abolish it, and to institute new Government. </a:t>
            </a:r>
          </a:p>
          <a:p>
            <a:pPr lvl="1"/>
            <a:r>
              <a:rPr lang="en-US" dirty="0" smtClean="0"/>
              <a:t>Declaration of Independence, 1776</a:t>
            </a:r>
            <a:endParaRPr lang="en-US" dirty="0"/>
          </a:p>
          <a:p>
            <a:endParaRPr lang="en-US" dirty="0" smtClean="0"/>
          </a:p>
          <a:p>
            <a:endParaRPr lang="en-US" dirty="0" smtClean="0"/>
          </a:p>
          <a:p>
            <a:pPr marL="457200" lvl="1" indent="0">
              <a:buNone/>
            </a:pPr>
            <a:endParaRPr lang="en-US" dirty="0"/>
          </a:p>
        </p:txBody>
      </p:sp>
    </p:spTree>
    <p:extLst>
      <p:ext uri="{BB962C8B-B14F-4D97-AF65-F5344CB8AC3E}">
        <p14:creationId xmlns:p14="http://schemas.microsoft.com/office/powerpoint/2010/main" val="307480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u="sng" dirty="0"/>
          </a:p>
        </p:txBody>
      </p:sp>
      <p:sp>
        <p:nvSpPr>
          <p:cNvPr id="3" name="Content Placeholder 2"/>
          <p:cNvSpPr>
            <a:spLocks noGrp="1"/>
          </p:cNvSpPr>
          <p:nvPr>
            <p:ph idx="1"/>
          </p:nvPr>
        </p:nvSpPr>
        <p:spPr/>
        <p:txBody>
          <a:bodyPr>
            <a:normAutofit/>
          </a:bodyPr>
          <a:lstStyle/>
          <a:p>
            <a:r>
              <a:rPr lang="en-US" dirty="0" smtClean="0"/>
              <a:t>As all persons are held innocent until they have been declared guilty, if arrest is considered essential, all harshness not necessary for the securing of the person shall be severely repressed by law. </a:t>
            </a:r>
          </a:p>
          <a:p>
            <a:pPr lvl="1"/>
            <a:r>
              <a:rPr lang="en-US" dirty="0" smtClean="0"/>
              <a:t>Declaration of the Rights of Man and Citizen, 1789</a:t>
            </a:r>
            <a:endParaRPr lang="en-US" dirty="0"/>
          </a:p>
          <a:p>
            <a:endParaRPr lang="en-US" dirty="0" smtClean="0"/>
          </a:p>
          <a:p>
            <a:pPr marL="0" indent="0">
              <a:buNone/>
            </a:pPr>
            <a:endParaRPr lang="en-US" dirty="0" smtClean="0"/>
          </a:p>
          <a:p>
            <a:pPr marL="457200" lvl="1" indent="0">
              <a:buNone/>
            </a:pPr>
            <a:endParaRPr lang="en-US" dirty="0"/>
          </a:p>
        </p:txBody>
      </p:sp>
    </p:spTree>
    <p:extLst>
      <p:ext uri="{BB962C8B-B14F-4D97-AF65-F5344CB8AC3E}">
        <p14:creationId xmlns:p14="http://schemas.microsoft.com/office/powerpoint/2010/main" val="2061673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u="sng" dirty="0"/>
          </a:p>
        </p:txBody>
      </p:sp>
      <p:sp>
        <p:nvSpPr>
          <p:cNvPr id="3" name="Content Placeholder 2"/>
          <p:cNvSpPr>
            <a:spLocks noGrp="1"/>
          </p:cNvSpPr>
          <p:nvPr>
            <p:ph idx="1"/>
          </p:nvPr>
        </p:nvSpPr>
        <p:spPr/>
        <p:txBody>
          <a:bodyPr>
            <a:normAutofit fontScale="85000" lnSpcReduction="20000"/>
          </a:bodyPr>
          <a:lstStyle/>
          <a:p>
            <a:r>
              <a:rPr lang="en-US" dirty="0" smtClean="0"/>
              <a:t>Every Bill which shall have passed the house of Representatives and the Senate, shall, before it become a Law, be presented to the President of the United States; if he approve he shall sign it, but if not he shall return it, with her Objections to that House in which it shall have originated, who shall…proceed to reconsider it. If after such Reconsideration two thirds of that House shall agree to pass the bill, it shall be sent... To the other House, by which it shall likewise be reconsidered, and if approved by two thirds of that House, it shall become a Law.  </a:t>
            </a:r>
          </a:p>
          <a:p>
            <a:pPr lvl="1"/>
            <a:r>
              <a:rPr lang="en-US" dirty="0" smtClean="0"/>
              <a:t>U.S. Constitution</a:t>
            </a:r>
            <a:endParaRPr lang="en-US" dirty="0"/>
          </a:p>
          <a:p>
            <a:endParaRPr lang="en-US" dirty="0" smtClean="0"/>
          </a:p>
          <a:p>
            <a:endParaRPr lang="en-US" dirty="0" smtClean="0"/>
          </a:p>
          <a:p>
            <a:pPr marL="457200" lvl="1" indent="0">
              <a:buNone/>
            </a:pPr>
            <a:endParaRPr lang="en-US" dirty="0"/>
          </a:p>
        </p:txBody>
      </p:sp>
    </p:spTree>
    <p:extLst>
      <p:ext uri="{BB962C8B-B14F-4D97-AF65-F5344CB8AC3E}">
        <p14:creationId xmlns:p14="http://schemas.microsoft.com/office/powerpoint/2010/main" val="2993400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762000"/>
          </a:xfrm>
        </p:spPr>
        <p:txBody>
          <a:bodyPr/>
          <a:lstStyle/>
          <a:p>
            <a:r>
              <a:rPr lang="en-US" dirty="0" smtClean="0"/>
              <a:t>Model paragraph </a:t>
            </a:r>
            <a:endParaRPr lang="en-US" dirty="0"/>
          </a:p>
        </p:txBody>
      </p:sp>
      <p:sp>
        <p:nvSpPr>
          <p:cNvPr id="3" name="Content Placeholder 2"/>
          <p:cNvSpPr>
            <a:spLocks noGrp="1"/>
          </p:cNvSpPr>
          <p:nvPr>
            <p:ph idx="1"/>
          </p:nvPr>
        </p:nvSpPr>
        <p:spPr>
          <a:xfrm>
            <a:off x="381000" y="838200"/>
            <a:ext cx="8534400" cy="5791200"/>
          </a:xfrm>
        </p:spPr>
        <p:txBody>
          <a:bodyPr>
            <a:normAutofit fontScale="85000" lnSpcReduction="10000"/>
          </a:bodyPr>
          <a:lstStyle/>
          <a:p>
            <a:pPr marL="0" indent="0">
              <a:buNone/>
            </a:pPr>
            <a:r>
              <a:rPr lang="en-US" dirty="0" smtClean="0"/>
              <a:t>	</a:t>
            </a:r>
            <a:r>
              <a:rPr lang="en-US" dirty="0" smtClean="0">
                <a:solidFill>
                  <a:srgbClr val="FF0000"/>
                </a:solidFill>
              </a:rPr>
              <a:t>Of all of the Enlightenment thinkers, John Locke had the greatest effect on modern democracy. </a:t>
            </a:r>
            <a:r>
              <a:rPr lang="en-US" dirty="0" smtClean="0">
                <a:solidFill>
                  <a:srgbClr val="0070C0"/>
                </a:solidFill>
              </a:rPr>
              <a:t>He stated that all men were born with certain rights that cannot be denied. “Every man has a property in his own person. This nobody has a right to, but himself.” (John Locke) His ideas about natural rights were the foundation of American democracy and the justification for separating from England. Thomas Jefferson reflects these ideals in the Declaration of Independence when he states that “…all men are created equal, that they are endowed by their Created with certain unalienable Rights, that among these are Life, Liberty, and the pursuit of Happiness.” </a:t>
            </a:r>
            <a:r>
              <a:rPr lang="en-US" dirty="0" smtClean="0">
                <a:solidFill>
                  <a:srgbClr val="00B050"/>
                </a:solidFill>
              </a:rPr>
              <a:t>In conclusion, John Locke has the biggest effect on modern democracy because our government was designed to recognize and protect the natural rights.</a:t>
            </a:r>
            <a:endParaRPr lang="en-US" dirty="0">
              <a:solidFill>
                <a:srgbClr val="00B050"/>
              </a:solidFill>
            </a:endParaRPr>
          </a:p>
        </p:txBody>
      </p:sp>
    </p:spTree>
    <p:extLst>
      <p:ext uri="{BB962C8B-B14F-4D97-AF65-F5344CB8AC3E}">
        <p14:creationId xmlns:p14="http://schemas.microsoft.com/office/powerpoint/2010/main" val="939706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231</TotalTime>
  <Words>581</Words>
  <Application>Microsoft Office PowerPoint</Application>
  <PresentationFormat>On-screen Show (4:3)</PresentationFormat>
  <Paragraphs>33</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Warm-up #3</vt:lpstr>
      <vt:lpstr>Enlightenment Thinkers Quiz</vt:lpstr>
      <vt:lpstr>Use the following excerpts with the Enlightenment thinker quotes to answer the question below: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Model paragraph </vt:lpstr>
    </vt:vector>
  </TitlesOfParts>
  <Company>WVUSD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 the following excerpts with the Enlightenment thinker quotes to answer the question below:</dc:title>
  <dc:creator>Josephine Schaller</dc:creator>
  <cp:lastModifiedBy>Josephine Schaller</cp:lastModifiedBy>
  <cp:revision>7</cp:revision>
  <cp:lastPrinted>2013-04-29T14:44:17Z</cp:lastPrinted>
  <dcterms:created xsi:type="dcterms:W3CDTF">2013-04-26T21:08:29Z</dcterms:created>
  <dcterms:modified xsi:type="dcterms:W3CDTF">2013-04-29T18:30:14Z</dcterms:modified>
</cp:coreProperties>
</file>