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1BAAD1-9086-4F0B-B76D-AD7E1E22D823}" type="datetimeFigureOut">
              <a:rPr lang="en-US" smtClean="0"/>
              <a:t>4/18/2013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CC4C59-620E-42D8-9088-78298F18063C}" type="slidenum">
              <a:rPr lang="en-US" smtClean="0"/>
              <a:t>‹#›</a:t>
            </a:fld>
            <a:endParaRPr lang="en-US"/>
          </a:p>
        </p:txBody>
      </p:sp>
    </p:spTree>
    <p:extLst>
      <p:ext uri="{BB962C8B-B14F-4D97-AF65-F5344CB8AC3E}">
        <p14:creationId xmlns:p14="http://schemas.microsoft.com/office/powerpoint/2010/main" val="2220976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foxtalbot.dmu.ac.uk/index.htm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Rot="1" noChangeArrowheads="1" noTextEdit="1"/>
          </p:cNvSpPr>
          <p:nvPr>
            <p:ph type="sldImg"/>
          </p:nvPr>
        </p:nvSpPr>
        <p:spPr>
          <a:ln/>
        </p:spPr>
      </p:sp>
      <p:sp>
        <p:nvSpPr>
          <p:cNvPr id="131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B362516-FCBB-4133-B213-8275A4984635}" type="slidenum">
              <a:rPr lang="en-US"/>
              <a:pPr eaLnBrk="1" hangingPunct="1"/>
              <a:t>3</a:t>
            </a:fld>
            <a:endParaRPr lang="en-US"/>
          </a:p>
        </p:txBody>
      </p:sp>
      <p:sp>
        <p:nvSpPr>
          <p:cNvPr id="65539" name="Rectangle 2"/>
          <p:cNvSpPr>
            <a:spLocks noRo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"The Open Door"‘</a:t>
            </a:r>
            <a:r>
              <a:rPr lang="en-US" smtClean="0">
                <a:hlinkClick r:id="rId3"/>
              </a:rPr>
              <a:t/>
            </a:r>
            <a:br>
              <a:rPr lang="en-US" smtClean="0">
                <a:hlinkClick r:id="rId3"/>
              </a:rPr>
            </a:br>
            <a:r>
              <a:rPr lang="en-US" smtClean="0"/>
              <a:t>      18.8 x 23.1 cm. By 19th century  English polymath  William Henry Fox Talbot,  an inventor of photography.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Rot="1" noChangeArrowheads="1" noTextEdit="1"/>
          </p:cNvSpPr>
          <p:nvPr>
            <p:ph type="sldImg"/>
          </p:nvPr>
        </p:nvSpPr>
        <p:spPr>
          <a:ln/>
        </p:spPr>
      </p:sp>
      <p:sp>
        <p:nvSpPr>
          <p:cNvPr id="132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Rot="1" noChangeArrowheads="1" noTextEdit="1"/>
          </p:cNvSpPr>
          <p:nvPr>
            <p:ph type="sldImg"/>
          </p:nvPr>
        </p:nvSpPr>
        <p:spPr>
          <a:ln/>
        </p:spPr>
      </p:sp>
      <p:sp>
        <p:nvSpPr>
          <p:cNvPr id="133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Rot="1" noChangeArrowheads="1" noTextEdit="1"/>
          </p:cNvSpPr>
          <p:nvPr>
            <p:ph type="sldImg"/>
          </p:nvPr>
        </p:nvSpPr>
        <p:spPr>
          <a:ln/>
        </p:spPr>
      </p:sp>
      <p:sp>
        <p:nvSpPr>
          <p:cNvPr id="134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Rot="1" noChangeArrowheads="1" noTextEdit="1"/>
          </p:cNvSpPr>
          <p:nvPr>
            <p:ph type="sldImg"/>
          </p:nvPr>
        </p:nvSpPr>
        <p:spPr>
          <a:ln/>
        </p:spPr>
      </p:sp>
      <p:sp>
        <p:nvSpPr>
          <p:cNvPr id="135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Rot="1" noChangeArrowheads="1" noTextEdit="1"/>
          </p:cNvSpPr>
          <p:nvPr>
            <p:ph type="sldImg"/>
          </p:nvPr>
        </p:nvSpPr>
        <p:spPr>
          <a:ln/>
        </p:spPr>
      </p:sp>
      <p:sp>
        <p:nvSpPr>
          <p:cNvPr id="136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Rot="1" noChangeArrowheads="1" noTextEdit="1"/>
          </p:cNvSpPr>
          <p:nvPr>
            <p:ph type="sldImg"/>
          </p:nvPr>
        </p:nvSpPr>
        <p:spPr>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3F4BB2-2A25-49E0-9512-39BDC13E76A4}" type="datetimeFigureOut">
              <a:rPr lang="en-US" smtClean="0"/>
              <a:t>4/18/2013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AAA9C-0D87-4329-B7C3-9E33F9AEC346}" type="slidenum">
              <a:rPr lang="en-US" smtClean="0"/>
              <a:t>‹#›</a:t>
            </a:fld>
            <a:endParaRPr lang="en-US"/>
          </a:p>
        </p:txBody>
      </p:sp>
    </p:spTree>
    <p:extLst>
      <p:ext uri="{BB962C8B-B14F-4D97-AF65-F5344CB8AC3E}">
        <p14:creationId xmlns:p14="http://schemas.microsoft.com/office/powerpoint/2010/main" val="1176282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3F4BB2-2A25-49E0-9512-39BDC13E76A4}" type="datetimeFigureOut">
              <a:rPr lang="en-US" smtClean="0"/>
              <a:t>4/18/2013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AAA9C-0D87-4329-B7C3-9E33F9AEC346}" type="slidenum">
              <a:rPr lang="en-US" smtClean="0"/>
              <a:t>‹#›</a:t>
            </a:fld>
            <a:endParaRPr lang="en-US"/>
          </a:p>
        </p:txBody>
      </p:sp>
    </p:spTree>
    <p:extLst>
      <p:ext uri="{BB962C8B-B14F-4D97-AF65-F5344CB8AC3E}">
        <p14:creationId xmlns:p14="http://schemas.microsoft.com/office/powerpoint/2010/main" val="2497858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3F4BB2-2A25-49E0-9512-39BDC13E76A4}" type="datetimeFigureOut">
              <a:rPr lang="en-US" smtClean="0"/>
              <a:t>4/18/2013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AAA9C-0D87-4329-B7C3-9E33F9AEC346}" type="slidenum">
              <a:rPr lang="en-US" smtClean="0"/>
              <a:t>‹#›</a:t>
            </a:fld>
            <a:endParaRPr lang="en-US"/>
          </a:p>
        </p:txBody>
      </p:sp>
    </p:spTree>
    <p:extLst>
      <p:ext uri="{BB962C8B-B14F-4D97-AF65-F5344CB8AC3E}">
        <p14:creationId xmlns:p14="http://schemas.microsoft.com/office/powerpoint/2010/main" val="483415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3F4BB2-2A25-49E0-9512-39BDC13E76A4}" type="datetimeFigureOut">
              <a:rPr lang="en-US" smtClean="0"/>
              <a:t>4/18/2013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AAA9C-0D87-4329-B7C3-9E33F9AEC346}" type="slidenum">
              <a:rPr lang="en-US" smtClean="0"/>
              <a:t>‹#›</a:t>
            </a:fld>
            <a:endParaRPr lang="en-US"/>
          </a:p>
        </p:txBody>
      </p:sp>
    </p:spTree>
    <p:extLst>
      <p:ext uri="{BB962C8B-B14F-4D97-AF65-F5344CB8AC3E}">
        <p14:creationId xmlns:p14="http://schemas.microsoft.com/office/powerpoint/2010/main" val="314513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3F4BB2-2A25-49E0-9512-39BDC13E76A4}" type="datetimeFigureOut">
              <a:rPr lang="en-US" smtClean="0"/>
              <a:t>4/18/2013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FAAA9C-0D87-4329-B7C3-9E33F9AEC346}" type="slidenum">
              <a:rPr lang="en-US" smtClean="0"/>
              <a:t>‹#›</a:t>
            </a:fld>
            <a:endParaRPr lang="en-US"/>
          </a:p>
        </p:txBody>
      </p:sp>
    </p:spTree>
    <p:extLst>
      <p:ext uri="{BB962C8B-B14F-4D97-AF65-F5344CB8AC3E}">
        <p14:creationId xmlns:p14="http://schemas.microsoft.com/office/powerpoint/2010/main" val="1124780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3F4BB2-2A25-49E0-9512-39BDC13E76A4}" type="datetimeFigureOut">
              <a:rPr lang="en-US" smtClean="0"/>
              <a:t>4/18/2013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FAAA9C-0D87-4329-B7C3-9E33F9AEC346}" type="slidenum">
              <a:rPr lang="en-US" smtClean="0"/>
              <a:t>‹#›</a:t>
            </a:fld>
            <a:endParaRPr lang="en-US"/>
          </a:p>
        </p:txBody>
      </p:sp>
    </p:spTree>
    <p:extLst>
      <p:ext uri="{BB962C8B-B14F-4D97-AF65-F5344CB8AC3E}">
        <p14:creationId xmlns:p14="http://schemas.microsoft.com/office/powerpoint/2010/main" val="1359788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3F4BB2-2A25-49E0-9512-39BDC13E76A4}" type="datetimeFigureOut">
              <a:rPr lang="en-US" smtClean="0"/>
              <a:t>4/18/2013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FAAA9C-0D87-4329-B7C3-9E33F9AEC346}" type="slidenum">
              <a:rPr lang="en-US" smtClean="0"/>
              <a:t>‹#›</a:t>
            </a:fld>
            <a:endParaRPr lang="en-US"/>
          </a:p>
        </p:txBody>
      </p:sp>
    </p:spTree>
    <p:extLst>
      <p:ext uri="{BB962C8B-B14F-4D97-AF65-F5344CB8AC3E}">
        <p14:creationId xmlns:p14="http://schemas.microsoft.com/office/powerpoint/2010/main" val="901430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3F4BB2-2A25-49E0-9512-39BDC13E76A4}" type="datetimeFigureOut">
              <a:rPr lang="en-US" smtClean="0"/>
              <a:t>4/18/2013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AAA9C-0D87-4329-B7C3-9E33F9AEC346}" type="slidenum">
              <a:rPr lang="en-US" smtClean="0"/>
              <a:t>‹#›</a:t>
            </a:fld>
            <a:endParaRPr lang="en-US"/>
          </a:p>
        </p:txBody>
      </p:sp>
    </p:spTree>
    <p:extLst>
      <p:ext uri="{BB962C8B-B14F-4D97-AF65-F5344CB8AC3E}">
        <p14:creationId xmlns:p14="http://schemas.microsoft.com/office/powerpoint/2010/main" val="2222393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3F4BB2-2A25-49E0-9512-39BDC13E76A4}" type="datetimeFigureOut">
              <a:rPr lang="en-US" smtClean="0"/>
              <a:t>4/18/2013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AAA9C-0D87-4329-B7C3-9E33F9AEC346}" type="slidenum">
              <a:rPr lang="en-US" smtClean="0"/>
              <a:t>‹#›</a:t>
            </a:fld>
            <a:endParaRPr lang="en-US"/>
          </a:p>
        </p:txBody>
      </p:sp>
    </p:spTree>
    <p:extLst>
      <p:ext uri="{BB962C8B-B14F-4D97-AF65-F5344CB8AC3E}">
        <p14:creationId xmlns:p14="http://schemas.microsoft.com/office/powerpoint/2010/main" val="3546008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3F4BB2-2A25-49E0-9512-39BDC13E76A4}" type="datetimeFigureOut">
              <a:rPr lang="en-US" smtClean="0"/>
              <a:t>4/18/2013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AAA9C-0D87-4329-B7C3-9E33F9AEC346}" type="slidenum">
              <a:rPr lang="en-US" smtClean="0"/>
              <a:t>‹#›</a:t>
            </a:fld>
            <a:endParaRPr lang="en-US"/>
          </a:p>
        </p:txBody>
      </p:sp>
    </p:spTree>
    <p:extLst>
      <p:ext uri="{BB962C8B-B14F-4D97-AF65-F5344CB8AC3E}">
        <p14:creationId xmlns:p14="http://schemas.microsoft.com/office/powerpoint/2010/main" val="4090509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3F4BB2-2A25-49E0-9512-39BDC13E76A4}" type="datetimeFigureOut">
              <a:rPr lang="en-US" smtClean="0"/>
              <a:t>4/18/2013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AAA9C-0D87-4329-B7C3-9E33F9AEC346}" type="slidenum">
              <a:rPr lang="en-US" smtClean="0"/>
              <a:t>‹#›</a:t>
            </a:fld>
            <a:endParaRPr lang="en-US"/>
          </a:p>
        </p:txBody>
      </p:sp>
    </p:spTree>
    <p:extLst>
      <p:ext uri="{BB962C8B-B14F-4D97-AF65-F5344CB8AC3E}">
        <p14:creationId xmlns:p14="http://schemas.microsoft.com/office/powerpoint/2010/main" val="3072079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3F4BB2-2A25-49E0-9512-39BDC13E76A4}" type="datetimeFigureOut">
              <a:rPr lang="en-US" smtClean="0"/>
              <a:t>4/18/2013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FAAA9C-0D87-4329-B7C3-9E33F9AEC346}" type="slidenum">
              <a:rPr lang="en-US" smtClean="0"/>
              <a:t>‹#›</a:t>
            </a:fld>
            <a:endParaRPr lang="en-US"/>
          </a:p>
        </p:txBody>
      </p:sp>
    </p:spTree>
    <p:extLst>
      <p:ext uri="{BB962C8B-B14F-4D97-AF65-F5344CB8AC3E}">
        <p14:creationId xmlns:p14="http://schemas.microsoft.com/office/powerpoint/2010/main" val="39878223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foxtalbot.dmu.ac.uk/index.html"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upload.wikimedia.org/wikipedia/commons/5/52/Daguerreotype_Daguerre_Atelier_1837.jp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hyperlink" Target="http://upload.wikimedia.org/wikipedia/commons/0/05/Abelincoln1846.jpeg"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hyperlink" Target="http://en.wikipedia.org/wiki/File:Edgar_Allan_Poe_2.jp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38221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smtClean="0"/>
              <a:t>Calotype</a:t>
            </a:r>
          </a:p>
        </p:txBody>
      </p:sp>
      <p:sp>
        <p:nvSpPr>
          <p:cNvPr id="48131" name="Rectangle 3"/>
          <p:cNvSpPr>
            <a:spLocks noGrp="1" noChangeArrowheads="1"/>
          </p:cNvSpPr>
          <p:nvPr>
            <p:ph type="body" idx="1"/>
          </p:nvPr>
        </p:nvSpPr>
        <p:spPr>
          <a:xfrm>
            <a:off x="457200" y="1295400"/>
            <a:ext cx="8229600" cy="4525963"/>
          </a:xfrm>
        </p:spPr>
        <p:txBody>
          <a:bodyPr/>
          <a:lstStyle/>
          <a:p>
            <a:pPr eaLnBrk="1" hangingPunct="1">
              <a:lnSpc>
                <a:spcPct val="80000"/>
              </a:lnSpc>
            </a:pPr>
            <a:r>
              <a:rPr lang="en-US" sz="2800" smtClean="0"/>
              <a:t>Calotype- the first photographic process utilizing negatives and paper positives, invented by William Henry fox Talbot in the late 1830’s. It is paper coated with silver iodide.</a:t>
            </a:r>
          </a:p>
          <a:p>
            <a:pPr eaLnBrk="1" hangingPunct="1">
              <a:lnSpc>
                <a:spcPct val="80000"/>
              </a:lnSpc>
            </a:pPr>
            <a:r>
              <a:rPr lang="en-US" sz="2800" smtClean="0"/>
              <a:t>Talbot came up with the name “calotype” from the Greek term for “beautiful image.”</a:t>
            </a:r>
          </a:p>
          <a:p>
            <a:pPr eaLnBrk="1" hangingPunct="1">
              <a:lnSpc>
                <a:spcPct val="80000"/>
              </a:lnSpc>
            </a:pPr>
            <a:r>
              <a:rPr lang="en-US" sz="2800" smtClean="0"/>
              <a:t>Talbot's process became the basis of modern photography.</a:t>
            </a:r>
          </a:p>
          <a:p>
            <a:pPr eaLnBrk="1" hangingPunct="1">
              <a:lnSpc>
                <a:spcPct val="80000"/>
              </a:lnSpc>
            </a:pPr>
            <a:r>
              <a:rPr lang="en-US" sz="2800" smtClean="0"/>
              <a:t> “soliloquy of the broom” gives evidence of his conviction that photography might offer a creative artistic outlet for those without the manual talent to draw or paint. </a:t>
            </a:r>
          </a:p>
        </p:txBody>
      </p:sp>
    </p:spTree>
    <p:extLst>
      <p:ext uri="{BB962C8B-B14F-4D97-AF65-F5344CB8AC3E}">
        <p14:creationId xmlns:p14="http://schemas.microsoft.com/office/powerpoint/2010/main" val="37917439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openDo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0"/>
            <a:ext cx="7248525" cy="553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Rectangle 3"/>
          <p:cNvSpPr>
            <a:spLocks noChangeArrowheads="1"/>
          </p:cNvSpPr>
          <p:nvPr/>
        </p:nvSpPr>
        <p:spPr bwMode="auto">
          <a:xfrm>
            <a:off x="685800" y="5715000"/>
            <a:ext cx="72358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30000"/>
              </a:spcBef>
            </a:pPr>
            <a:r>
              <a:rPr lang="en-US" b="1" i="1"/>
              <a:t>"The Open Door"‘</a:t>
            </a:r>
            <a:r>
              <a:rPr lang="en-US">
                <a:hlinkClick r:id="rId4"/>
              </a:rPr>
              <a:t/>
            </a:r>
            <a:br>
              <a:rPr lang="en-US">
                <a:hlinkClick r:id="rId4"/>
              </a:rPr>
            </a:br>
            <a:r>
              <a:rPr lang="en-US"/>
              <a:t>      18.8 x 23.1 cm. By 19th century  English polymath  William Henry Fox Talbot,  an inventor of photography.  </a:t>
            </a:r>
          </a:p>
        </p:txBody>
      </p:sp>
    </p:spTree>
    <p:extLst>
      <p:ext uri="{BB962C8B-B14F-4D97-AF65-F5344CB8AC3E}">
        <p14:creationId xmlns:p14="http://schemas.microsoft.com/office/powerpoint/2010/main" val="25833879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smtClean="0"/>
              <a:t>Daguerreotype</a:t>
            </a:r>
          </a:p>
        </p:txBody>
      </p:sp>
      <p:sp>
        <p:nvSpPr>
          <p:cNvPr id="50179" name="Rectangle 3"/>
          <p:cNvSpPr>
            <a:spLocks noGrp="1" noChangeArrowheads="1"/>
          </p:cNvSpPr>
          <p:nvPr>
            <p:ph type="body" idx="1"/>
          </p:nvPr>
        </p:nvSpPr>
        <p:spPr/>
        <p:txBody>
          <a:bodyPr/>
          <a:lstStyle/>
          <a:p>
            <a:pPr eaLnBrk="1" hangingPunct="1">
              <a:lnSpc>
                <a:spcPct val="90000"/>
              </a:lnSpc>
            </a:pPr>
            <a:r>
              <a:rPr lang="en-US" sz="2400" smtClean="0"/>
              <a:t>An early photographic process (developed from the camera obscure) developed by Louis Daguerre</a:t>
            </a:r>
          </a:p>
          <a:p>
            <a:pPr eaLnBrk="1" hangingPunct="1">
              <a:lnSpc>
                <a:spcPct val="90000"/>
              </a:lnSpc>
            </a:pPr>
            <a:r>
              <a:rPr lang="en-US" sz="2400" smtClean="0"/>
              <a:t>A copper plate is coated with iodine, when the surface is exposed to light and dipped in a salt solution, an image is produced on the plate.</a:t>
            </a:r>
          </a:p>
          <a:p>
            <a:pPr eaLnBrk="1" hangingPunct="1">
              <a:lnSpc>
                <a:spcPct val="90000"/>
              </a:lnSpc>
            </a:pPr>
            <a:r>
              <a:rPr lang="en-US" sz="2400" smtClean="0"/>
              <a:t>3-D quality</a:t>
            </a:r>
          </a:p>
          <a:p>
            <a:pPr eaLnBrk="1" hangingPunct="1">
              <a:lnSpc>
                <a:spcPct val="90000"/>
              </a:lnSpc>
            </a:pPr>
            <a:r>
              <a:rPr lang="en-US" sz="2400" smtClean="0"/>
              <a:t>Made in the early 1800s</a:t>
            </a:r>
          </a:p>
          <a:p>
            <a:pPr eaLnBrk="1" hangingPunct="1">
              <a:lnSpc>
                <a:spcPct val="90000"/>
              </a:lnSpc>
            </a:pPr>
            <a:r>
              <a:rPr lang="en-US" sz="2400" smtClean="0"/>
              <a:t>Very realistic, they became relics for people</a:t>
            </a:r>
          </a:p>
          <a:p>
            <a:pPr eaLnBrk="1" hangingPunct="1">
              <a:lnSpc>
                <a:spcPct val="90000"/>
              </a:lnSpc>
            </a:pPr>
            <a:r>
              <a:rPr lang="en-US" sz="2400" smtClean="0"/>
              <a:t>No copies, it’s a precious individual</a:t>
            </a:r>
          </a:p>
          <a:p>
            <a:pPr eaLnBrk="1" hangingPunct="1">
              <a:lnSpc>
                <a:spcPct val="90000"/>
              </a:lnSpc>
            </a:pPr>
            <a:r>
              <a:rPr lang="en-US" sz="2400" smtClean="0"/>
              <a:t>It completely revolutionized the ability to realistically portray images</a:t>
            </a:r>
          </a:p>
        </p:txBody>
      </p:sp>
    </p:spTree>
    <p:extLst>
      <p:ext uri="{BB962C8B-B14F-4D97-AF65-F5344CB8AC3E}">
        <p14:creationId xmlns:p14="http://schemas.microsoft.com/office/powerpoint/2010/main" val="1088579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1600200" y="5638800"/>
            <a:ext cx="58070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p>
        </p:txBody>
      </p:sp>
      <p:sp>
        <p:nvSpPr>
          <p:cNvPr id="51203" name="Text Box 3"/>
          <p:cNvSpPr txBox="1">
            <a:spLocks noChangeArrowheads="1"/>
          </p:cNvSpPr>
          <p:nvPr/>
        </p:nvSpPr>
        <p:spPr bwMode="auto">
          <a:xfrm>
            <a:off x="4098925" y="10271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p>
        </p:txBody>
      </p:sp>
      <p:sp>
        <p:nvSpPr>
          <p:cNvPr id="51204" name="Text Box 4"/>
          <p:cNvSpPr txBox="1">
            <a:spLocks noChangeArrowheads="1"/>
          </p:cNvSpPr>
          <p:nvPr/>
        </p:nvSpPr>
        <p:spPr bwMode="auto">
          <a:xfrm>
            <a:off x="1295400" y="914400"/>
            <a:ext cx="152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a:p>
        </p:txBody>
      </p:sp>
      <p:pic>
        <p:nvPicPr>
          <p:cNvPr id="51205" name="Picture 5" descr="File:Daguerreotype Daguerre Atelier 1837.jpg">
            <a:hlinkClick r:id="rId3"/>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71450"/>
            <a:ext cx="7569200" cy="546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6" name="Text Box 6"/>
          <p:cNvSpPr txBox="1">
            <a:spLocks noChangeArrowheads="1"/>
          </p:cNvSpPr>
          <p:nvPr/>
        </p:nvSpPr>
        <p:spPr bwMode="auto">
          <a:xfrm>
            <a:off x="990600" y="5791200"/>
            <a:ext cx="73152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t>Louis Daguerre</a:t>
            </a:r>
            <a:r>
              <a:rPr lang="en-US" i="1"/>
              <a:t>          L’Atelier de l'artiste</a:t>
            </a:r>
            <a:r>
              <a:rPr lang="en-US"/>
              <a:t> (The Artist’s Studio)     1837</a:t>
            </a:r>
          </a:p>
          <a:p>
            <a:pPr eaLnBrk="1" hangingPunct="1">
              <a:spcBef>
                <a:spcPct val="50000"/>
              </a:spcBef>
            </a:pPr>
            <a:r>
              <a:rPr lang="en-US"/>
              <a:t>Daguerreotype           Soci</a:t>
            </a:r>
            <a:r>
              <a:rPr lang="en-US">
                <a:cs typeface="Arial" charset="0"/>
              </a:rPr>
              <a:t>été</a:t>
            </a:r>
            <a:r>
              <a:rPr lang="en-US"/>
              <a:t> Fran</a:t>
            </a:r>
            <a:r>
              <a:rPr lang="en-US">
                <a:cs typeface="Arial" charset="0"/>
              </a:rPr>
              <a:t>ç</a:t>
            </a:r>
            <a:r>
              <a:rPr lang="en-US"/>
              <a:t>aise de Photographie, Paris</a:t>
            </a:r>
          </a:p>
        </p:txBody>
      </p:sp>
    </p:spTree>
    <p:extLst>
      <p:ext uri="{BB962C8B-B14F-4D97-AF65-F5344CB8AC3E}">
        <p14:creationId xmlns:p14="http://schemas.microsoft.com/office/powerpoint/2010/main" val="4126323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File:Abelincoln1846.jpeg">
            <a:hlinkClick r:id="rId3"/>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150" y="85725"/>
            <a:ext cx="4845050" cy="669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Text Box 3"/>
          <p:cNvSpPr txBox="1">
            <a:spLocks noChangeArrowheads="1"/>
          </p:cNvSpPr>
          <p:nvPr/>
        </p:nvSpPr>
        <p:spPr bwMode="auto">
          <a:xfrm>
            <a:off x="5334000" y="1524000"/>
            <a:ext cx="251460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Nicholas H. Shepherd </a:t>
            </a:r>
            <a:r>
              <a:rPr lang="en-US" i="1"/>
              <a:t>Abraham Lincoln</a:t>
            </a:r>
            <a:endParaRPr lang="en-US"/>
          </a:p>
          <a:p>
            <a:pPr eaLnBrk="1" hangingPunct="1"/>
            <a:r>
              <a:rPr lang="en-US"/>
              <a:t>1846 </a:t>
            </a:r>
          </a:p>
          <a:p>
            <a:pPr eaLnBrk="1" hangingPunct="1"/>
            <a:r>
              <a:rPr lang="en-US"/>
              <a:t>Daguerreotype</a:t>
            </a:r>
          </a:p>
          <a:p>
            <a:pPr eaLnBrk="1" hangingPunct="1"/>
            <a:r>
              <a:rPr lang="en-US"/>
              <a:t>Library of Congress</a:t>
            </a:r>
          </a:p>
          <a:p>
            <a:pPr eaLnBrk="1" hangingPunct="1"/>
            <a:endParaRPr lang="en-US"/>
          </a:p>
          <a:p>
            <a:pPr eaLnBrk="1" hangingPunct="1"/>
            <a:endParaRPr lang="en-US"/>
          </a:p>
          <a:p>
            <a:pPr eaLnBrk="1" hangingPunct="1"/>
            <a:endParaRPr lang="en-US"/>
          </a:p>
          <a:p>
            <a:pPr eaLnBrk="1" hangingPunct="1"/>
            <a:endParaRPr lang="en-US"/>
          </a:p>
          <a:p>
            <a:pPr eaLnBrk="1" hangingPunct="1"/>
            <a:endParaRPr lang="en-US"/>
          </a:p>
        </p:txBody>
      </p:sp>
    </p:spTree>
    <p:extLst>
      <p:ext uri="{BB962C8B-B14F-4D97-AF65-F5344CB8AC3E}">
        <p14:creationId xmlns:p14="http://schemas.microsoft.com/office/powerpoint/2010/main" val="79521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220px-Edgar_Allan_Poe_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28600"/>
            <a:ext cx="5095875" cy="637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Text Box 3"/>
          <p:cNvSpPr txBox="1">
            <a:spLocks noChangeArrowheads="1"/>
          </p:cNvSpPr>
          <p:nvPr/>
        </p:nvSpPr>
        <p:spPr bwMode="auto">
          <a:xfrm>
            <a:off x="5927725" y="1179513"/>
            <a:ext cx="2682875" cy="31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i="1"/>
              <a:t>Edgar Allan Poe</a:t>
            </a:r>
            <a:r>
              <a:rPr lang="en-US"/>
              <a:t> </a:t>
            </a:r>
          </a:p>
          <a:p>
            <a:pPr eaLnBrk="1" hangingPunct="1"/>
            <a:r>
              <a:rPr lang="en-US"/>
              <a:t>William S. Hartshorn 1848 </a:t>
            </a:r>
          </a:p>
          <a:p>
            <a:pPr eaLnBrk="1" hangingPunct="1"/>
            <a:r>
              <a:rPr lang="en-US"/>
              <a:t>Daguerreotype</a:t>
            </a:r>
          </a:p>
          <a:p>
            <a:pPr eaLnBrk="1" hangingPunct="1"/>
            <a:r>
              <a:rPr lang="en-US"/>
              <a:t>Library of Congress</a:t>
            </a:r>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p:txBody>
      </p:sp>
    </p:spTree>
    <p:extLst>
      <p:ext uri="{BB962C8B-B14F-4D97-AF65-F5344CB8AC3E}">
        <p14:creationId xmlns:p14="http://schemas.microsoft.com/office/powerpoint/2010/main" val="4110882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ctrTitle"/>
          </p:nvPr>
        </p:nvSpPr>
        <p:spPr>
          <a:xfrm>
            <a:off x="1219200" y="304800"/>
            <a:ext cx="6934200" cy="990600"/>
          </a:xfrm>
        </p:spPr>
        <p:txBody>
          <a:bodyPr/>
          <a:lstStyle/>
          <a:p>
            <a:pPr eaLnBrk="1" hangingPunct="1"/>
            <a:r>
              <a:rPr lang="en-US" sz="4000" smtClean="0"/>
              <a:t>Wet Collodion Photography</a:t>
            </a:r>
          </a:p>
        </p:txBody>
      </p:sp>
      <p:sp>
        <p:nvSpPr>
          <p:cNvPr id="54275" name="Rectangle 3"/>
          <p:cNvSpPr>
            <a:spLocks noGrp="1" noChangeArrowheads="1"/>
          </p:cNvSpPr>
          <p:nvPr>
            <p:ph type="subTitle" idx="1"/>
          </p:nvPr>
        </p:nvSpPr>
        <p:spPr>
          <a:xfrm>
            <a:off x="152400" y="1371600"/>
            <a:ext cx="8839200" cy="5181600"/>
          </a:xfrm>
        </p:spPr>
        <p:txBody>
          <a:bodyPr/>
          <a:lstStyle/>
          <a:p>
            <a:pPr algn="l" eaLnBrk="1" hangingPunct="1"/>
            <a:r>
              <a:rPr lang="en-US" sz="2000" smtClean="0">
                <a:latin typeface="Arial Black" pitchFamily="34" charset="0"/>
              </a:rPr>
              <a:t>What is Collodion?</a:t>
            </a:r>
          </a:p>
          <a:p>
            <a:pPr algn="l" eaLnBrk="1" hangingPunct="1"/>
            <a:r>
              <a:rPr lang="en-US" sz="2000" smtClean="0"/>
              <a:t>Collodion= a thick liquid, made of nitrated cotton that has been dissolved in alcohol and ether</a:t>
            </a:r>
          </a:p>
          <a:p>
            <a:pPr algn="l" eaLnBrk="1" hangingPunct="1"/>
            <a:r>
              <a:rPr lang="en-US" sz="2000" smtClean="0">
                <a:latin typeface="Arial Black" pitchFamily="34" charset="0"/>
              </a:rPr>
              <a:t>How is the technique employed?</a:t>
            </a:r>
          </a:p>
          <a:p>
            <a:pPr algn="l" eaLnBrk="1" hangingPunct="1"/>
            <a:r>
              <a:rPr lang="en-US" sz="2000" smtClean="0"/>
              <a:t>A glass plate is coated with a mixture of light sensitive salts and collodion, once most of the liquid has evaporated the plate is submerged in a chemical compound (silver nitrate in early days, but with time the process changes) then QUICKLY placed into the camera for exposure. (Quickly, because the plate must be wet in order for the image to be captured). Once the plate has been exposed it must be QUICKLY brought to a darkroom to be bathed in an acidic solution that develops the image.</a:t>
            </a:r>
          </a:p>
          <a:p>
            <a:pPr algn="l" eaLnBrk="1" hangingPunct="1"/>
            <a:r>
              <a:rPr lang="en-US" sz="2000" smtClean="0">
                <a:latin typeface="Arial Black" pitchFamily="34" charset="0"/>
              </a:rPr>
              <a:t>The Benefits of Wet Collodion Technique</a:t>
            </a:r>
          </a:p>
          <a:p>
            <a:pPr algn="l" eaLnBrk="1" hangingPunct="1"/>
            <a:r>
              <a:rPr lang="en-US" sz="2000" smtClean="0"/>
              <a:t>The photographer can produce several prints from one plate in record time, or use the plate itself as a collodion positive (the desired image) vs. collodion negative. The plates are BIG!! Meaning bigger pictures!!!</a:t>
            </a:r>
          </a:p>
        </p:txBody>
      </p:sp>
    </p:spTree>
    <p:extLst>
      <p:ext uri="{BB962C8B-B14F-4D97-AF65-F5344CB8AC3E}">
        <p14:creationId xmlns:p14="http://schemas.microsoft.com/office/powerpoint/2010/main" val="185380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body" idx="1"/>
          </p:nvPr>
        </p:nvSpPr>
        <p:spPr>
          <a:xfrm>
            <a:off x="457200" y="533400"/>
            <a:ext cx="8229600" cy="5592763"/>
          </a:xfrm>
        </p:spPr>
        <p:txBody>
          <a:bodyPr/>
          <a:lstStyle/>
          <a:p>
            <a:pPr eaLnBrk="1" hangingPunct="1"/>
            <a:r>
              <a:rPr lang="en-US" sz="2000" smtClean="0">
                <a:latin typeface="Arial Black" pitchFamily="34" charset="0"/>
              </a:rPr>
              <a:t>Limitations of the Technique</a:t>
            </a:r>
          </a:p>
          <a:p>
            <a:pPr eaLnBrk="1" hangingPunct="1">
              <a:buFontTx/>
              <a:buNone/>
            </a:pPr>
            <a:endParaRPr lang="en-US" sz="2000" smtClean="0">
              <a:latin typeface="Arial Black" pitchFamily="34" charset="0"/>
            </a:endParaRPr>
          </a:p>
        </p:txBody>
      </p:sp>
      <p:pic>
        <p:nvPicPr>
          <p:cNvPr id="55299" name="Picture 3" descr="small_brad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3886200"/>
            <a:ext cx="2043113"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Picture 4" descr="Micklethwaite_Portable_studi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143000"/>
            <a:ext cx="3829050"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Text Box 5"/>
          <p:cNvSpPr txBox="1">
            <a:spLocks noChangeArrowheads="1"/>
          </p:cNvSpPr>
          <p:nvPr/>
        </p:nvSpPr>
        <p:spPr bwMode="auto">
          <a:xfrm>
            <a:off x="4876800" y="1676400"/>
            <a:ext cx="39624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t>A dark room is needed, meaning the technique is not very portable. The plates are huge and heavy!!! How is a photographer going to photograph nature? He/She is going to need a mule, maybe a couple of them.</a:t>
            </a:r>
          </a:p>
        </p:txBody>
      </p:sp>
      <p:pic>
        <p:nvPicPr>
          <p:cNvPr id="55302" name="Picture 6" descr="lastligh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038600"/>
            <a:ext cx="3214688" cy="257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3" name="Text Box 7"/>
          <p:cNvSpPr txBox="1">
            <a:spLocks noChangeArrowheads="1"/>
          </p:cNvSpPr>
          <p:nvPr/>
        </p:nvSpPr>
        <p:spPr bwMode="auto">
          <a:xfrm>
            <a:off x="4191000" y="5029200"/>
            <a:ext cx="2209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atin typeface="Arial Black" pitchFamily="34" charset="0"/>
              </a:rPr>
              <a:t>Exemplary Use</a:t>
            </a:r>
          </a:p>
        </p:txBody>
      </p:sp>
    </p:spTree>
    <p:extLst>
      <p:ext uri="{BB962C8B-B14F-4D97-AF65-F5344CB8AC3E}">
        <p14:creationId xmlns:p14="http://schemas.microsoft.com/office/powerpoint/2010/main" val="14378260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443</Words>
  <Application>Microsoft Office PowerPoint</Application>
  <PresentationFormat>On-screen Show (4:3)</PresentationFormat>
  <Paragraphs>43</Paragraphs>
  <Slides>9</Slides>
  <Notes>8</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Calotype</vt:lpstr>
      <vt:lpstr>PowerPoint Presentation</vt:lpstr>
      <vt:lpstr>Daguerreotype</vt:lpstr>
      <vt:lpstr>PowerPoint Presentation</vt:lpstr>
      <vt:lpstr>PowerPoint Presentation</vt:lpstr>
      <vt:lpstr>PowerPoint Presentation</vt:lpstr>
      <vt:lpstr>Wet Collodion Photography</vt:lpstr>
      <vt:lpstr>PowerPoint Presentation</vt:lpstr>
    </vt:vector>
  </TitlesOfParts>
  <Company>EUHSD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rbronwyn</dc:creator>
  <cp:lastModifiedBy>rbronwyn</cp:lastModifiedBy>
  <cp:revision>1</cp:revision>
  <dcterms:created xsi:type="dcterms:W3CDTF">2013-04-19T01:08:44Z</dcterms:created>
  <dcterms:modified xsi:type="dcterms:W3CDTF">2013-04-19T01:09:22Z</dcterms:modified>
</cp:coreProperties>
</file>