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94D343DA-73CB-4E50-902F-626BF39A7B27}" type="datetimeFigureOut">
              <a:rPr lang="en-US" smtClean="0"/>
              <a:t>4/5/2013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2EDAC17B-4063-4B51-98C0-FA42973EB7FB}"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4D343DA-73CB-4E50-902F-626BF39A7B27}" type="datetimeFigureOut">
              <a:rPr lang="en-US" smtClean="0"/>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DAC17B-4063-4B51-98C0-FA42973EB7F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4D343DA-73CB-4E50-902F-626BF39A7B27}" type="datetimeFigureOut">
              <a:rPr lang="en-US" smtClean="0"/>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2EDAC17B-4063-4B51-98C0-FA42973EB7F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4D343DA-73CB-4E50-902F-626BF39A7B27}" type="datetimeFigureOut">
              <a:rPr lang="en-US" smtClean="0"/>
              <a:t>4/5/2013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DAC17B-4063-4B51-98C0-FA42973EB7F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4D343DA-73CB-4E50-902F-626BF39A7B27}" type="datetimeFigureOut">
              <a:rPr lang="en-US" smtClean="0"/>
              <a:t>4/5/2013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DAC17B-4063-4B51-98C0-FA42973EB7F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4D343DA-73CB-4E50-902F-626BF39A7B27}" type="datetimeFigureOut">
              <a:rPr lang="en-US" smtClean="0"/>
              <a:t>4/5/2013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DAC17B-4063-4B51-98C0-FA42973EB7F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D343DA-73CB-4E50-902F-626BF39A7B27}" type="datetimeFigureOut">
              <a:rPr lang="en-US" smtClean="0"/>
              <a:t>4/5/2013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DAC17B-4063-4B51-98C0-FA42973EB7F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4D343DA-73CB-4E50-902F-626BF39A7B27}" type="datetimeFigureOut">
              <a:rPr lang="en-US" smtClean="0"/>
              <a:t>4/5/2013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DAC17B-4063-4B51-98C0-FA42973EB7F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4D343DA-73CB-4E50-902F-626BF39A7B27}" type="datetimeFigureOut">
              <a:rPr lang="en-US" smtClean="0"/>
              <a:t>4/5/2013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DAC17B-4063-4B51-98C0-FA42973EB7F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4D343DA-73CB-4E50-902F-626BF39A7B27}" type="datetimeFigureOut">
              <a:rPr lang="en-US" smtClean="0"/>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DAC17B-4063-4B51-98C0-FA42973EB7F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4D343DA-73CB-4E50-902F-626BF39A7B27}" type="datetimeFigureOut">
              <a:rPr lang="en-US" smtClean="0"/>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DAC17B-4063-4B51-98C0-FA42973EB7F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4D343DA-73CB-4E50-902F-626BF39A7B27}" type="datetimeFigureOut">
              <a:rPr lang="en-US" smtClean="0"/>
              <a:t>4/5/2013</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EDAC17B-4063-4B51-98C0-FA42973EB7FB}"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ancienthistory.about.com/od/romemilitary/g/120707magisterm.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ancienthistory.about.com/od/italialatiumitaly/g/Latium.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Rome “ THE REPUBLIC”</a:t>
            </a:r>
            <a:endParaRPr lang="en-US" dirty="0"/>
          </a:p>
        </p:txBody>
      </p:sp>
      <p:sp>
        <p:nvSpPr>
          <p:cNvPr id="3" name="Subtitle 2"/>
          <p:cNvSpPr>
            <a:spLocks noGrp="1"/>
          </p:cNvSpPr>
          <p:nvPr>
            <p:ph type="subTitle" idx="1"/>
          </p:nvPr>
        </p:nvSpPr>
        <p:spPr/>
        <p:txBody>
          <a:bodyPr/>
          <a:lstStyle/>
          <a:p>
            <a:r>
              <a:rPr lang="en-US" dirty="0" smtClean="0">
                <a:solidFill>
                  <a:schemeClr val="tx1"/>
                </a:solidFill>
              </a:rPr>
              <a:t>509-49, 509-43, or 509-27 B.C.</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normAutofit/>
          </a:bodyPr>
          <a:lstStyle/>
          <a:p>
            <a:r>
              <a:rPr lang="en-US" b="1" dirty="0" smtClean="0"/>
              <a:t>roman republic </a:t>
            </a:r>
            <a:r>
              <a:rPr lang="en-US" dirty="0" smtClean="0"/>
              <a:t/>
            </a:r>
            <a:br>
              <a:rPr lang="en-US" dirty="0" smtClean="0"/>
            </a:br>
            <a:r>
              <a:rPr lang="en-US" dirty="0" smtClean="0"/>
              <a:t>the </a:t>
            </a:r>
            <a:r>
              <a:rPr lang="en-US" dirty="0"/>
              <a:t>ancient</a:t>
            </a:r>
            <a:r>
              <a:rPr lang="en-US" dirty="0" smtClean="0"/>
              <a:t> </a:t>
            </a:r>
            <a:r>
              <a:rPr lang="en-US" dirty="0"/>
              <a:t>Roman</a:t>
            </a:r>
            <a:r>
              <a:rPr lang="en-US" dirty="0" smtClean="0"/>
              <a:t> </a:t>
            </a:r>
            <a:r>
              <a:rPr lang="en-US" dirty="0"/>
              <a:t>state</a:t>
            </a:r>
            <a:r>
              <a:rPr lang="en-US" dirty="0" smtClean="0"/>
              <a:t> </a:t>
            </a:r>
            <a:r>
              <a:rPr lang="en-US" dirty="0"/>
              <a:t>from</a:t>
            </a:r>
            <a:r>
              <a:rPr lang="en-US" dirty="0" smtClean="0"/>
              <a:t> 509 BC until Augustus assumed power in 27 BC; was governed by an elected Senate</a:t>
            </a:r>
          </a:p>
          <a:p>
            <a:r>
              <a:rPr lang="en-US" b="1" dirty="0" smtClean="0"/>
              <a:t>Plebeian</a:t>
            </a:r>
            <a:r>
              <a:rPr lang="en-US" dirty="0" smtClean="0"/>
              <a:t> is synonymous with lower class. In early Rome, the plebeians (also known simply as </a:t>
            </a:r>
            <a:r>
              <a:rPr lang="en-US" i="1" dirty="0" smtClean="0"/>
              <a:t>plebs</a:t>
            </a:r>
          </a:p>
          <a:p>
            <a:r>
              <a:rPr lang="en-US" b="1" dirty="0"/>
              <a:t>P</a:t>
            </a:r>
            <a:r>
              <a:rPr lang="en-US" b="1" dirty="0" smtClean="0"/>
              <a:t>atricians</a:t>
            </a:r>
            <a:r>
              <a:rPr lang="en-US" dirty="0" smtClean="0"/>
              <a:t> were the upper class of Rome. Two Latin terms are used to designate them, </a:t>
            </a:r>
            <a:r>
              <a:rPr lang="en-US" i="1" dirty="0" err="1" smtClean="0"/>
              <a:t>patres</a:t>
            </a:r>
            <a:r>
              <a:rPr lang="en-US" dirty="0" smtClean="0"/>
              <a:t> and </a:t>
            </a:r>
            <a:r>
              <a:rPr lang="en-US" i="1" dirty="0" err="1" smtClean="0"/>
              <a:t>patricii</a:t>
            </a:r>
            <a:r>
              <a:rPr lang="en-US" i="1" dirty="0" smtClean="0"/>
              <a: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C</a:t>
            </a:r>
            <a:r>
              <a:rPr lang="en-US" b="1" dirty="0" smtClean="0"/>
              <a:t>onsul</a:t>
            </a:r>
            <a:r>
              <a:rPr lang="en-US" dirty="0" smtClean="0"/>
              <a:t> was an elected Roman magistrate, with regal power during the Republican period of Roman history</a:t>
            </a:r>
          </a:p>
          <a:p>
            <a:r>
              <a:rPr lang="en-US" b="1" dirty="0" smtClean="0"/>
              <a:t>Veto</a:t>
            </a:r>
            <a:r>
              <a:rPr lang="en-US" dirty="0" smtClean="0"/>
              <a:t> was only given to the Tribunes of the Plebs. Originally, they were the magistrates who were responsible for looking after the interests of the Plebeian class.</a:t>
            </a:r>
          </a:p>
          <a:p>
            <a:r>
              <a:rPr lang="en-US" b="1" dirty="0" smtClean="0"/>
              <a:t>Roman dictators</a:t>
            </a:r>
            <a:r>
              <a:rPr lang="en-US" dirty="0" smtClean="0"/>
              <a:t>, the Senate-appointed men who held this special position, served for 6 months at a time or shorter, if the emergency took less time, with no co-dictator, but instead, a subordinate Master of the Horse (</a:t>
            </a:r>
            <a:r>
              <a:rPr lang="en-US" i="1" dirty="0" smtClean="0">
                <a:hlinkClick r:id="rId2"/>
              </a:rPr>
              <a:t>magister </a:t>
            </a:r>
            <a:r>
              <a:rPr lang="en-US" i="1" dirty="0" err="1" smtClean="0">
                <a:hlinkClick r:id="rId2"/>
              </a:rPr>
              <a:t>equitum</a:t>
            </a:r>
            <a:r>
              <a:rPr lang="en-US" dirty="0" smtClean="0"/>
              <a: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normAutofit/>
          </a:bodyPr>
          <a:lstStyle/>
          <a:p>
            <a:r>
              <a:rPr lang="en-US" dirty="0" smtClean="0"/>
              <a:t>TIBER RIVER: The Tiber is one of longest rivers in Italy. It is about 250 miles long and varies between 7 and 20 feet deep. It is the second longest river in Italy; the Po, the longest. </a:t>
            </a:r>
          </a:p>
          <a:p>
            <a:r>
              <a:rPr lang="en-US" dirty="0"/>
              <a:t>T</a:t>
            </a:r>
            <a:r>
              <a:rPr lang="en-US" dirty="0" smtClean="0"/>
              <a:t>he Tiber was the natural highway for traffic in </a:t>
            </a:r>
            <a:r>
              <a:rPr lang="en-US" dirty="0" smtClean="0">
                <a:hlinkClick r:id="rId2"/>
              </a:rPr>
              <a:t>Latium</a:t>
            </a:r>
            <a:r>
              <a:rPr lang="en-US" dirty="0" smtClean="0"/>
              <a:t>, and provided an early defense against neighbors on the other side of the river, which in the area of Rome runs approximately southwards.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the Romans value?</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ROME</a:t>
            </a:r>
            <a:r>
              <a:rPr lang="en-US" dirty="0" smtClean="0"/>
              <a:t> : is located right where modern Rome is now, in the middle of the Italian Peninsula, on the Seven Hills. Of course, it wasn't called Italy then. It was part of the Roman Empire.</a:t>
            </a:r>
          </a:p>
          <a:p>
            <a:pPr>
              <a:buNone/>
            </a:pPr>
            <a:r>
              <a:rPr lang="en-US" dirty="0" smtClean="0"/>
              <a:t>They valued the following:</a:t>
            </a:r>
          </a:p>
          <a:p>
            <a:r>
              <a:rPr lang="en-US" b="1" dirty="0" smtClean="0"/>
              <a:t>Advanced roads and road networks</a:t>
            </a:r>
          </a:p>
          <a:p>
            <a:r>
              <a:rPr lang="en-US" dirty="0" smtClean="0"/>
              <a:t>Triumphal Arches</a:t>
            </a:r>
          </a:p>
          <a:p>
            <a:r>
              <a:rPr lang="en-US" dirty="0" smtClean="0"/>
              <a:t>Aqueducts</a:t>
            </a:r>
          </a:p>
          <a:p>
            <a:r>
              <a:rPr lang="en-US" b="1" dirty="0" smtClean="0"/>
              <a:t>Bronze valves and water pumps.</a:t>
            </a:r>
          </a:p>
          <a:p>
            <a:r>
              <a:rPr lang="en-US" dirty="0" smtClean="0"/>
              <a:t>Huge numbers of instruments and tools for engineering, construction and measurement. The Romans were, after all, excellent engineers. </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ROME LOCATION</a:t>
            </a:r>
            <a:endParaRPr lang="en-US" dirty="0"/>
          </a:p>
        </p:txBody>
      </p:sp>
      <p:sp>
        <p:nvSpPr>
          <p:cNvPr id="3" name="Content Placeholder 2"/>
          <p:cNvSpPr>
            <a:spLocks noGrp="1"/>
          </p:cNvSpPr>
          <p:nvPr>
            <p:ph idx="1"/>
          </p:nvPr>
        </p:nvSpPr>
        <p:spPr/>
        <p:txBody>
          <a:bodyPr>
            <a:normAutofit/>
          </a:bodyPr>
          <a:lstStyle/>
          <a:p>
            <a:r>
              <a:rPr lang="en-US" dirty="0" smtClean="0"/>
              <a:t>Ancient Rome was located about 17 miles (27 kilometers) northeast of where the Tiber River met the Tyrrhenian Sea. Rome's proximity to the sea meant that Roman citizens could participate in maritime trade; a trade route ran straight through Rome. In addition, ancient Romans were ideally located to achieve their conquest of the entire Italian peninsula within the Mediterranean Sea helped them build their empire.</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 OF THE MEDITERRENEAN SEA</a:t>
            </a:r>
            <a:endParaRPr lang="en-US" dirty="0"/>
          </a:p>
        </p:txBody>
      </p:sp>
      <p:sp>
        <p:nvSpPr>
          <p:cNvPr id="3" name="Content Placeholder 2"/>
          <p:cNvSpPr>
            <a:spLocks noGrp="1"/>
          </p:cNvSpPr>
          <p:nvPr>
            <p:ph idx="1"/>
          </p:nvPr>
        </p:nvSpPr>
        <p:spPr>
          <a:xfrm>
            <a:off x="0" y="1600200"/>
            <a:ext cx="9296400" cy="4525963"/>
          </a:xfrm>
        </p:spPr>
        <p:txBody>
          <a:bodyPr>
            <a:noAutofit/>
          </a:bodyPr>
          <a:lstStyle/>
          <a:p>
            <a:r>
              <a:rPr lang="en-US" sz="2400" dirty="0" smtClean="0"/>
              <a:t>Rome did benefit from controlling the lands around the Mediterranean both for commerce and defense.</a:t>
            </a:r>
          </a:p>
          <a:p>
            <a:r>
              <a:rPr lang="en-US" sz="2400" b="1" dirty="0" smtClean="0"/>
              <a:t>The Etruscan Conquest</a:t>
            </a:r>
            <a:endParaRPr lang="en-US" sz="2400" dirty="0" smtClean="0"/>
          </a:p>
          <a:p>
            <a:r>
              <a:rPr lang="en-US" sz="2400" dirty="0" smtClean="0"/>
              <a:t>Shortly before 600 BC Rome was conquered by several Etruscan princes from across the Tiber River. Dating from this period of time information about Roman history is slightly more reliable, though it is still mixed with myth and legend.</a:t>
            </a:r>
          </a:p>
          <a:p>
            <a:r>
              <a:rPr lang="en-US" sz="2400" dirty="0" smtClean="0"/>
              <a:t>Under the rule of the Etruscans Rome grew in importance and power. Great temples and impressive public works were constructed. Trade prospered, and by the end of the 6th century BC. Rome had become the largest and richest city in Italy.</a:t>
            </a:r>
          </a:p>
          <a:p>
            <a:endParaRPr lang="en-US" sz="1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159</TotalTime>
  <Words>467</Words>
  <Application>Microsoft Office PowerPoint</Application>
  <PresentationFormat>On-screen Show (4:3)</PresentationFormat>
  <Paragraphs>28</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Apex</vt:lpstr>
      <vt:lpstr>Rome “ THE REPUBLIC”</vt:lpstr>
      <vt:lpstr>DEFINITIONS</vt:lpstr>
      <vt:lpstr>DEFINITIONS</vt:lpstr>
      <vt:lpstr>DEFINITIONS</vt:lpstr>
      <vt:lpstr>What did the Romans value?</vt:lpstr>
      <vt:lpstr>ADVANTAGES OF ROME LOCATION</vt:lpstr>
      <vt:lpstr>ADVANTAGE OF THE MEDITERRENEAN SEA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Rome “ THE REPUBLIC)</dc:title>
  <dc:creator>lausd_user</dc:creator>
  <cp:lastModifiedBy>lausd_user</cp:lastModifiedBy>
  <cp:revision>14</cp:revision>
  <dcterms:created xsi:type="dcterms:W3CDTF">2013-04-05T16:58:14Z</dcterms:created>
  <dcterms:modified xsi:type="dcterms:W3CDTF">2013-04-05T19:37:35Z</dcterms:modified>
</cp:coreProperties>
</file>