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AAADB5-3F86-4242-9703-39D6C7263BA5}" type="datetimeFigureOut">
              <a:rPr lang="en-US" smtClean="0"/>
              <a:pPr/>
              <a:t>2/7/2010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C842B7-54F2-4637-B2B2-815E54D5C87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AAADB5-3F86-4242-9703-39D6C7263BA5}" type="datetimeFigureOut">
              <a:rPr lang="en-US" smtClean="0"/>
              <a:pPr/>
              <a:t>2/7/2010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C842B7-54F2-4637-B2B2-815E54D5C87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AAADB5-3F86-4242-9703-39D6C7263BA5}" type="datetimeFigureOut">
              <a:rPr lang="en-US" smtClean="0"/>
              <a:pPr/>
              <a:t>2/7/2010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C842B7-54F2-4637-B2B2-815E54D5C87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AAADB5-3F86-4242-9703-39D6C7263BA5}" type="datetimeFigureOut">
              <a:rPr lang="en-US" smtClean="0"/>
              <a:pPr/>
              <a:t>2/7/2010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C842B7-54F2-4637-B2B2-815E54D5C87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AAADB5-3F86-4242-9703-39D6C7263BA5}" type="datetimeFigureOut">
              <a:rPr lang="en-US" smtClean="0"/>
              <a:pPr/>
              <a:t>2/7/2010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C842B7-54F2-4637-B2B2-815E54D5C87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AAADB5-3F86-4242-9703-39D6C7263BA5}" type="datetimeFigureOut">
              <a:rPr lang="en-US" smtClean="0"/>
              <a:pPr/>
              <a:t>2/7/2010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C842B7-54F2-4637-B2B2-815E54D5C87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AAADB5-3F86-4242-9703-39D6C7263BA5}" type="datetimeFigureOut">
              <a:rPr lang="en-US" smtClean="0"/>
              <a:pPr/>
              <a:t>2/7/2010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C842B7-54F2-4637-B2B2-815E54D5C8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AAADB5-3F86-4242-9703-39D6C7263BA5}" type="datetimeFigureOut">
              <a:rPr lang="en-US" smtClean="0"/>
              <a:pPr/>
              <a:t>2/7/2010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C842B7-54F2-4637-B2B2-815E54D5C87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AAADB5-3F86-4242-9703-39D6C7263BA5}" type="datetimeFigureOut">
              <a:rPr lang="en-US" smtClean="0"/>
              <a:pPr/>
              <a:t>2/7/2010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C842B7-54F2-4637-B2B2-815E54D5C87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AAADB5-3F86-4242-9703-39D6C7263BA5}" type="datetimeFigureOut">
              <a:rPr lang="en-US" smtClean="0"/>
              <a:pPr/>
              <a:t>2/7/2010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C842B7-54F2-4637-B2B2-815E54D5C8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AAADB5-3F86-4242-9703-39D6C7263BA5}" type="datetimeFigureOut">
              <a:rPr lang="en-US" smtClean="0"/>
              <a:pPr/>
              <a:t>2/7/2010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C842B7-54F2-4637-B2B2-815E54D5C87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AAADB5-3F86-4242-9703-39D6C7263BA5}" type="datetimeFigureOut">
              <a:rPr lang="en-US" smtClean="0"/>
              <a:pPr/>
              <a:t>2/7/2010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C842B7-54F2-4637-B2B2-815E54D5C87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Political Geography</a:t>
            </a:r>
            <a:br>
              <a:rPr lang="en-US"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Ch</a:t>
            </a:r>
            <a:r>
              <a:rPr lang="en-US" b="1" dirty="0" smtClean="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8 </a:t>
            </a:r>
            <a:r>
              <a:rPr lang="en-US" b="1" dirty="0" smtClean="0">
                <a:effectLst>
                  <a:outerShdw blurRad="38100" dist="38100" dir="2700000" algn="tl">
                    <a:srgbClr val="000000">
                      <a:alpha val="43137"/>
                    </a:srgbClr>
                  </a:outerShdw>
                </a:effectLst>
              </a:rPr>
              <a:t>Key Issue </a:t>
            </a:r>
            <a:r>
              <a:rPr lang="en-US" b="1" dirty="0" smtClean="0">
                <a:effectLst>
                  <a:outerShdw blurRad="38100" dist="38100" dir="2700000" algn="tl">
                    <a:srgbClr val="000000">
                      <a:alpha val="43137"/>
                    </a:srgbClr>
                  </a:outerShdw>
                </a:effectLst>
              </a:rPr>
              <a:t>1</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r>
              <a:rPr lang="en-US" b="1" dirty="0" smtClean="0">
                <a:solidFill>
                  <a:schemeClr val="tx1"/>
                </a:solidFill>
              </a:rPr>
              <a:t>Where are states located?</a:t>
            </a:r>
            <a:endParaRPr lang="en-US"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lvl="1">
              <a:buFont typeface="Arial" pitchFamily="34" charset="0"/>
              <a:buChar char="•"/>
            </a:pPr>
            <a:r>
              <a:rPr lang="en-US" dirty="0" smtClean="0"/>
              <a:t>Political geography: helps to explain the cultural and physical factors that underlie political unrest in the world. </a:t>
            </a:r>
          </a:p>
          <a:p>
            <a:pPr lvl="1">
              <a:buFont typeface="Arial" pitchFamily="34" charset="0"/>
              <a:buChar char="•"/>
            </a:pPr>
            <a:r>
              <a:rPr lang="en-US" dirty="0" smtClean="0"/>
              <a:t>Political geographers study how people have organized Earth’s land surface into countries and alliances, reasons for the observed arrangements of space and the conflicts that result from the organization.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229600" cy="6019800"/>
          </a:xfrm>
        </p:spPr>
        <p:txBody>
          <a:bodyPr>
            <a:normAutofit/>
          </a:bodyPr>
          <a:lstStyle/>
          <a:p>
            <a:r>
              <a:rPr lang="en-US" b="1" dirty="0" smtClean="0"/>
              <a:t>State:</a:t>
            </a:r>
            <a:r>
              <a:rPr lang="en-US" dirty="0" smtClean="0"/>
              <a:t> an area organized into a political unit and ruled by an established government that has control over its internal and foreign affairs.</a:t>
            </a:r>
          </a:p>
          <a:p>
            <a:pPr lvl="1"/>
            <a:r>
              <a:rPr lang="en-US" dirty="0" smtClean="0"/>
              <a:t>A state occupies a defined territory on Earth’s surface and contains a permanent population. </a:t>
            </a:r>
          </a:p>
          <a:p>
            <a:pPr lvl="1"/>
            <a:r>
              <a:rPr lang="en-US" dirty="0" smtClean="0"/>
              <a:t>A state has </a:t>
            </a:r>
            <a:r>
              <a:rPr lang="en-US" b="1" dirty="0" smtClean="0"/>
              <a:t>sovereignty</a:t>
            </a:r>
            <a:r>
              <a:rPr lang="en-US" dirty="0" smtClean="0"/>
              <a:t>: independence from control of its internal affairs by other states.</a:t>
            </a:r>
          </a:p>
          <a:p>
            <a:pPr lvl="1"/>
            <a:r>
              <a:rPr lang="en-US" i="1" dirty="0" smtClean="0"/>
              <a:t>Country</a:t>
            </a:r>
            <a:r>
              <a:rPr lang="en-US" dirty="0" smtClean="0"/>
              <a:t> is a synonym for state.</a:t>
            </a:r>
          </a:p>
          <a:p>
            <a:pPr lvl="1"/>
            <a:r>
              <a:rPr lang="en-US" dirty="0" smtClean="0"/>
              <a:t>In political geography, </a:t>
            </a:r>
            <a:r>
              <a:rPr lang="en-US" b="1" dirty="0" smtClean="0"/>
              <a:t>state</a:t>
            </a:r>
            <a:r>
              <a:rPr lang="en-US" dirty="0" smtClean="0"/>
              <a:t> does not refer to the United States 50 regional governments, those are subdivisions within the single state- the U.S.A.</a:t>
            </a:r>
          </a:p>
          <a:p>
            <a:endParaRPr 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08038"/>
          </a:xfrm>
        </p:spPr>
        <p:txBody>
          <a:bodyPr>
            <a:normAutofit/>
          </a:bodyPr>
          <a:lstStyle/>
          <a:p>
            <a:r>
              <a:rPr lang="en-US" sz="3200" b="1" dirty="0" smtClean="0"/>
              <a:t>Problems defining a state</a:t>
            </a:r>
            <a:endParaRPr lang="en-US" sz="3200" b="1" dirty="0"/>
          </a:p>
        </p:txBody>
      </p:sp>
      <p:sp>
        <p:nvSpPr>
          <p:cNvPr id="3" name="Content Placeholder 2"/>
          <p:cNvSpPr>
            <a:spLocks noGrp="1"/>
          </p:cNvSpPr>
          <p:nvPr>
            <p:ph idx="1"/>
          </p:nvPr>
        </p:nvSpPr>
        <p:spPr>
          <a:xfrm>
            <a:off x="0" y="685800"/>
            <a:ext cx="9144000" cy="5440363"/>
          </a:xfrm>
        </p:spPr>
        <p:txBody>
          <a:bodyPr>
            <a:normAutofit fontScale="85000" lnSpcReduction="20000"/>
          </a:bodyPr>
          <a:lstStyle/>
          <a:p>
            <a:r>
              <a:rPr lang="en-US" u="sng" dirty="0" smtClean="0"/>
              <a:t>Antarctica</a:t>
            </a:r>
            <a:r>
              <a:rPr lang="en-US" dirty="0" smtClean="0"/>
              <a:t>: only large landmass on Earth that isn’t part of a state. Several states claim portions of Antarctica, other states don’t recognize those claims. Treaty of Antarctica (1959) allows states to establish research stations for science but no military activities.</a:t>
            </a:r>
          </a:p>
          <a:p>
            <a:r>
              <a:rPr lang="en-US" u="sng" dirty="0" smtClean="0"/>
              <a:t>Korea</a:t>
            </a:r>
            <a:r>
              <a:rPr lang="en-US" dirty="0" smtClean="0"/>
              <a:t>: North and South Korea were divided after the Korean War in 1953 at the 38</a:t>
            </a:r>
            <a:r>
              <a:rPr lang="en-US" baseline="30000" dirty="0" smtClean="0"/>
              <a:t>th</a:t>
            </a:r>
            <a:r>
              <a:rPr lang="en-US" dirty="0" smtClean="0"/>
              <a:t> parallel. Recently both governments have been working to reunite the country into one sovereign state.</a:t>
            </a:r>
          </a:p>
          <a:p>
            <a:r>
              <a:rPr lang="en-US" u="sng" dirty="0" smtClean="0"/>
              <a:t>China &amp; Taiwan:</a:t>
            </a:r>
            <a:r>
              <a:rPr lang="en-US" dirty="0" smtClean="0"/>
              <a:t> China claims Taiwan as part of China. Taiwan regards itself as a sovereign state  but China disagrees. Taiwan is currently not in the United Nations.</a:t>
            </a:r>
          </a:p>
          <a:p>
            <a:r>
              <a:rPr lang="en-US" u="sng" dirty="0" smtClean="0"/>
              <a:t>Western Sahara (Sahrawi Republic)</a:t>
            </a:r>
            <a:r>
              <a:rPr lang="en-US" dirty="0" smtClean="0"/>
              <a:t>: claims sovereignty and built a 3,000km wall around the territory. Claims lay between Western Sahara, Morocco and Mauritania.</a:t>
            </a:r>
            <a:endParaRPr lang="en-US" u="sng" dirty="0" smtClean="0"/>
          </a:p>
          <a:p>
            <a:endParaRPr lang="en-US" u="sng"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63562"/>
          </a:xfrm>
        </p:spPr>
        <p:txBody>
          <a:bodyPr>
            <a:normAutofit fontScale="90000"/>
          </a:bodyPr>
          <a:lstStyle/>
          <a:p>
            <a:r>
              <a:rPr lang="en-US" sz="3200" b="1" dirty="0" smtClean="0"/>
              <a:t>Varying Size of States</a:t>
            </a:r>
            <a:endParaRPr lang="en-US" sz="3200" b="1" dirty="0"/>
          </a:p>
        </p:txBody>
      </p:sp>
      <p:sp>
        <p:nvSpPr>
          <p:cNvPr id="3" name="Content Placeholder 2"/>
          <p:cNvSpPr>
            <a:spLocks noGrp="1"/>
          </p:cNvSpPr>
          <p:nvPr>
            <p:ph idx="1"/>
          </p:nvPr>
        </p:nvSpPr>
        <p:spPr>
          <a:xfrm>
            <a:off x="0" y="533400"/>
            <a:ext cx="9144000" cy="5592763"/>
          </a:xfrm>
        </p:spPr>
        <p:txBody>
          <a:bodyPr/>
          <a:lstStyle/>
          <a:p>
            <a:r>
              <a:rPr lang="en-US" dirty="0" smtClean="0"/>
              <a:t>Largest states:</a:t>
            </a:r>
          </a:p>
          <a:p>
            <a:pPr marL="971550" lvl="1" indent="-514350">
              <a:buFont typeface="+mj-lt"/>
              <a:buAutoNum type="arabicPeriod"/>
            </a:pPr>
            <a:r>
              <a:rPr lang="en-US" dirty="0" smtClean="0"/>
              <a:t>Russia (6.6 million sq. miles)</a:t>
            </a:r>
          </a:p>
          <a:p>
            <a:pPr marL="971550" lvl="1" indent="-514350">
              <a:buFont typeface="+mj-lt"/>
              <a:buAutoNum type="arabicPeriod"/>
            </a:pPr>
            <a:r>
              <a:rPr lang="en-US" dirty="0" smtClean="0"/>
              <a:t>China</a:t>
            </a:r>
          </a:p>
          <a:p>
            <a:pPr marL="971550" lvl="1" indent="-514350">
              <a:buFont typeface="+mj-lt"/>
              <a:buAutoNum type="arabicPeriod"/>
            </a:pPr>
            <a:r>
              <a:rPr lang="en-US" dirty="0" smtClean="0"/>
              <a:t>Canada</a:t>
            </a:r>
          </a:p>
          <a:p>
            <a:pPr marL="971550" lvl="1" indent="-514350">
              <a:buFont typeface="+mj-lt"/>
              <a:buAutoNum type="arabicPeriod"/>
            </a:pPr>
            <a:r>
              <a:rPr lang="en-US" dirty="0" smtClean="0"/>
              <a:t>U.S.A. (9.2 million sq. miles)</a:t>
            </a:r>
          </a:p>
          <a:p>
            <a:pPr marL="971550" lvl="1" indent="-514350">
              <a:buFont typeface="+mj-lt"/>
              <a:buAutoNum type="arabicPeriod"/>
            </a:pPr>
            <a:r>
              <a:rPr lang="en-US" dirty="0" smtClean="0"/>
              <a:t>Brazil</a:t>
            </a:r>
          </a:p>
          <a:p>
            <a:pPr marL="971550" lvl="1" indent="-514350">
              <a:buFont typeface="+mj-lt"/>
              <a:buAutoNum type="arabicPeriod"/>
            </a:pPr>
            <a:r>
              <a:rPr lang="en-US" dirty="0" smtClean="0"/>
              <a:t>Australia</a:t>
            </a:r>
          </a:p>
          <a:p>
            <a:pPr marL="971550" lvl="1" indent="-514350"/>
            <a:r>
              <a:rPr lang="en-US" b="1" dirty="0" err="1" smtClean="0"/>
              <a:t>Microstates</a:t>
            </a:r>
            <a:r>
              <a:rPr lang="en-US" dirty="0" err="1" smtClean="0"/>
              <a:t>:s</a:t>
            </a:r>
            <a:r>
              <a:rPr lang="en-US" dirty="0" smtClean="0"/>
              <a:t> </a:t>
            </a:r>
            <a:r>
              <a:rPr lang="en-US" dirty="0" err="1" smtClean="0"/>
              <a:t>tates</a:t>
            </a:r>
            <a:r>
              <a:rPr lang="en-US" dirty="0" smtClean="0"/>
              <a:t> with very small land areas. </a:t>
            </a:r>
          </a:p>
          <a:p>
            <a:pPr marL="1371600" lvl="2" indent="-514350"/>
            <a:r>
              <a:rPr lang="en-US" dirty="0" smtClean="0"/>
              <a:t>Monaco: 0.6 sq miles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p>
            <a:r>
              <a:rPr lang="en-US" sz="3200" b="1" dirty="0" smtClean="0"/>
              <a:t>Development of the state concept</a:t>
            </a:r>
            <a:endParaRPr lang="en-US" sz="3200" b="1" dirty="0"/>
          </a:p>
        </p:txBody>
      </p:sp>
      <p:sp>
        <p:nvSpPr>
          <p:cNvPr id="3" name="Content Placeholder 2"/>
          <p:cNvSpPr>
            <a:spLocks noGrp="1"/>
          </p:cNvSpPr>
          <p:nvPr>
            <p:ph idx="1"/>
          </p:nvPr>
        </p:nvSpPr>
        <p:spPr>
          <a:xfrm>
            <a:off x="0" y="990600"/>
            <a:ext cx="9144000" cy="5516563"/>
          </a:xfrm>
        </p:spPr>
        <p:txBody>
          <a:bodyPr>
            <a:normAutofit fontScale="92500" lnSpcReduction="20000"/>
          </a:bodyPr>
          <a:lstStyle/>
          <a:p>
            <a:pPr marL="342900" lvl="1" indent="-342900">
              <a:buFont typeface="Arial" pitchFamily="34" charset="0"/>
              <a:buChar char="•"/>
            </a:pPr>
            <a:r>
              <a:rPr lang="en-US" b="1" dirty="0" smtClean="0"/>
              <a:t>Ancient States</a:t>
            </a:r>
            <a:r>
              <a:rPr lang="en-US" dirty="0" smtClean="0"/>
              <a:t>: the ancient Fertile Crescent formed an arc between the Persian Gulf and the Mediterranean Sea.</a:t>
            </a:r>
            <a:r>
              <a:rPr lang="en-US" b="1" dirty="0" smtClean="0"/>
              <a:t> </a:t>
            </a:r>
            <a:endParaRPr lang="en-US" b="1" dirty="0" smtClean="0"/>
          </a:p>
          <a:p>
            <a:pPr marL="742950" lvl="2" indent="-342900"/>
            <a:r>
              <a:rPr lang="en-US" b="1" dirty="0" smtClean="0"/>
              <a:t>City-state</a:t>
            </a:r>
            <a:r>
              <a:rPr lang="en-US" dirty="0" smtClean="0"/>
              <a:t>: evolved in Mesopotamia, a </a:t>
            </a:r>
            <a:r>
              <a:rPr lang="en-US" dirty="0" smtClean="0"/>
              <a:t>sovereign </a:t>
            </a:r>
            <a:r>
              <a:rPr lang="en-US" dirty="0" smtClean="0"/>
              <a:t>state that comprises a town and the surrounding countryside. Walls delineated the boundaries of the city</a:t>
            </a:r>
            <a:r>
              <a:rPr lang="en-US" dirty="0" smtClean="0"/>
              <a:t>.</a:t>
            </a:r>
          </a:p>
          <a:p>
            <a:r>
              <a:rPr lang="en-US" b="1" dirty="0" smtClean="0"/>
              <a:t>European States:</a:t>
            </a:r>
            <a:r>
              <a:rPr lang="en-US" dirty="0" smtClean="0"/>
              <a:t> political unity was at its highest during the Roman Empire, controlled most of Europe, N. Africa and SW Asia. Used the same set of laws. Massive walls helped Romans defend their territory. Roman Empire collapsed in the 5</a:t>
            </a:r>
            <a:r>
              <a:rPr lang="en-US" baseline="30000" dirty="0" smtClean="0"/>
              <a:t>th</a:t>
            </a:r>
            <a:r>
              <a:rPr lang="en-US" dirty="0" smtClean="0"/>
              <a:t> c. after people attacking on the borders and internal disputes of the leaders.</a:t>
            </a:r>
            <a:endParaRPr lang="en-US" dirty="0" smtClean="0"/>
          </a:p>
          <a:p>
            <a:pPr lvl="1"/>
            <a:r>
              <a:rPr lang="en-US" b="1" dirty="0" smtClean="0"/>
              <a:t>Estates</a:t>
            </a:r>
            <a:r>
              <a:rPr lang="en-US" dirty="0" smtClean="0"/>
              <a:t>: fragmented the land among kings, dukes, barons and nobles.</a:t>
            </a:r>
            <a:endParaRPr lang="en-US" b="1"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sz="3200" b="1" dirty="0" smtClean="0"/>
              <a:t>Colonialism</a:t>
            </a:r>
            <a:endParaRPr lang="en-US" sz="3200" b="1" dirty="0"/>
          </a:p>
        </p:txBody>
      </p:sp>
      <p:sp>
        <p:nvSpPr>
          <p:cNvPr id="3" name="Content Placeholder 2"/>
          <p:cNvSpPr>
            <a:spLocks noGrp="1"/>
          </p:cNvSpPr>
          <p:nvPr>
            <p:ph idx="1"/>
          </p:nvPr>
        </p:nvSpPr>
        <p:spPr>
          <a:xfrm>
            <a:off x="0" y="762000"/>
            <a:ext cx="9144000" cy="5943600"/>
          </a:xfrm>
        </p:spPr>
        <p:txBody>
          <a:bodyPr>
            <a:normAutofit fontScale="92500" lnSpcReduction="10000"/>
          </a:bodyPr>
          <a:lstStyle/>
          <a:p>
            <a:r>
              <a:rPr lang="en-US" b="1" dirty="0" smtClean="0"/>
              <a:t>Colony:</a:t>
            </a:r>
            <a:r>
              <a:rPr lang="en-US" dirty="0" smtClean="0"/>
              <a:t> a territory that is legally tied to a sovereign state rather than being completely independent. Sometimes, a sovereign state runs only the colony’s military and foreign policies, other times, it also controls the internal affairs and government.</a:t>
            </a:r>
          </a:p>
          <a:p>
            <a:r>
              <a:rPr lang="en-US" b="1" dirty="0" smtClean="0"/>
              <a:t>Colonialism:</a:t>
            </a:r>
            <a:r>
              <a:rPr lang="en-US" dirty="0" smtClean="0"/>
              <a:t> European states came to control much of the world, by establishing settlements and to impose its political, economic and cultural principles on another territory.</a:t>
            </a:r>
          </a:p>
          <a:p>
            <a:pPr lvl="1"/>
            <a:r>
              <a:rPr lang="en-US" b="1" dirty="0" smtClean="0"/>
              <a:t>European powers established colonies for 3 reasons:</a:t>
            </a:r>
            <a:endParaRPr lang="en-US" dirty="0" smtClean="0"/>
          </a:p>
          <a:p>
            <a:pPr marL="1371600" lvl="2" indent="-457200">
              <a:buFont typeface="+mj-lt"/>
              <a:buAutoNum type="arabicPeriod"/>
            </a:pPr>
            <a:r>
              <a:rPr lang="en-US" dirty="0" smtClean="0"/>
              <a:t>Missionaries to promote Christianity</a:t>
            </a:r>
          </a:p>
          <a:p>
            <a:pPr marL="1371600" lvl="2" indent="-457200">
              <a:buFont typeface="+mj-lt"/>
              <a:buAutoNum type="arabicPeriod"/>
            </a:pPr>
            <a:r>
              <a:rPr lang="en-US" dirty="0" smtClean="0"/>
              <a:t>Colonies provided resources that helped the European economy.</a:t>
            </a:r>
          </a:p>
          <a:p>
            <a:pPr marL="1371600" lvl="2" indent="-457200">
              <a:buFont typeface="+mj-lt"/>
              <a:buAutoNum type="arabicPeriod"/>
            </a:pPr>
            <a:r>
              <a:rPr lang="en-US" dirty="0" smtClean="0"/>
              <a:t>Europeans considered the # of colonies to an indication of power.</a:t>
            </a:r>
            <a:endParaRPr lang="en-US" dirty="0" smtClean="0"/>
          </a:p>
          <a:p>
            <a:pPr marL="1371600" lvl="2" indent="-457200">
              <a:buNone/>
            </a:pPr>
            <a:r>
              <a:rPr lang="en-US" b="1" dirty="0" smtClean="0"/>
              <a:t>3 motives: God, gold and glory.</a:t>
            </a:r>
            <a:endParaRPr lang="en-US"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b="1" dirty="0" smtClean="0"/>
              <a:t>Imperialism: </a:t>
            </a:r>
            <a:r>
              <a:rPr lang="en-US" dirty="0" smtClean="0"/>
              <a:t>control of a territory already occupied and organized by an indigenous society. As opposed to colonialism controlled a previously uninhabited or sparsely inhabited land.</a:t>
            </a:r>
          </a:p>
          <a:p>
            <a:r>
              <a:rPr lang="en-US" dirty="0" smtClean="0"/>
              <a:t>United Kingdom assembled the largest colonial empire, on every continent. “Sun never set” on the British empire.</a:t>
            </a:r>
          </a:p>
          <a:p>
            <a:r>
              <a:rPr lang="en-US" dirty="0" smtClean="0"/>
              <a:t>Africa and Asia were largely divided amongst the European powers.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92500" lnSpcReduction="20000"/>
          </a:bodyPr>
          <a:lstStyle/>
          <a:p>
            <a:r>
              <a:rPr lang="en-US" b="1" dirty="0" smtClean="0"/>
              <a:t>Colonial practices</a:t>
            </a:r>
            <a:endParaRPr lang="en-US" dirty="0" smtClean="0"/>
          </a:p>
          <a:p>
            <a:r>
              <a:rPr lang="en-US" dirty="0" smtClean="0"/>
              <a:t>France: tried to have colonies become like the French culture and educate the elite locals to provide local government leadership. Even after independence, many of these colonies maintain close ties to France.</a:t>
            </a:r>
          </a:p>
          <a:p>
            <a:r>
              <a:rPr lang="en-US" dirty="0" smtClean="0"/>
              <a:t>British: created different government structures and policies for various territories. Decentralized approach helped protect diverse cultures, local customs. Most colonies made peaceful transitions to independence.</a:t>
            </a:r>
          </a:p>
          <a:p>
            <a:r>
              <a:rPr lang="en-US" dirty="0" smtClean="0"/>
              <a:t>Few remaining colonies: most populous colony is Puerto Rico of the U.S.A. 4 million residents are U.S. citizens but don’t vote in elections or have a member in Congress.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735</Words>
  <Application>Microsoft Office PowerPoint</Application>
  <PresentationFormat>On-screen Show (4:3)</PresentationFormat>
  <Paragraphs>44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Political Geography Ch. 8 Key Issue 1</vt:lpstr>
      <vt:lpstr>Slide 2</vt:lpstr>
      <vt:lpstr>Slide 3</vt:lpstr>
      <vt:lpstr>Problems defining a state</vt:lpstr>
      <vt:lpstr>Varying Size of States</vt:lpstr>
      <vt:lpstr>Development of the state concept</vt:lpstr>
      <vt:lpstr>Colonialism</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 7 Key Issue 4</dc:title>
  <dc:creator>Heather</dc:creator>
  <cp:lastModifiedBy>Heather</cp:lastModifiedBy>
  <cp:revision>8</cp:revision>
  <dcterms:created xsi:type="dcterms:W3CDTF">2010-01-31T21:39:27Z</dcterms:created>
  <dcterms:modified xsi:type="dcterms:W3CDTF">2010-02-08T01:14:39Z</dcterms:modified>
</cp:coreProperties>
</file>