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AE4F2"/>
    <a:srgbClr val="45441B"/>
    <a:srgbClr val="99CCFF"/>
    <a:srgbClr val="FF9900"/>
    <a:srgbClr val="006666"/>
    <a:srgbClr val="336600"/>
    <a:srgbClr val="859B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229225"/>
            <a:ext cx="7723188" cy="7620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6021388"/>
            <a:ext cx="7723188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subtitle style</a:t>
            </a:r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0788330-033D-4668-88F3-8D03AD6E0A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8" grpId="0"/>
      <p:bldP spid="26009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0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600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D5B52-461E-4319-9355-50B4DB084E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1C321-94FC-4692-A46A-4139A0FEB5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2E79B-1152-427B-8CBE-6C3B380C86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B735F-3CE7-4158-A1BD-A80C9BD3B0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8F97D-5005-437E-9778-F5313A31EF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9405C-2E05-4CA3-B326-6DEB3E149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18362-D1E0-4A55-B8C5-77361B000B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726BF-2E7C-4902-8F2B-B0DBF1949D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D1C85C-0750-4D54-AB73-FD5DBD5E1A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333375"/>
            <a:ext cx="1924050" cy="6191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33375"/>
            <a:ext cx="5619750" cy="6191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594B3-CCE4-41B3-BBF3-042C1144D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7696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773238"/>
            <a:ext cx="7696200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4224338"/>
            <a:ext cx="76962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1135DD7-F24C-43FD-9F2B-F6A5C1073D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7696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D250296-F921-409F-AFB0-0CA0CD3A3F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7696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773238"/>
            <a:ext cx="3771900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4224338"/>
            <a:ext cx="37719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BAFF12B-090A-4C7D-91BF-ACFA2C679E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7696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773238"/>
            <a:ext cx="3771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773238"/>
            <a:ext cx="37719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82D3D1B-2908-4292-ACF2-864C434E54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7696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773238"/>
            <a:ext cx="3771900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773238"/>
            <a:ext cx="3771900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762000" y="4224338"/>
            <a:ext cx="76962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F24FE52-1A21-4B67-A6C9-829AC2E99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62000" y="333375"/>
            <a:ext cx="7696200" cy="6191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A19FD15-F34D-4F9C-967C-A33F848BE7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3375"/>
            <a:ext cx="7696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773238"/>
            <a:ext cx="7696200" cy="2298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224338"/>
            <a:ext cx="7696200" cy="2300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B7107C5-DA0B-4C02-BF63-B033B42524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33375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773238"/>
            <a:ext cx="76962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9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59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7CB378C-56F4-4332-9212-1ED53705BA1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</p:sldLayoutIdLst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9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4" grpId="0"/>
      <p:bldP spid="2590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9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90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9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90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9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90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9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90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9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90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/>
              <a:t>Chapter 15: The West and the Changing World Balance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 World History II</a:t>
            </a:r>
          </a:p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Concepts…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Decline of the Arab Caliphate, with its fall in 1258, and the disruptions of the Mongolian Empires caused a shift in world power.</a:t>
            </a:r>
          </a:p>
          <a:p>
            <a:r>
              <a:rPr lang="en-US"/>
              <a:t>China stepped up to the plate early, but was soon followed by Western Europe.</a:t>
            </a:r>
          </a:p>
          <a:p>
            <a:r>
              <a:rPr lang="en-US"/>
              <a:t>Western Europe initiated many internal changes first, with Italy, Spain, and Portugal leading the way.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 with the Old…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696200" cy="2298700"/>
          </a:xfrm>
        </p:spPr>
        <p:txBody>
          <a:bodyPr/>
          <a:lstStyle/>
          <a:p>
            <a:r>
              <a:rPr lang="en-US" sz="2800"/>
              <a:t>1200: Middle East is dominated by two major empires, Byzantine and Islamic Caliphate.</a:t>
            </a:r>
          </a:p>
        </p:txBody>
      </p:sp>
      <p:pic>
        <p:nvPicPr>
          <p:cNvPr id="266245" name="Picture 5" descr="Map_Early%20Islamic%20Expans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2438400"/>
            <a:ext cx="7467600" cy="4379913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 with the Old…</a:t>
            </a:r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By 1400, the Byzantine Empire was in decline (with the help of Ottoman Turks).</a:t>
            </a:r>
          </a:p>
          <a:p>
            <a:pPr lvl="1"/>
            <a:r>
              <a:rPr lang="en-US" sz="2400"/>
              <a:t>Constantinople falls in 1453 to the Turks.</a:t>
            </a:r>
          </a:p>
          <a:p>
            <a:r>
              <a:rPr lang="en-US" sz="2800"/>
              <a:t>1258: Fall of the last Arab Caliphate (Abbasid)</a:t>
            </a:r>
          </a:p>
          <a:p>
            <a:pPr lvl="1"/>
            <a:r>
              <a:rPr lang="en-US" sz="2400"/>
              <a:t>The fall of Islamic Caliphate did NOT delete Islam, nor its empires from the maps of the world.</a:t>
            </a:r>
          </a:p>
          <a:p>
            <a:pPr lvl="2"/>
            <a:r>
              <a:rPr lang="en-US" sz="2000"/>
              <a:t>Trade was disrupted, but will rebound by 1400</a:t>
            </a:r>
          </a:p>
          <a:p>
            <a:pPr lvl="2"/>
            <a:r>
              <a:rPr lang="en-US" sz="2000"/>
              <a:t>The Ottoman Turks will reestablish much of the power lost by the Caliphate in the 1500s-1700s.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86200" y="1773238"/>
            <a:ext cx="4572000" cy="4751387"/>
          </a:xfrm>
        </p:spPr>
        <p:txBody>
          <a:bodyPr/>
          <a:lstStyle/>
          <a:p>
            <a:r>
              <a:rPr lang="en-US" sz="2800"/>
              <a:t>The Mongols were  of the first to develop an alternative Global framework.</a:t>
            </a:r>
          </a:p>
          <a:p>
            <a:r>
              <a:rPr lang="en-US" sz="2800"/>
              <a:t>Soon after, China would repel the Mongols, leading to a brief era of Chinese expansionism.</a:t>
            </a:r>
          </a:p>
          <a:p>
            <a:pPr lvl="1"/>
            <a:r>
              <a:rPr lang="en-US" sz="2400"/>
              <a:t>1368: Ming Dynasty (lasts until 1644)</a:t>
            </a:r>
          </a:p>
        </p:txBody>
      </p:sp>
      <p:pic>
        <p:nvPicPr>
          <p:cNvPr id="272389" name="Picture 5" descr="mongol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133600"/>
            <a:ext cx="3413125" cy="426720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China’s Ming Dynasty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7696200" cy="3255963"/>
          </a:xfrm>
        </p:spPr>
        <p:txBody>
          <a:bodyPr/>
          <a:lstStyle/>
          <a:p>
            <a:r>
              <a:rPr lang="en-US" sz="2800"/>
              <a:t>Ming rulers secure China, pushing Mongols to the North.</a:t>
            </a:r>
          </a:p>
          <a:p>
            <a:pPr lvl="1"/>
            <a:r>
              <a:rPr lang="en-US" sz="2400"/>
              <a:t>Forced tribute payments from Korea, Vietnam, and Tibet.</a:t>
            </a:r>
          </a:p>
          <a:p>
            <a:r>
              <a:rPr lang="en-US" sz="2800"/>
              <a:t>Early 1400’s: Huge trading expeditions to Southern Asia and beyond.</a:t>
            </a:r>
          </a:p>
        </p:txBody>
      </p:sp>
      <p:pic>
        <p:nvPicPr>
          <p:cNvPr id="274437" name="Picture 5" descr="zheng_he_se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3962400"/>
            <a:ext cx="2393950" cy="275590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Zhenghe’s trading expeditions…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771900" cy="4751388"/>
          </a:xfrm>
        </p:spPr>
        <p:txBody>
          <a:bodyPr/>
          <a:lstStyle/>
          <a:p>
            <a:r>
              <a:rPr lang="en-US" sz="2800"/>
              <a:t>1405-1433: Admiral Zhenghe, a Chinese Muslim eunuch.</a:t>
            </a:r>
          </a:p>
          <a:p>
            <a:pPr lvl="1"/>
            <a:r>
              <a:rPr lang="en-US" sz="2400"/>
              <a:t>Led expeditions that hugged Asian coastline</a:t>
            </a:r>
          </a:p>
          <a:p>
            <a:pPr lvl="1"/>
            <a:r>
              <a:rPr lang="en-US" sz="2400"/>
              <a:t>28,000 armed troops aboard</a:t>
            </a:r>
          </a:p>
          <a:p>
            <a:pPr lvl="1"/>
            <a:r>
              <a:rPr lang="en-US" sz="2400"/>
              <a:t>Improved compass, and better maps</a:t>
            </a:r>
          </a:p>
          <a:p>
            <a:pPr lvl="1"/>
            <a:r>
              <a:rPr lang="en-US" sz="2400"/>
              <a:t>Goods for trade</a:t>
            </a:r>
          </a:p>
        </p:txBody>
      </p:sp>
      <p:pic>
        <p:nvPicPr>
          <p:cNvPr id="276485" name="Picture 5" descr="zhengh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276475"/>
            <a:ext cx="4019550" cy="3014663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end of Asian expansion</a:t>
            </a:r>
          </a:p>
        </p:txBody>
      </p:sp>
      <p:sp>
        <p:nvSpPr>
          <p:cNvPr id="27853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Zhenghe’s expeditions were called off in 1433.</a:t>
            </a:r>
          </a:p>
          <a:p>
            <a:pPr lvl="1"/>
            <a:r>
              <a:rPr lang="en-US" sz="2400"/>
              <a:t>Resented by Confucian bureaucracy</a:t>
            </a:r>
          </a:p>
          <a:p>
            <a:pPr lvl="1"/>
            <a:r>
              <a:rPr lang="en-US" sz="2400"/>
              <a:t>Unacceptable costs (especially when fighting the Mongols, and building a new capital city in Beijing)</a:t>
            </a:r>
          </a:p>
          <a:p>
            <a:pPr lvl="1"/>
            <a:r>
              <a:rPr lang="en-US" sz="2400"/>
              <a:t>Rooted in China’s history of emphasizing internal development, keeping commercial development at bay. </a:t>
            </a:r>
          </a:p>
          <a:p>
            <a:pPr lvl="1"/>
            <a:r>
              <a:rPr lang="en-US" sz="2400"/>
              <a:t>China squanders the opportunity, but internally becomes stronger as a result.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Rise of the West</a:t>
            </a:r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73238"/>
            <a:ext cx="7696200" cy="4779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Where was the west </a:t>
            </a:r>
            <a:r>
              <a:rPr lang="en-US" dirty="0" smtClean="0"/>
              <a:t>before </a:t>
            </a:r>
            <a:r>
              <a:rPr lang="en-US" dirty="0"/>
              <a:t>1400?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Church (dominant institution of the Middle Ages) was under attack.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1215: Magna </a:t>
            </a:r>
            <a:r>
              <a:rPr lang="en-US" dirty="0" err="1"/>
              <a:t>Carta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Medieval Philosophy…not so creative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Warrior aristocrats…not as warrior-like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By 1300, population outpaced food supply…causes famine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No new food supply techniques were discovered.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33375"/>
            <a:ext cx="5715000" cy="1066800"/>
          </a:xfrm>
        </p:spPr>
        <p:txBody>
          <a:bodyPr/>
          <a:lstStyle/>
          <a:p>
            <a:r>
              <a:rPr lang="en-US" sz="4000"/>
              <a:t>The Rise of the </a:t>
            </a:r>
            <a:br>
              <a:rPr lang="en-US" sz="4000"/>
            </a:br>
            <a:r>
              <a:rPr lang="en-US" sz="4000"/>
              <a:t>West</a:t>
            </a:r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752600"/>
            <a:ext cx="3771900" cy="4751388"/>
          </a:xfrm>
        </p:spPr>
        <p:txBody>
          <a:bodyPr/>
          <a:lstStyle/>
          <a:p>
            <a:r>
              <a:rPr lang="en-US" sz="2400"/>
              <a:t>The Black Plague (or, Bubonic Plague):</a:t>
            </a:r>
          </a:p>
          <a:p>
            <a:pPr lvl="1"/>
            <a:r>
              <a:rPr lang="en-US" sz="2000"/>
              <a:t>Reduces Chinese population by 30% by 1400.</a:t>
            </a:r>
          </a:p>
          <a:p>
            <a:pPr lvl="1"/>
            <a:r>
              <a:rPr lang="en-US" sz="2000"/>
              <a:t>Follows trade routes from India to the Middle East</a:t>
            </a:r>
          </a:p>
          <a:p>
            <a:pPr lvl="1"/>
            <a:r>
              <a:rPr lang="en-US" sz="2000"/>
              <a:t>1348-1375: Europe’s worst episode, killing 30 Million people, roughly 1/3 of Europe.</a:t>
            </a:r>
          </a:p>
        </p:txBody>
      </p:sp>
      <p:pic>
        <p:nvPicPr>
          <p:cNvPr id="280582" name="Picture 6" descr="black_death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381000"/>
            <a:ext cx="3065463" cy="2298700"/>
          </a:xfrm>
          <a:noFill/>
          <a:ln/>
          <a:effectLst/>
        </p:spPr>
      </p:pic>
      <p:pic>
        <p:nvPicPr>
          <p:cNvPr id="280583" name="Picture 7" descr="Map_-_Spread_of_the_Black_Deat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2743200"/>
            <a:ext cx="5257800" cy="3913188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West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How did the West achieve dominance?</a:t>
            </a:r>
          </a:p>
          <a:p>
            <a:pPr lvl="1">
              <a:lnSpc>
                <a:spcPct val="90000"/>
              </a:lnSpc>
            </a:pPr>
            <a:r>
              <a:rPr lang="en-US"/>
              <a:t>Strengthening of Feudal Monarchy</a:t>
            </a:r>
          </a:p>
          <a:p>
            <a:pPr lvl="1">
              <a:lnSpc>
                <a:spcPct val="90000"/>
              </a:lnSpc>
            </a:pPr>
            <a:r>
              <a:rPr lang="en-US"/>
              <a:t>Hundred Years’ War (Britain and France) stimulated Military technology</a:t>
            </a:r>
          </a:p>
          <a:p>
            <a:pPr lvl="2">
              <a:lnSpc>
                <a:spcPct val="90000"/>
              </a:lnSpc>
            </a:pPr>
            <a:r>
              <a:rPr lang="en-US"/>
              <a:t>Central power of governments increase</a:t>
            </a:r>
          </a:p>
          <a:p>
            <a:pPr lvl="1">
              <a:lnSpc>
                <a:spcPct val="90000"/>
              </a:lnSpc>
            </a:pPr>
            <a:r>
              <a:rPr lang="en-US"/>
              <a:t>Christians drove Muslims out of Spain and Portugal</a:t>
            </a:r>
          </a:p>
          <a:p>
            <a:pPr lvl="1">
              <a:lnSpc>
                <a:spcPct val="90000"/>
              </a:lnSpc>
            </a:pPr>
            <a:r>
              <a:rPr lang="en-US"/>
              <a:t>Growth of cities spurs urban economies centered on commercial capitalism.</a:t>
            </a:r>
          </a:p>
          <a:p>
            <a:pPr lvl="1">
              <a:lnSpc>
                <a:spcPct val="90000"/>
              </a:lnSpc>
            </a:pPr>
            <a:r>
              <a:rPr lang="en-US"/>
              <a:t>Technology continued to expand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West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696200" cy="4751388"/>
          </a:xfrm>
        </p:spPr>
        <p:txBody>
          <a:bodyPr/>
          <a:lstStyle/>
          <a:p>
            <a:r>
              <a:rPr lang="en-US" sz="2800"/>
              <a:t>How else, then, did the West achieve dominance?</a:t>
            </a:r>
          </a:p>
          <a:p>
            <a:pPr lvl="1"/>
            <a:r>
              <a:rPr lang="en-US" sz="2400"/>
              <a:t>Mongol domination of Asia in the 13</a:t>
            </a:r>
            <a:r>
              <a:rPr lang="en-US" sz="2400" baseline="30000"/>
              <a:t>th</a:t>
            </a:r>
            <a:r>
              <a:rPr lang="en-US" sz="2400"/>
              <a:t> and early 14</a:t>
            </a:r>
            <a:r>
              <a:rPr lang="en-US" sz="2400" baseline="30000"/>
              <a:t>th</a:t>
            </a:r>
            <a:r>
              <a:rPr lang="en-US" sz="2400"/>
              <a:t> centuries opened up Asian technology to the Westerners.</a:t>
            </a:r>
          </a:p>
          <a:p>
            <a:pPr lvl="2"/>
            <a:r>
              <a:rPr lang="en-US" sz="2000"/>
              <a:t>Printing press</a:t>
            </a:r>
          </a:p>
          <a:p>
            <a:pPr lvl="2"/>
            <a:r>
              <a:rPr lang="en-US" sz="2000"/>
              <a:t>Compass</a:t>
            </a:r>
          </a:p>
          <a:p>
            <a:pPr lvl="2"/>
            <a:r>
              <a:rPr lang="en-US" sz="2000"/>
              <a:t>Gunpowder</a:t>
            </a:r>
          </a:p>
          <a:p>
            <a:pPr lvl="1"/>
            <a:r>
              <a:rPr lang="en-US" sz="2400"/>
              <a:t>Ever since the Crusades, Europeans had a greater desire for Asian made goods, resulting in an unfavorable balance of trade, causing a Gold Famine that threatened the European economy.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West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771900" cy="4751388"/>
          </a:xfrm>
        </p:spPr>
        <p:txBody>
          <a:bodyPr/>
          <a:lstStyle/>
          <a:p>
            <a:r>
              <a:rPr lang="en-US" sz="2800"/>
              <a:t>The rise of the Ottoman’s also led to increased fear over a Muslim surge in power.</a:t>
            </a:r>
          </a:p>
          <a:p>
            <a:pPr lvl="1"/>
            <a:r>
              <a:rPr lang="en-US" sz="2400"/>
              <a:t>Search for new ways around the newly-developing Muslim Empire</a:t>
            </a:r>
          </a:p>
        </p:txBody>
      </p:sp>
      <p:pic>
        <p:nvPicPr>
          <p:cNvPr id="284677" name="Picture 5" descr="expansionmapottom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57600" y="1676400"/>
            <a:ext cx="5486400" cy="441960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696200" cy="5000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1400’s: Italy, cultural and political movement known as rebirth, or the Renaissance</a:t>
            </a:r>
          </a:p>
          <a:p>
            <a:pPr lvl="1">
              <a:lnSpc>
                <a:spcPct val="90000"/>
              </a:lnSpc>
            </a:pPr>
            <a:r>
              <a:rPr lang="en-US"/>
              <a:t>Stressed more secular subjects</a:t>
            </a:r>
          </a:p>
          <a:p>
            <a:pPr lvl="1">
              <a:lnSpc>
                <a:spcPct val="90000"/>
              </a:lnSpc>
            </a:pPr>
            <a:r>
              <a:rPr lang="en-US"/>
              <a:t>Realistic portrayals of people and nature</a:t>
            </a:r>
          </a:p>
          <a:p>
            <a:pPr>
              <a:lnSpc>
                <a:spcPct val="90000"/>
              </a:lnSpc>
            </a:pPr>
            <a:r>
              <a:rPr lang="en-US"/>
              <a:t>Why Italy?</a:t>
            </a:r>
          </a:p>
          <a:p>
            <a:pPr lvl="1">
              <a:lnSpc>
                <a:spcPct val="90000"/>
              </a:lnSpc>
            </a:pPr>
            <a:r>
              <a:rPr lang="en-US"/>
              <a:t>Connection to Ancient Rome</a:t>
            </a:r>
          </a:p>
          <a:p>
            <a:pPr lvl="1">
              <a:lnSpc>
                <a:spcPct val="90000"/>
              </a:lnSpc>
            </a:pPr>
            <a:r>
              <a:rPr lang="en-US"/>
              <a:t>14</a:t>
            </a:r>
            <a:r>
              <a:rPr lang="en-US" baseline="30000"/>
              <a:t>th</a:t>
            </a:r>
            <a:r>
              <a:rPr lang="en-US"/>
              <a:t> Century: Led the West in Banking and trade</a:t>
            </a:r>
          </a:p>
          <a:p>
            <a:pPr lvl="2">
              <a:lnSpc>
                <a:spcPct val="90000"/>
              </a:lnSpc>
            </a:pPr>
            <a:r>
              <a:rPr lang="en-US"/>
              <a:t>Healthy commercial practices gave the money to be able to support cultural activities. </a:t>
            </a:r>
          </a:p>
        </p:txBody>
      </p:sp>
      <p:sp>
        <p:nvSpPr>
          <p:cNvPr id="287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Rise of the West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Renaissance Culture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276600" y="4224338"/>
            <a:ext cx="5181600" cy="2300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A Cultural Movement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Practical ethics, urban codes of behavior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Art and Music flourish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Themes include nature and people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Architecture moves from Gothic to Classical</a:t>
            </a:r>
          </a:p>
        </p:txBody>
      </p:sp>
      <p:pic>
        <p:nvPicPr>
          <p:cNvPr id="288774" name="Picture 6" descr="Gothic-AllVi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752600"/>
            <a:ext cx="3192463" cy="4724400"/>
          </a:xfrm>
          <a:noFill/>
          <a:ln/>
          <a:effectLst/>
        </p:spPr>
      </p:pic>
      <p:pic>
        <p:nvPicPr>
          <p:cNvPr id="288775" name="Picture 7" descr="classica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00600" y="1905000"/>
            <a:ext cx="2381250" cy="184785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the Renaissance</a:t>
            </a:r>
          </a:p>
        </p:txBody>
      </p:sp>
      <p:sp>
        <p:nvSpPr>
          <p:cNvPr id="29082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Little influence outside of Italy</a:t>
            </a:r>
          </a:p>
          <a:p>
            <a:pPr lvl="1"/>
            <a:r>
              <a:rPr lang="en-US"/>
              <a:t>Focused on high culture, not popular culture</a:t>
            </a:r>
          </a:p>
          <a:p>
            <a:pPr lvl="1"/>
            <a:r>
              <a:rPr lang="en-US"/>
              <a:t>Minimal interest in Science</a:t>
            </a:r>
          </a:p>
          <a:p>
            <a:pPr lvl="1"/>
            <a:r>
              <a:rPr lang="en-US"/>
              <a:t>Not a FULL-break from Medievalism </a:t>
            </a:r>
          </a:p>
          <a:p>
            <a:r>
              <a:rPr lang="en-US"/>
              <a:t>Although, Italian commerce proved to be a building block of European power.</a:t>
            </a:r>
          </a:p>
          <a:p>
            <a:pPr lvl="1"/>
            <a:r>
              <a:rPr lang="en-US"/>
              <a:t>The “Renaissance spirit” spurred innovation.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Iberian Contribution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Christian leaders had been pushing back Muslim forces for years. </a:t>
            </a:r>
          </a:p>
          <a:p>
            <a:pPr>
              <a:lnSpc>
                <a:spcPct val="90000"/>
              </a:lnSpc>
            </a:pPr>
            <a:r>
              <a:rPr lang="en-US" sz="2800"/>
              <a:t>After 1400 regional monarchies had been established in the provinces of Castile and Aragon, united in Marriage in 1469.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</p:txBody>
      </p:sp>
      <p:pic>
        <p:nvPicPr>
          <p:cNvPr id="291845" name="Picture 5" descr="iberi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6300" y="2611438"/>
            <a:ext cx="3771900" cy="307340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Ferdinand and Isabella</a:t>
            </a:r>
          </a:p>
        </p:txBody>
      </p:sp>
      <p:pic>
        <p:nvPicPr>
          <p:cNvPr id="293894" name="Picture 6" descr="spain reconques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-2051" b="52322"/>
          <a:stretch>
            <a:fillRect/>
          </a:stretch>
        </p:blipFill>
        <p:spPr>
          <a:xfrm>
            <a:off x="0" y="1773238"/>
            <a:ext cx="5029200" cy="4089400"/>
          </a:xfrm>
          <a:noFill/>
          <a:ln/>
          <a:effectLst/>
        </p:spPr>
      </p:pic>
      <p:sp>
        <p:nvSpPr>
          <p:cNvPr id="29389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Spanish and Portuguese formed a unified agenda for the expulsion of the Muslims, continued by the marriage of Ferdinand and Isabella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Effective armies with cavalry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Government should promote Christianity through conversion.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Close links between Church and State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Western Expansion…attempt #1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Early ventures were inhibited by technological barriers. </a:t>
            </a:r>
          </a:p>
          <a:p>
            <a:pPr lvl="1"/>
            <a:r>
              <a:rPr lang="en-US" dirty="0"/>
              <a:t>Efforts were underway to improve these technologies through Arab contacts, who learned from the Chinese. </a:t>
            </a:r>
          </a:p>
          <a:p>
            <a:pPr lvl="1"/>
            <a:r>
              <a:rPr lang="en-US" dirty="0"/>
              <a:t>Mapmaking improved</a:t>
            </a:r>
          </a:p>
          <a:p>
            <a:r>
              <a:rPr lang="en-US" dirty="0"/>
              <a:t>1498: Vasco de Gama was the first European to reach India by sea. </a:t>
            </a:r>
            <a:endParaRPr lang="en-US" dirty="0" smtClean="0"/>
          </a:p>
          <a:p>
            <a:r>
              <a:rPr lang="en-US" dirty="0" smtClean="0"/>
              <a:t>LATEEN SAIL?  Look it up 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Colonial Patterns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5867400" cy="5029200"/>
          </a:xfrm>
        </p:spPr>
        <p:txBody>
          <a:bodyPr/>
          <a:lstStyle/>
          <a:p>
            <a:r>
              <a:rPr lang="en-US" sz="2800"/>
              <a:t>Prince Henry of Portugal (Prince Henry the Navigator) was a driving force in making the colonies Spain and Portugal already had, profitable. </a:t>
            </a:r>
          </a:p>
          <a:p>
            <a:pPr lvl="1"/>
            <a:r>
              <a:rPr lang="en-US" sz="2400"/>
              <a:t>Student of astronomy and Nautical Science</a:t>
            </a:r>
          </a:p>
          <a:p>
            <a:pPr lvl="1"/>
            <a:r>
              <a:rPr lang="en-US" sz="2400"/>
              <a:t>Sponsored a third of Portuguese ventures before his death in 1460.</a:t>
            </a:r>
          </a:p>
          <a:p>
            <a:pPr lvl="1"/>
            <a:r>
              <a:rPr lang="en-US" sz="2400"/>
              <a:t>Mixture of curiosity, knowledge, money, and religion motivate him.</a:t>
            </a:r>
          </a:p>
        </p:txBody>
      </p:sp>
      <p:pic>
        <p:nvPicPr>
          <p:cNvPr id="297989" name="Picture 5" descr="henr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72200" y="2514600"/>
            <a:ext cx="2451100" cy="317500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Colonial Patterns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696200" cy="4751388"/>
          </a:xfrm>
        </p:spPr>
        <p:txBody>
          <a:bodyPr/>
          <a:lstStyle/>
          <a:p>
            <a:r>
              <a:rPr lang="en-US"/>
              <a:t>Iberians set up a system of colonialism that would be seen for years to come. </a:t>
            </a:r>
          </a:p>
          <a:p>
            <a:pPr lvl="1"/>
            <a:r>
              <a:rPr lang="en-US"/>
              <a:t>Colonists set up large agricultural estates for cash crops to be sold on European market.</a:t>
            </a:r>
          </a:p>
          <a:p>
            <a:pPr lvl="1"/>
            <a:r>
              <a:rPr lang="en-US"/>
              <a:t>Introduced sugar, then cotton and tobacco</a:t>
            </a:r>
          </a:p>
          <a:p>
            <a:pPr lvl="1"/>
            <a:r>
              <a:rPr lang="en-US"/>
              <a:t>Used slave labor from Northwest Africa</a:t>
            </a:r>
          </a:p>
          <a:p>
            <a:r>
              <a:rPr lang="en-US"/>
              <a:t>Sound familiar?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going on elsewhere?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Important note: Changes elsewhere are happening simultaneously, but unrelated to changes in Europe, Middle East, and Asia.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Disunity in Aztec/Incan Empires, and overextension throughout the 1400s caused weakened empires throughout the Americas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000"/>
          </a:p>
        </p:txBody>
      </p:sp>
      <p:pic>
        <p:nvPicPr>
          <p:cNvPr id="301062" name="Picture 6" descr="azte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67325" y="1773238"/>
            <a:ext cx="2608263" cy="2298700"/>
          </a:xfrm>
          <a:noFill/>
          <a:ln/>
          <a:effectLst/>
        </p:spPr>
      </p:pic>
      <p:pic>
        <p:nvPicPr>
          <p:cNvPr id="301063" name="Picture 7" descr="inca_empir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62600" y="4224338"/>
            <a:ext cx="2017713" cy="2300287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Polynesia: Expansion beyond the Society Islands (Tahiti, </a:t>
            </a:r>
            <a:r>
              <a:rPr lang="en-US" dirty="0" smtClean="0"/>
              <a:t>Samoa, Tonga &amp;, Fiji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Migration to Hawaii, where Hawaiians and Polynesians mixed quickly. Pigs were imported to Hawaii</a:t>
            </a:r>
          </a:p>
          <a:p>
            <a:pPr lvl="2"/>
            <a:r>
              <a:rPr lang="en-US" dirty="0"/>
              <a:t>Set up regional kingdom structure that was highly warlike.</a:t>
            </a:r>
          </a:p>
          <a:p>
            <a:pPr lvl="3"/>
            <a:r>
              <a:rPr lang="en-US" dirty="0"/>
              <a:t>Social caste system dominated life</a:t>
            </a:r>
          </a:p>
        </p:txBody>
      </p:sp>
      <p:sp>
        <p:nvSpPr>
          <p:cNvPr id="302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going on elsewhere?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109" name="Picture 5" descr="south pacific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785813"/>
            <a:ext cx="8686800" cy="5330825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Elsewhere…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/>
              <a:t>Maori’s migrate from Polynesia south to New Zealand. </a:t>
            </a:r>
          </a:p>
          <a:p>
            <a:pPr lvl="1"/>
            <a:r>
              <a:rPr lang="en-US" sz="2000"/>
              <a:t>Successful adaptation to colder environment.</a:t>
            </a:r>
          </a:p>
          <a:p>
            <a:pPr lvl="1"/>
            <a:r>
              <a:rPr lang="en-US" sz="2000"/>
              <a:t>Tribal military leaders hold power</a:t>
            </a:r>
          </a:p>
          <a:p>
            <a:pPr lvl="1"/>
            <a:r>
              <a:rPr lang="en-US" sz="2000"/>
              <a:t>Polynesia will be of the last places to be colonized by Europe later in history.</a:t>
            </a:r>
          </a:p>
        </p:txBody>
      </p:sp>
      <p:pic>
        <p:nvPicPr>
          <p:cNvPr id="306182" name="Picture 6" descr="southpacifi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76538" y="1773238"/>
            <a:ext cx="3665537" cy="2298700"/>
          </a:xfrm>
          <a:noFill/>
          <a:ln/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Put it all together…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696200" cy="4751388"/>
          </a:xfrm>
        </p:spPr>
        <p:txBody>
          <a:bodyPr/>
          <a:lstStyle/>
          <a:p>
            <a:pPr marL="609600" indent="-609600"/>
            <a:r>
              <a:rPr lang="en-US"/>
              <a:t>Many changes, if not all, occur independently. Every change is explainable, but their combination is accidental.</a:t>
            </a:r>
          </a:p>
          <a:p>
            <a:pPr marL="990600" lvl="1" indent="-533400"/>
            <a:r>
              <a:rPr lang="en-US"/>
              <a:t>Technology</a:t>
            </a:r>
          </a:p>
          <a:p>
            <a:pPr marL="990600" lvl="1" indent="-533400"/>
            <a:r>
              <a:rPr lang="en-US"/>
              <a:t>Roles of individuals</a:t>
            </a:r>
          </a:p>
          <a:p>
            <a:pPr marL="990600" lvl="1" indent="-533400"/>
            <a:r>
              <a:rPr lang="en-US"/>
              <a:t>Impact of political shifts</a:t>
            </a:r>
          </a:p>
          <a:p>
            <a:pPr marL="990600" lvl="1" indent="-533400"/>
            <a:r>
              <a:rPr lang="en-US"/>
              <a:t>Cultural movements</a:t>
            </a:r>
          </a:p>
          <a:p>
            <a:pPr marL="990600" lvl="1" indent="-533400"/>
            <a:r>
              <a:rPr lang="en-US"/>
              <a:t>Revolutions in commerce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wing puzzle pieces design template">
  <a:themeElements>
    <a:clrScheme name="Glowing puzzle pieces design template 1">
      <a:dk1>
        <a:srgbClr val="000000"/>
      </a:dk1>
      <a:lt1>
        <a:srgbClr val="FFFFFF"/>
      </a:lt1>
      <a:dk2>
        <a:srgbClr val="000000"/>
      </a:dk2>
      <a:lt2>
        <a:srgbClr val="E8EDF2"/>
      </a:lt2>
      <a:accent1>
        <a:srgbClr val="D8E1EC"/>
      </a:accent1>
      <a:accent2>
        <a:srgbClr val="CFD795"/>
      </a:accent2>
      <a:accent3>
        <a:srgbClr val="AAAAAA"/>
      </a:accent3>
      <a:accent4>
        <a:srgbClr val="DADADA"/>
      </a:accent4>
      <a:accent5>
        <a:srgbClr val="E9EEF4"/>
      </a:accent5>
      <a:accent6>
        <a:srgbClr val="BBC387"/>
      </a:accent6>
      <a:hlink>
        <a:srgbClr val="D59F07"/>
      </a:hlink>
      <a:folHlink>
        <a:srgbClr val="94B26C"/>
      </a:folHlink>
    </a:clrScheme>
    <a:fontScheme name="Glowing puzzle piec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lowing puzzle pieces design template 1">
        <a:dk1>
          <a:srgbClr val="000000"/>
        </a:dk1>
        <a:lt1>
          <a:srgbClr val="FFFFFF"/>
        </a:lt1>
        <a:dk2>
          <a:srgbClr val="000000"/>
        </a:dk2>
        <a:lt2>
          <a:srgbClr val="E8EDF2"/>
        </a:lt2>
        <a:accent1>
          <a:srgbClr val="D8E1EC"/>
        </a:accent1>
        <a:accent2>
          <a:srgbClr val="CFD795"/>
        </a:accent2>
        <a:accent3>
          <a:srgbClr val="AAAAAA"/>
        </a:accent3>
        <a:accent4>
          <a:srgbClr val="DADADA"/>
        </a:accent4>
        <a:accent5>
          <a:srgbClr val="E9EEF4"/>
        </a:accent5>
        <a:accent6>
          <a:srgbClr val="BBC387"/>
        </a:accent6>
        <a:hlink>
          <a:srgbClr val="D59F07"/>
        </a:hlink>
        <a:folHlink>
          <a:srgbClr val="94B26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Glowing puzzle pieces design template</Template>
  <TotalTime>930</TotalTime>
  <Words>1166</Words>
  <Application>Microsoft Office PowerPoint</Application>
  <PresentationFormat>On-screen Show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Glowing puzzle pieces design template</vt:lpstr>
      <vt:lpstr>Chapter 15: The West and the Changing World Balance</vt:lpstr>
      <vt:lpstr>Key Concepts…</vt:lpstr>
      <vt:lpstr>Out with the Old…</vt:lpstr>
      <vt:lpstr>Out with the Old…</vt:lpstr>
      <vt:lpstr>Transition</vt:lpstr>
      <vt:lpstr>China’s Ming Dynasty</vt:lpstr>
      <vt:lpstr>Zhenghe’s trading expeditions…</vt:lpstr>
      <vt:lpstr>The end of Asian expansion</vt:lpstr>
      <vt:lpstr>Rise of the West</vt:lpstr>
      <vt:lpstr>The Rise of the  West</vt:lpstr>
      <vt:lpstr>The Rise of the West</vt:lpstr>
      <vt:lpstr>The Rise of the West</vt:lpstr>
      <vt:lpstr>The Rise of the West</vt:lpstr>
      <vt:lpstr>The Rise of the West</vt:lpstr>
      <vt:lpstr>Renaissance Culture</vt:lpstr>
      <vt:lpstr>Impact of the Renaissance</vt:lpstr>
      <vt:lpstr>The Iberian Contribution</vt:lpstr>
      <vt:lpstr>Ferdinand and Isabella</vt:lpstr>
      <vt:lpstr>Western Expansion…attempt #1</vt:lpstr>
      <vt:lpstr>Colonial Patterns</vt:lpstr>
      <vt:lpstr>Colonial Patterns</vt:lpstr>
      <vt:lpstr>What’s going on elsewhere?</vt:lpstr>
      <vt:lpstr>What’s going on elsewhere?</vt:lpstr>
      <vt:lpstr>Slide 24</vt:lpstr>
      <vt:lpstr>Elsewhere…</vt:lpstr>
      <vt:lpstr>Put it all together…</vt:lpstr>
    </vt:vector>
  </TitlesOfParts>
  <Company>WJN3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15: The West and the Changing World Balance</dc:title>
  <dc:creator>Bill</dc:creator>
  <cp:lastModifiedBy>alase</cp:lastModifiedBy>
  <cp:revision>9</cp:revision>
  <dcterms:created xsi:type="dcterms:W3CDTF">2006-08-30T14:46:21Z</dcterms:created>
  <dcterms:modified xsi:type="dcterms:W3CDTF">2011-01-13T19:56:49Z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TC011407991033</vt:lpwstr>
  </property>
</Properties>
</file>