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sldIdLst>
    <p:sldId id="256" r:id="rId2"/>
    <p:sldId id="257" r:id="rId3"/>
    <p:sldId id="259" r:id="rId4"/>
    <p:sldId id="261" r:id="rId5"/>
    <p:sldId id="263" r:id="rId6"/>
    <p:sldId id="264" r:id="rId7"/>
    <p:sldId id="266" r:id="rId8"/>
    <p:sldId id="267" r:id="rId9"/>
    <p:sldId id="268" r:id="rId10"/>
    <p:sldId id="269" r:id="rId11"/>
    <p:sldId id="272" r:id="rId12"/>
    <p:sldId id="273" r:id="rId13"/>
    <p:sldId id="270" r:id="rId14"/>
    <p:sldId id="275" r:id="rId15"/>
    <p:sldId id="276" r:id="rId16"/>
    <p:sldId id="277" r:id="rId17"/>
    <p:sldId id="278" r:id="rId18"/>
    <p:sldId id="280" r:id="rId19"/>
    <p:sldId id="281" r:id="rId20"/>
    <p:sldId id="283" r:id="rId21"/>
    <p:sldId id="285" r:id="rId22"/>
    <p:sldId id="286" r:id="rId23"/>
    <p:sldId id="288" r:id="rId24"/>
    <p:sldId id="289" r:id="rId25"/>
    <p:sldId id="290" r:id="rId26"/>
    <p:sldId id="29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100" d="100"/>
          <a:sy n="100" d="100"/>
        </p:scale>
        <p:origin x="-294" y="-1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7"/>
          <p:cNvGrpSpPr/>
          <p:nvPr/>
        </p:nvGrpSpPr>
        <p:grpSpPr>
          <a:xfrm>
            <a:off x="486873" y="411480"/>
            <a:ext cx="8170255" cy="6035040"/>
            <a:chOff x="486873" y="411480"/>
            <a:chExt cx="8170255" cy="6035040"/>
          </a:xfrm>
        </p:grpSpPr>
        <p:pic>
          <p:nvPicPr>
            <p:cNvPr id="12" name="Picture 11" descr="PaperPanel-Title.jpg"/>
            <p:cNvPicPr>
              <a:picLocks noChangeAspect="1"/>
            </p:cNvPicPr>
            <p:nvPr/>
          </p:nvPicPr>
          <p:blipFill>
            <a:blip r:embed="rId2"/>
            <a:srcRect r="2128"/>
            <a:stretch>
              <a:fillRect/>
            </a:stretch>
          </p:blipFill>
          <p:spPr>
            <a:xfrm>
              <a:off x="486873" y="411480"/>
              <a:ext cx="8170255" cy="6035040"/>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sp>
          <p:nvSpPr>
            <p:cNvPr id="14" name="Rectangle 13"/>
            <p:cNvSpPr>
              <a:spLocks/>
            </p:cNvSpPr>
            <p:nvPr/>
          </p:nvSpPr>
          <p:spPr>
            <a:xfrm>
              <a:off x="562843" y="475488"/>
              <a:ext cx="7982712" cy="5888736"/>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573741" y="6122894"/>
            <a:ext cx="2133600" cy="259317"/>
          </a:xfrm>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1800E5E9-1EF6-F048-BE8A-A6B27139F0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15"/>
          <p:cNvGrpSpPr/>
          <p:nvPr/>
        </p:nvGrpSpPr>
        <p:grpSpPr>
          <a:xfrm>
            <a:off x="182880" y="173699"/>
            <a:ext cx="8778240" cy="6510602"/>
            <a:chOff x="182880" y="173699"/>
            <a:chExt cx="8778240" cy="6510602"/>
          </a:xfrm>
        </p:grpSpPr>
        <p:pic>
          <p:nvPicPr>
            <p:cNvPr id="17" name="Picture 16"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7" name="Picture 6" descr="PaperPanel-Title.jpg"/>
          <p:cNvPicPr>
            <a:picLocks noChangeAspect="1"/>
          </p:cNvPicPr>
          <p:nvPr/>
        </p:nvPicPr>
        <p:blipFill>
          <a:blip r:embed="rId2"/>
          <a:srcRect r="2128"/>
          <a:stretch>
            <a:fillRect/>
          </a:stretch>
        </p:blipFill>
        <p:spPr>
          <a:xfrm>
            <a:off x="486873" y="411480"/>
            <a:ext cx="8170255" cy="6035040"/>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569259" y="6122894"/>
            <a:ext cx="2133600" cy="259317"/>
          </a:xfrm>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 name="Group 23"/>
          <p:cNvGrpSpPr/>
          <p:nvPr/>
        </p:nvGrpSpPr>
        <p:grpSpPr>
          <a:xfrm>
            <a:off x="182880" y="173699"/>
            <a:ext cx="8778240" cy="6510602"/>
            <a:chOff x="182880" y="173699"/>
            <a:chExt cx="8778240" cy="6510602"/>
          </a:xfrm>
        </p:grpSpPr>
        <p:pic>
          <p:nvPicPr>
            <p:cNvPr id="25" name="Picture 24"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13"/>
          <p:cNvGrpSpPr/>
          <p:nvPr/>
        </p:nvGrpSpPr>
        <p:grpSpPr>
          <a:xfrm>
            <a:off x="182880" y="173699"/>
            <a:ext cx="8778240" cy="6510602"/>
            <a:chOff x="182880" y="173699"/>
            <a:chExt cx="8778240" cy="6510602"/>
          </a:xfrm>
        </p:grpSpPr>
        <p:pic>
          <p:nvPicPr>
            <p:cNvPr id="15" name="Picture 14"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9"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9" name="Rectangle 18"/>
              <p:cNvSpPr/>
              <p:nvPr/>
            </p:nvSpPr>
            <p:spPr>
              <a:xfrm>
                <a:off x="247157" y="16123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B72D40A-84C8-8947-8CA2-12952E161999}"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16"/>
          <p:cNvGrpSpPr/>
          <p:nvPr/>
        </p:nvGrpSpPr>
        <p:grpSpPr>
          <a:xfrm>
            <a:off x="182880" y="173699"/>
            <a:ext cx="8778240" cy="6510602"/>
            <a:chOff x="182880" y="173699"/>
            <a:chExt cx="8778240" cy="6510602"/>
          </a:xfrm>
        </p:grpSpPr>
        <p:pic>
          <p:nvPicPr>
            <p:cNvPr id="18" name="Picture 17"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11"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2" name="Rectangle 21"/>
              <p:cNvSpPr/>
              <p:nvPr/>
            </p:nvSpPr>
            <p:spPr>
              <a:xfrm>
                <a:off x="247157" y="16123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B72D40A-84C8-8947-8CA2-12952E161999}" type="datetimeFigureOut">
              <a:rPr lang="en-US" smtClean="0"/>
              <a:pPr/>
              <a:t>4/19/2013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00E5E9-1EF6-F048-BE8A-A6B27139F0B8}" type="slidenum">
              <a:rPr lang="en-US" smtClean="0"/>
              <a:pPr/>
              <a:t>‹#›</a:t>
            </a:fld>
            <a:endParaRPr lang="en-US"/>
          </a:p>
        </p:txBody>
      </p:sp>
      <p:cxnSp>
        <p:nvCxnSpPr>
          <p:cNvPr id="30" name="Straight Connector 29"/>
          <p:cNvCxnSpPr/>
          <p:nvPr/>
        </p:nvCxnSpPr>
        <p:spPr>
          <a:xfrm rot="16200000" flipH="1">
            <a:off x="2217480" y="4026438"/>
            <a:ext cx="4711326" cy="2286"/>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Connector 22"/>
          <p:cNvCxnSpPr/>
          <p:nvPr/>
        </p:nvCxnSpPr>
        <p:spPr>
          <a:xfrm rot="16200000" flipH="1">
            <a:off x="2217480" y="4026438"/>
            <a:ext cx="4711326" cy="2286"/>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18"/>
          <p:cNvGrpSpPr/>
          <p:nvPr/>
        </p:nvGrpSpPr>
        <p:grpSpPr>
          <a:xfrm>
            <a:off x="182880" y="173699"/>
            <a:ext cx="8778240" cy="6510602"/>
            <a:chOff x="182880" y="173699"/>
            <a:chExt cx="8778240" cy="6510602"/>
          </a:xfrm>
        </p:grpSpPr>
        <p:pic>
          <p:nvPicPr>
            <p:cNvPr id="20" name="Picture 19"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7"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4" name="Rectangle 23"/>
              <p:cNvSpPr/>
              <p:nvPr/>
            </p:nvSpPr>
            <p:spPr>
              <a:xfrm>
                <a:off x="247157" y="16123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B72D40A-84C8-8947-8CA2-12952E161999}" type="datetimeFigureOut">
              <a:rPr lang="en-US" smtClean="0"/>
              <a:pPr/>
              <a:t>4/19/2013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17"/>
          <p:cNvGrpSpPr/>
          <p:nvPr/>
        </p:nvGrpSpPr>
        <p:grpSpPr>
          <a:xfrm>
            <a:off x="182880" y="173699"/>
            <a:ext cx="8778240" cy="6510602"/>
            <a:chOff x="182880" y="173699"/>
            <a:chExt cx="8778240" cy="6510602"/>
          </a:xfrm>
        </p:grpSpPr>
        <p:pic>
          <p:nvPicPr>
            <p:cNvPr id="19" name="Picture 18"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6" name="Group 10"/>
            <p:cNvGrpSpPr/>
            <p:nvPr/>
          </p:nvGrpSpPr>
          <p:grpSpPr>
            <a:xfrm>
              <a:off x="256032" y="237744"/>
              <a:ext cx="8622792" cy="6364224"/>
              <a:chOff x="247157" y="247430"/>
              <a:chExt cx="8622792" cy="6364224"/>
            </a:xfrm>
          </p:grpSpPr>
          <p:sp>
            <p:nvSpPr>
              <p:cNvPr id="21" name="Rectangle 20"/>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2" name="Straight Connector 21"/>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8B72D40A-84C8-8947-8CA2-12952E161999}" type="datetimeFigureOut">
              <a:rPr lang="en-US" smtClean="0"/>
              <a:pPr/>
              <a:t>4/19/2013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33"/>
          <p:cNvGrpSpPr/>
          <p:nvPr/>
        </p:nvGrpSpPr>
        <p:grpSpPr>
          <a:xfrm>
            <a:off x="182880" y="173699"/>
            <a:ext cx="8778240" cy="6510602"/>
            <a:chOff x="182880" y="173699"/>
            <a:chExt cx="8778240" cy="6510602"/>
          </a:xfrm>
        </p:grpSpPr>
        <p:grpSp>
          <p:nvGrpSpPr>
            <p:cNvPr id="9" name="Group 26"/>
            <p:cNvGrpSpPr/>
            <p:nvPr/>
          </p:nvGrpSpPr>
          <p:grpSpPr>
            <a:xfrm>
              <a:off x="182880" y="173699"/>
              <a:ext cx="8778240" cy="6510602"/>
              <a:chOff x="182880" y="173699"/>
              <a:chExt cx="8778240" cy="6510602"/>
            </a:xfrm>
          </p:grpSpPr>
          <p:pic>
            <p:nvPicPr>
              <p:cNvPr id="28" name="Picture 27"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10" name="Group 10"/>
              <p:cNvGrpSpPr/>
              <p:nvPr/>
            </p:nvGrpSpPr>
            <p:grpSpPr>
              <a:xfrm>
                <a:off x="256032" y="237744"/>
                <a:ext cx="8622792" cy="6364224"/>
                <a:chOff x="247157" y="247430"/>
                <a:chExt cx="8622792" cy="6364224"/>
              </a:xfrm>
            </p:grpSpPr>
            <p:sp>
              <p:nvSpPr>
                <p:cNvPr id="30" name="Rectangle 29"/>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8B72D40A-84C8-8947-8CA2-12952E161999}"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33"/>
          <p:cNvGrpSpPr/>
          <p:nvPr/>
        </p:nvGrpSpPr>
        <p:grpSpPr>
          <a:xfrm>
            <a:off x="182880" y="173699"/>
            <a:ext cx="8778240" cy="6510602"/>
            <a:chOff x="182880" y="173699"/>
            <a:chExt cx="8778240" cy="6510602"/>
          </a:xfrm>
        </p:grpSpPr>
        <p:grpSp>
          <p:nvGrpSpPr>
            <p:cNvPr id="9" name="Group 26"/>
            <p:cNvGrpSpPr/>
            <p:nvPr/>
          </p:nvGrpSpPr>
          <p:grpSpPr>
            <a:xfrm>
              <a:off x="182880" y="173699"/>
              <a:ext cx="8778240" cy="6510602"/>
              <a:chOff x="182880" y="173699"/>
              <a:chExt cx="8778240" cy="6510602"/>
            </a:xfrm>
          </p:grpSpPr>
          <p:pic>
            <p:nvPicPr>
              <p:cNvPr id="21" name="Picture 20"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10"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rot="5400000">
              <a:off x="801086" y="3274090"/>
              <a:ext cx="613562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72D40A-84C8-8947-8CA2-12952E161999}"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0E5E9-1EF6-F048-BE8A-A6B27139F0B8}" type="slidenum">
              <a:rPr lang="en-US" smtClean="0"/>
              <a:pPr/>
              <a:t>‹#›</a:t>
            </a:fld>
            <a:endParaRPr lang="en-US"/>
          </a:p>
        </p:txBody>
      </p:sp>
      <p:sp>
        <p:nvSpPr>
          <p:cNvPr id="15" name="Rectangle 14"/>
          <p:cNvSpPr/>
          <p:nvPr/>
        </p:nvSpPr>
        <p:spPr>
          <a:xfrm rot="10800000">
            <a:off x="258763" y="1594462"/>
            <a:ext cx="357530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Click icon to add picture</a:t>
            </a:r>
            <a:endParaRPr/>
          </a:p>
        </p:txBody>
      </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32"/>
          <p:cNvGrpSpPr/>
          <p:nvPr/>
        </p:nvGrpSpPr>
        <p:grpSpPr>
          <a:xfrm>
            <a:off x="182880" y="173699"/>
            <a:ext cx="8778240" cy="6510602"/>
            <a:chOff x="182880" y="173699"/>
            <a:chExt cx="8778240" cy="6510602"/>
          </a:xfrm>
        </p:grpSpPr>
        <p:grpSp>
          <p:nvGrpSpPr>
            <p:cNvPr id="9" name="Group 26"/>
            <p:cNvGrpSpPr/>
            <p:nvPr/>
          </p:nvGrpSpPr>
          <p:grpSpPr>
            <a:xfrm>
              <a:off x="182880" y="173699"/>
              <a:ext cx="8778240" cy="6510602"/>
              <a:chOff x="182880" y="173699"/>
              <a:chExt cx="8778240" cy="6510602"/>
            </a:xfrm>
          </p:grpSpPr>
          <p:pic>
            <p:nvPicPr>
              <p:cNvPr id="36" name="Picture 35"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10" name="Group 10"/>
              <p:cNvGrpSpPr/>
              <p:nvPr/>
            </p:nvGrpSpPr>
            <p:grpSpPr>
              <a:xfrm>
                <a:off x="256032" y="237744"/>
                <a:ext cx="8622792" cy="6364224"/>
                <a:chOff x="247157" y="247430"/>
                <a:chExt cx="8622792" cy="6364224"/>
              </a:xfrm>
            </p:grpSpPr>
            <p:sp>
              <p:nvSpPr>
                <p:cNvPr id="38" name="Rectangle 37"/>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9" name="Straight Connector 38"/>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5" name="Rectangle 34"/>
            <p:cNvSpPr/>
            <p:nvPr/>
          </p:nvSpPr>
          <p:spPr>
            <a:xfrm rot="5400000">
              <a:off x="801086" y="3274090"/>
              <a:ext cx="613562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8B72D40A-84C8-8947-8CA2-12952E161999}"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8" name="Group 26"/>
          <p:cNvGrpSpPr/>
          <p:nvPr/>
        </p:nvGrpSpPr>
        <p:grpSpPr>
          <a:xfrm>
            <a:off x="182880" y="173699"/>
            <a:ext cx="8778240" cy="6510602"/>
            <a:chOff x="182880" y="173699"/>
            <a:chExt cx="8778240" cy="6510602"/>
          </a:xfrm>
        </p:grpSpPr>
        <p:pic>
          <p:nvPicPr>
            <p:cNvPr id="36" name="Picture 35"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9" name="Group 10"/>
            <p:cNvGrpSpPr/>
            <p:nvPr/>
          </p:nvGrpSpPr>
          <p:grpSpPr>
            <a:xfrm>
              <a:off x="256032" y="237744"/>
              <a:ext cx="8622792" cy="6364224"/>
              <a:chOff x="247157" y="247430"/>
              <a:chExt cx="8622792" cy="6364224"/>
            </a:xfrm>
          </p:grpSpPr>
          <p:sp>
            <p:nvSpPr>
              <p:cNvPr id="38" name="Rectangle 37"/>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9" name="Straight Connector 38"/>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3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8B72D40A-84C8-8947-8CA2-12952E161999}"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0E5E9-1EF6-F048-BE8A-A6B27139F0B8}" type="slidenum">
              <a:rPr lang="en-US" smtClean="0"/>
              <a:pPr/>
              <a:t>‹#›</a:t>
            </a:fld>
            <a:endParaRPr lang="en-US"/>
          </a:p>
        </p:txBody>
      </p:sp>
      <p:sp>
        <p:nvSpPr>
          <p:cNvPr id="15" name="Rectangle 14"/>
          <p:cNvSpPr/>
          <p:nvPr/>
        </p:nvSpPr>
        <p:spPr>
          <a:xfrm>
            <a:off x="256032" y="42031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19"/>
          <p:cNvGrpSpPr/>
          <p:nvPr/>
        </p:nvGrpSpPr>
        <p:grpSpPr>
          <a:xfrm>
            <a:off x="182880" y="173699"/>
            <a:ext cx="8778240" cy="6510602"/>
            <a:chOff x="182880" y="173699"/>
            <a:chExt cx="8778240" cy="6510602"/>
          </a:xfrm>
        </p:grpSpPr>
        <p:pic>
          <p:nvPicPr>
            <p:cNvPr id="21" name="Picture 20"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8"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0E5E9-1EF6-F048-BE8A-A6B27139F0B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9"/>
          <p:cNvGrpSpPr/>
          <p:nvPr/>
        </p:nvGrpSpPr>
        <p:grpSpPr>
          <a:xfrm>
            <a:off x="182880" y="173699"/>
            <a:ext cx="8778240" cy="6510602"/>
            <a:chOff x="182880" y="173699"/>
            <a:chExt cx="8778240" cy="6510602"/>
          </a:xfrm>
        </p:grpSpPr>
        <p:pic>
          <p:nvPicPr>
            <p:cNvPr id="21" name="Picture 20" descr="PaperPanel-Base.jpg"/>
            <p:cNvPicPr>
              <a:picLocks noChangeAspect="1"/>
            </p:cNvPicPr>
            <p:nvPr/>
          </p:nvPicPr>
          <p:blipFill>
            <a:blip r:embed="rId2"/>
            <a:stretch>
              <a:fillRect/>
            </a:stretch>
          </p:blipFill>
          <p:spPr>
            <a:xfrm>
              <a:off x="182880" y="173699"/>
              <a:ext cx="8778240" cy="6510602"/>
            </a:xfrm>
            <a:prstGeom prst="rect">
              <a:avLst/>
            </a:prstGeom>
            <a:noFill/>
            <a:ln w="12700">
              <a:noFill/>
            </a:ln>
            <a:effectLst>
              <a:outerShdw blurRad="63500" sx="101000" sy="101000" algn="ctr" rotWithShape="0">
                <a:prstClr val="black">
                  <a:alpha val="40000"/>
                </a:prstClr>
              </a:outerShdw>
            </a:effectLst>
            <a:scene3d>
              <a:camera prst="perspectiveFront" fov="4800000"/>
              <a:lightRig rig="threePt" dir="t"/>
            </a:scene3d>
          </p:spPr>
        </p:pic>
        <p:grpSp>
          <p:nvGrpSpPr>
            <p:cNvPr id="8"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72D40A-84C8-8947-8CA2-12952E161999}"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0E5E9-1EF6-F048-BE8A-A6B27139F0B8}" type="slidenum">
              <a:rPr lang="en-US" smtClean="0"/>
              <a:pPr/>
              <a:t>‹#›</a:t>
            </a:fld>
            <a:endParaRPr lang="en-US"/>
          </a:p>
        </p:txBody>
      </p:sp>
      <p:sp>
        <p:nvSpPr>
          <p:cNvPr id="26" name="Rectangle 25"/>
          <p:cNvSpPr/>
          <p:nvPr/>
        </p:nvSpPr>
        <p:spPr>
          <a:xfrm rot="5400000">
            <a:off x="4242277" y="3274090"/>
            <a:ext cx="613562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8B72D40A-84C8-8947-8CA2-12952E161999}" type="datetimeFigureOut">
              <a:rPr lang="en-US" smtClean="0"/>
              <a:pPr/>
              <a:t>4/19/2013</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1800E5E9-1EF6-F048-BE8A-A6B27139F0B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en.wikipedia.org/wiki/Rorschach_tes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personalitypathways.com/type_inventor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0289159">
            <a:off x="726259" y="1333180"/>
            <a:ext cx="365747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Personality</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6" name="Picture 2" descr="C:\Users\cwoodside\AppData\Local\Microsoft\Windows\Temporary Internet Files\Content.IE5\5A8N7E13\MP90033727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4825" y="3533775"/>
            <a:ext cx="3657600" cy="26090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woodside\AppData\Local\Microsoft\Windows\Temporary Internet Files\Content.IE5\HJLN940H\MP90044872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57200"/>
            <a:ext cx="18859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175" y="3657600"/>
            <a:ext cx="3095626" cy="24975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400800"/>
          </a:xfrm>
        </p:spPr>
        <p:txBody>
          <a:bodyPr>
            <a:normAutofit fontScale="92500"/>
          </a:bodyPr>
          <a:lstStyle/>
          <a:p>
            <a:r>
              <a:rPr lang="en-US" b="1" u="sng" dirty="0" smtClean="0">
                <a:latin typeface="Tahoma" pitchFamily="34" charset="0"/>
                <a:ea typeface="Tahoma" pitchFamily="34" charset="0"/>
                <a:cs typeface="Tahoma" pitchFamily="34" charset="0"/>
              </a:rPr>
              <a:t>Personality:</a:t>
            </a:r>
            <a:r>
              <a:rPr lang="en-US" b="1" dirty="0" smtClean="0">
                <a:latin typeface="Tahoma" pitchFamily="34" charset="0"/>
                <a:ea typeface="Tahoma" pitchFamily="34" charset="0"/>
                <a:cs typeface="Tahoma" pitchFamily="34" charset="0"/>
              </a:rPr>
              <a:t> The psychological qualities that bring a consistency to an individual’s thoughts and behaviors in different situations and at different times.</a:t>
            </a:r>
          </a:p>
          <a:p>
            <a:r>
              <a:rPr lang="en-US" b="1" dirty="0" smtClean="0">
                <a:latin typeface="Tahoma" pitchFamily="34" charset="0"/>
                <a:ea typeface="Tahoma" pitchFamily="34" charset="0"/>
                <a:cs typeface="Tahoma" pitchFamily="34" charset="0"/>
              </a:rPr>
              <a:t>Personality is a continuously changing process, shaped by our individual needs and cognitions and by external pressures from the social environment.</a:t>
            </a:r>
            <a:endParaRPr lang="en-US" b="1" dirty="0">
              <a:latin typeface="Tahoma" pitchFamily="34" charset="0"/>
              <a:ea typeface="Tahoma" pitchFamily="34" charset="0"/>
              <a:cs typeface="Tahoma" pitchFamily="34" charset="0"/>
            </a:endParaRPr>
          </a:p>
          <a:p>
            <a:r>
              <a:rPr lang="en-US" b="1" dirty="0" smtClean="0">
                <a:latin typeface="Tahoma" pitchFamily="34" charset="0"/>
                <a:ea typeface="Tahoma" pitchFamily="34" charset="0"/>
                <a:cs typeface="Tahoma" pitchFamily="34" charset="0"/>
              </a:rPr>
              <a:t>It is the thread that consistently runs through our lives.</a:t>
            </a:r>
          </a:p>
          <a:p>
            <a:r>
              <a:rPr lang="en-US" b="1" u="sng" dirty="0" smtClean="0">
                <a:latin typeface="Tahoma" pitchFamily="34" charset="0"/>
                <a:ea typeface="Tahoma" pitchFamily="34" charset="0"/>
                <a:cs typeface="Tahoma" pitchFamily="34" charset="0"/>
              </a:rPr>
              <a:t>Two Main Theories</a:t>
            </a:r>
          </a:p>
          <a:p>
            <a:r>
              <a:rPr lang="en-US" b="1" u="sng" dirty="0">
                <a:latin typeface="Tahoma" pitchFamily="34" charset="0"/>
                <a:ea typeface="Tahoma" pitchFamily="34" charset="0"/>
                <a:cs typeface="Tahoma" pitchFamily="34" charset="0"/>
              </a:rPr>
              <a:t>Psychodynamic Theory:</a:t>
            </a:r>
            <a:r>
              <a:rPr lang="en-US" b="1" dirty="0">
                <a:latin typeface="Tahoma" pitchFamily="34" charset="0"/>
                <a:ea typeface="Tahoma" pitchFamily="34" charset="0"/>
                <a:cs typeface="Tahoma" pitchFamily="34" charset="0"/>
              </a:rPr>
              <a:t> </a:t>
            </a:r>
            <a:r>
              <a:rPr lang="en-US" b="1" dirty="0" smtClean="0">
                <a:latin typeface="Tahoma" pitchFamily="34" charset="0"/>
                <a:ea typeface="Tahoma" pitchFamily="34" charset="0"/>
                <a:cs typeface="Tahoma" pitchFamily="34" charset="0"/>
              </a:rPr>
              <a:t> Freud’s </a:t>
            </a:r>
            <a:r>
              <a:rPr lang="en-US" b="1" dirty="0">
                <a:latin typeface="Tahoma" pitchFamily="34" charset="0"/>
                <a:ea typeface="Tahoma" pitchFamily="34" charset="0"/>
                <a:cs typeface="Tahoma" pitchFamily="34" charset="0"/>
              </a:rPr>
              <a:t>theory that calls attention to motivation, especially unconscious motives, and the influence of our past experiences</a:t>
            </a:r>
            <a:r>
              <a:rPr lang="en-US" b="1" dirty="0" smtClean="0">
                <a:latin typeface="Tahoma" pitchFamily="34" charset="0"/>
                <a:ea typeface="Tahoma" pitchFamily="34" charset="0"/>
                <a:cs typeface="Tahoma" pitchFamily="34" charset="0"/>
              </a:rPr>
              <a:t>.</a:t>
            </a:r>
            <a:endParaRPr lang="en-US" b="1" dirty="0">
              <a:latin typeface="Tahoma" pitchFamily="34" charset="0"/>
              <a:ea typeface="Tahoma" pitchFamily="34" charset="0"/>
              <a:cs typeface="Tahoma" pitchFamily="34" charset="0"/>
            </a:endParaRPr>
          </a:p>
          <a:p>
            <a:r>
              <a:rPr lang="en-US" b="1" u="sng" dirty="0">
                <a:latin typeface="Tahoma" pitchFamily="34" charset="0"/>
                <a:ea typeface="Tahoma" pitchFamily="34" charset="0"/>
                <a:cs typeface="Tahoma" pitchFamily="34" charset="0"/>
              </a:rPr>
              <a:t>Humanistic Theory:</a:t>
            </a:r>
            <a:r>
              <a:rPr lang="en-US" b="1" dirty="0">
                <a:latin typeface="Tahoma" pitchFamily="34" charset="0"/>
                <a:ea typeface="Tahoma" pitchFamily="34" charset="0"/>
                <a:cs typeface="Tahoma" pitchFamily="34" charset="0"/>
              </a:rPr>
              <a:t> </a:t>
            </a:r>
            <a:r>
              <a:rPr lang="en-US" b="1" dirty="0" smtClean="0">
                <a:latin typeface="Tahoma" pitchFamily="34" charset="0"/>
                <a:ea typeface="Tahoma" pitchFamily="34" charset="0"/>
                <a:cs typeface="Tahoma" pitchFamily="34" charset="0"/>
              </a:rPr>
              <a:t> A </a:t>
            </a:r>
            <a:r>
              <a:rPr lang="en-US" b="1" dirty="0">
                <a:latin typeface="Tahoma" pitchFamily="34" charset="0"/>
                <a:ea typeface="Tahoma" pitchFamily="34" charset="0"/>
                <a:cs typeface="Tahoma" pitchFamily="34" charset="0"/>
              </a:rPr>
              <a:t>theory that emphasizes the present, subjective reality-what we believe is important now, what we think of ourselves in relation to others is important now.</a:t>
            </a:r>
          </a:p>
          <a:p>
            <a:endParaRPr lang="en-US" b="1" dirty="0" smtClean="0">
              <a:latin typeface="Tahoma" pitchFamily="34" charset="0"/>
              <a:ea typeface="Tahoma" pitchFamily="34" charset="0"/>
              <a:cs typeface="Tahoma"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r>
              <a:rPr lang="en-US" b="1" u="sng" dirty="0" smtClean="0">
                <a:latin typeface="Tahoma" pitchFamily="34" charset="0"/>
                <a:ea typeface="Tahoma" pitchFamily="34" charset="0"/>
                <a:cs typeface="Tahoma" pitchFamily="34" charset="0"/>
              </a:rPr>
              <a:t>Clinical Perspective</a:t>
            </a:r>
          </a:p>
          <a:p>
            <a:r>
              <a:rPr lang="en-US" b="1" dirty="0" smtClean="0">
                <a:latin typeface="Tahoma" pitchFamily="34" charset="0"/>
                <a:ea typeface="Tahoma" pitchFamily="34" charset="0"/>
                <a:cs typeface="Tahoma" pitchFamily="34" charset="0"/>
              </a:rPr>
              <a:t>The clinical perspective utilizes a combination of the psychodynamic and humanistic theories. This is most often used by psychologists who are working with people who are seeking counseling.</a:t>
            </a:r>
          </a:p>
          <a:p>
            <a:r>
              <a:rPr lang="en-US" b="1" u="sng" dirty="0" smtClean="0">
                <a:latin typeface="Tahoma" pitchFamily="34" charset="0"/>
                <a:ea typeface="Tahoma" pitchFamily="34" charset="0"/>
                <a:cs typeface="Tahoma" pitchFamily="34" charset="0"/>
              </a:rPr>
              <a:t>Social Cognitive Theory</a:t>
            </a:r>
          </a:p>
          <a:p>
            <a:r>
              <a:rPr lang="en-US" b="1" dirty="0">
                <a:latin typeface="Tahoma" pitchFamily="34" charset="0"/>
                <a:ea typeface="Tahoma" pitchFamily="34" charset="0"/>
                <a:cs typeface="Tahoma" pitchFamily="34" charset="0"/>
              </a:rPr>
              <a:t>Social-cognitive theory derives from experiments in psychology rather than clinical work. </a:t>
            </a:r>
          </a:p>
          <a:p>
            <a:r>
              <a:rPr lang="en-US" b="1" dirty="0">
                <a:latin typeface="Tahoma" pitchFamily="34" charset="0"/>
                <a:ea typeface="Tahoma" pitchFamily="34" charset="0"/>
                <a:cs typeface="Tahoma" pitchFamily="34" charset="0"/>
              </a:rPr>
              <a:t>This theory is based on the idea that personality is a result of learning, perception and social interaction.</a:t>
            </a:r>
          </a:p>
          <a:p>
            <a:r>
              <a:rPr lang="en-US" b="1" dirty="0">
                <a:latin typeface="Tahoma" pitchFamily="34" charset="0"/>
                <a:ea typeface="Tahoma" pitchFamily="34" charset="0"/>
                <a:cs typeface="Tahoma" pitchFamily="34" charset="0"/>
              </a:rPr>
              <a:t>Despite what it seems, social-cognitive theory and clinical perspective compliment each other and share some common ideas.</a:t>
            </a:r>
          </a:p>
          <a:p>
            <a:endParaRPr lang="en-US" b="1" dirty="0">
              <a:latin typeface="Tahoma" pitchFamily="34" charset="0"/>
              <a:ea typeface="Tahoma" pitchFamily="34" charset="0"/>
              <a:cs typeface="Tahoma"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92500" lnSpcReduction="10000"/>
          </a:bodyPr>
          <a:lstStyle/>
          <a:p>
            <a:r>
              <a:rPr lang="en-US" b="1" u="sng" dirty="0" smtClean="0">
                <a:latin typeface="Tahoma" pitchFamily="34" charset="0"/>
                <a:ea typeface="Tahoma" pitchFamily="34" charset="0"/>
                <a:cs typeface="Tahoma" pitchFamily="34" charset="0"/>
              </a:rPr>
              <a:t>Psychodynamic Theories</a:t>
            </a:r>
          </a:p>
          <a:p>
            <a:r>
              <a:rPr lang="en-US" b="1" dirty="0" smtClean="0">
                <a:latin typeface="Tahoma" pitchFamily="34" charset="0"/>
                <a:ea typeface="Tahoma" pitchFamily="34" charset="0"/>
                <a:cs typeface="Tahoma" pitchFamily="34" charset="0"/>
              </a:rPr>
              <a:t>Although there are a variety of psychodynamic theories, they originate with Freud’s psychoanalytic theory.</a:t>
            </a:r>
          </a:p>
          <a:p>
            <a:r>
              <a:rPr lang="en-US" b="1" dirty="0" smtClean="0">
                <a:latin typeface="Tahoma" pitchFamily="34" charset="0"/>
                <a:ea typeface="Tahoma" pitchFamily="34" charset="0"/>
                <a:cs typeface="Tahoma" pitchFamily="34" charset="0"/>
              </a:rPr>
              <a:t>In this theory, Freud said the unconscious, the hidden parts of the mind, was a source of powerful impulses, instincts, motives, and conflicts that energize personality.</a:t>
            </a:r>
          </a:p>
          <a:p>
            <a:r>
              <a:rPr lang="en-US" b="1" u="sng" dirty="0" smtClean="0">
                <a:latin typeface="Tahoma" pitchFamily="34" charset="0"/>
                <a:ea typeface="Tahoma" pitchFamily="34" charset="0"/>
                <a:cs typeface="Tahoma" pitchFamily="34" charset="0"/>
              </a:rPr>
              <a:t>Psychoanalysis</a:t>
            </a:r>
          </a:p>
          <a:p>
            <a:r>
              <a:rPr lang="en-US" b="1" dirty="0">
                <a:latin typeface="Tahoma" pitchFamily="34" charset="0"/>
                <a:ea typeface="Tahoma" pitchFamily="34" charset="0"/>
                <a:cs typeface="Tahoma" pitchFamily="34" charset="0"/>
              </a:rPr>
              <a:t>Psychoanalysis focuses on how the mind’s energy is exchanged, transformed and expressed.</a:t>
            </a:r>
          </a:p>
          <a:p>
            <a:r>
              <a:rPr lang="en-US" b="1" dirty="0">
                <a:latin typeface="Tahoma" pitchFamily="34" charset="0"/>
                <a:ea typeface="Tahoma" pitchFamily="34" charset="0"/>
                <a:cs typeface="Tahoma" pitchFamily="34" charset="0"/>
              </a:rPr>
              <a:t>The “mental stream” of the sex drive was called the Eros, he Greek god for passionate love. The energy behind this drive was called libido, Latin for lust</a:t>
            </a:r>
            <a:r>
              <a:rPr lang="en-US" b="1" dirty="0" smtClean="0">
                <a:latin typeface="Tahoma" pitchFamily="34" charset="0"/>
                <a:ea typeface="Tahoma" pitchFamily="34" charset="0"/>
                <a:cs typeface="Tahoma" pitchFamily="34" charset="0"/>
              </a:rPr>
              <a:t>.</a:t>
            </a:r>
            <a:endParaRPr lang="en-US" b="1" dirty="0">
              <a:latin typeface="Tahoma" pitchFamily="34" charset="0"/>
              <a:ea typeface="Tahoma" pitchFamily="34" charset="0"/>
              <a:cs typeface="Tahoma" pitchFamily="34" charset="0"/>
            </a:endParaRPr>
          </a:p>
          <a:p>
            <a:r>
              <a:rPr lang="en-US" b="1" dirty="0">
                <a:latin typeface="Tahoma" pitchFamily="34" charset="0"/>
                <a:ea typeface="Tahoma" pitchFamily="34" charset="0"/>
                <a:cs typeface="Tahoma" pitchFamily="34" charset="0"/>
              </a:rPr>
              <a:t>The “mental stream” for destruction was </a:t>
            </a:r>
            <a:r>
              <a:rPr lang="en-US" b="1" dirty="0" err="1">
                <a:latin typeface="Tahoma" pitchFamily="34" charset="0"/>
                <a:ea typeface="Tahoma" pitchFamily="34" charset="0"/>
                <a:cs typeface="Tahoma" pitchFamily="34" charset="0"/>
              </a:rPr>
              <a:t>Thanatos</a:t>
            </a:r>
            <a:r>
              <a:rPr lang="en-US" b="1" dirty="0">
                <a:latin typeface="Tahoma" pitchFamily="34" charset="0"/>
                <a:ea typeface="Tahoma" pitchFamily="34" charset="0"/>
                <a:cs typeface="Tahoma" pitchFamily="34" charset="0"/>
              </a:rPr>
              <a:t>. Freud called it the “death instinct” that drives aggressive and destructive acts humans commit against each other. </a:t>
            </a:r>
          </a:p>
          <a:p>
            <a:endParaRPr lang="en-US" b="1" dirty="0">
              <a:latin typeface="Tahoma" pitchFamily="34" charset="0"/>
              <a:ea typeface="Tahoma" pitchFamily="34" charset="0"/>
              <a:cs typeface="Tahom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3886200" cy="5074921"/>
          </a:xfrm>
        </p:spPr>
        <p:txBody>
          <a:bodyPr>
            <a:normAutofit/>
          </a:bodyPr>
          <a:lstStyle/>
          <a:p>
            <a:r>
              <a:rPr lang="en-US" b="1" u="sng" dirty="0" smtClean="0">
                <a:latin typeface="Tahoma" pitchFamily="34" charset="0"/>
                <a:ea typeface="Tahoma" pitchFamily="34" charset="0"/>
                <a:cs typeface="Tahoma" pitchFamily="34" charset="0"/>
              </a:rPr>
              <a:t>Personality Structure</a:t>
            </a:r>
          </a:p>
          <a:p>
            <a:r>
              <a:rPr lang="en-US" b="1" dirty="0" smtClean="0">
                <a:latin typeface="Tahoma" pitchFamily="34" charset="0"/>
                <a:ea typeface="Tahoma" pitchFamily="34" charset="0"/>
                <a:cs typeface="Tahoma" pitchFamily="34" charset="0"/>
              </a:rPr>
              <a:t>Freud saw human personality as an iceberg with three parts: the </a:t>
            </a:r>
            <a:r>
              <a:rPr lang="en-US" b="1" i="1" dirty="0" smtClean="0">
                <a:latin typeface="Tahoma" pitchFamily="34" charset="0"/>
                <a:ea typeface="Tahoma" pitchFamily="34" charset="0"/>
                <a:cs typeface="Tahoma" pitchFamily="34" charset="0"/>
              </a:rPr>
              <a:t>Ego, Superego</a:t>
            </a:r>
            <a:r>
              <a:rPr lang="en-US" b="1" dirty="0" smtClean="0">
                <a:latin typeface="Tahoma" pitchFamily="34" charset="0"/>
                <a:ea typeface="Tahoma" pitchFamily="34" charset="0"/>
                <a:cs typeface="Tahoma" pitchFamily="34" charset="0"/>
              </a:rPr>
              <a:t> and </a:t>
            </a:r>
            <a:r>
              <a:rPr lang="en-US" b="1" i="1" dirty="0" smtClean="0">
                <a:latin typeface="Tahoma" pitchFamily="34" charset="0"/>
                <a:ea typeface="Tahoma" pitchFamily="34" charset="0"/>
                <a:cs typeface="Tahoma" pitchFamily="34" charset="0"/>
              </a:rPr>
              <a:t>Id</a:t>
            </a:r>
            <a:r>
              <a:rPr lang="en-US" b="1" dirty="0" smtClean="0">
                <a:latin typeface="Tahoma" pitchFamily="34" charset="0"/>
                <a:ea typeface="Tahoma" pitchFamily="34" charset="0"/>
                <a:cs typeface="Tahoma" pitchFamily="34" charset="0"/>
              </a:rPr>
              <a:t>. </a:t>
            </a:r>
          </a:p>
          <a:p>
            <a:r>
              <a:rPr lang="en-US" b="1" dirty="0" smtClean="0">
                <a:latin typeface="Tahoma" pitchFamily="34" charset="0"/>
                <a:ea typeface="Tahoma" pitchFamily="34" charset="0"/>
                <a:cs typeface="Tahoma" pitchFamily="34" charset="0"/>
              </a:rPr>
              <a:t>In this model, the superego and the id were antagonist parts, regulated by the ego.</a:t>
            </a:r>
            <a:endParaRPr lang="en-US" b="1" dirty="0">
              <a:latin typeface="Tahoma" pitchFamily="34" charset="0"/>
              <a:ea typeface="Tahoma" pitchFamily="34" charset="0"/>
              <a:cs typeface="Tahoma" pitchFamily="34" charset="0"/>
            </a:endParaRPr>
          </a:p>
        </p:txBody>
      </p:sp>
      <p:grpSp>
        <p:nvGrpSpPr>
          <p:cNvPr id="4" name="Group 6"/>
          <p:cNvGrpSpPr>
            <a:grpSpLocks/>
          </p:cNvGrpSpPr>
          <p:nvPr/>
        </p:nvGrpSpPr>
        <p:grpSpPr bwMode="auto">
          <a:xfrm>
            <a:off x="3886200" y="228600"/>
            <a:ext cx="5029200" cy="6477000"/>
            <a:chOff x="359" y="1200"/>
            <a:chExt cx="3011" cy="2752"/>
          </a:xfrm>
        </p:grpSpPr>
        <p:pic>
          <p:nvPicPr>
            <p:cNvPr id="5" name="Picture 7" descr="U:\201\14-1.BMP"/>
            <p:cNvPicPr>
              <a:picLocks noChangeAspect="1" noChangeArrowheads="1"/>
            </p:cNvPicPr>
            <p:nvPr/>
          </p:nvPicPr>
          <p:blipFill>
            <a:blip r:embed="rId2"/>
            <a:srcRect l="3623" r="3049"/>
            <a:stretch>
              <a:fillRect/>
            </a:stretch>
          </p:blipFill>
          <p:spPr bwMode="auto">
            <a:xfrm>
              <a:off x="359" y="1200"/>
              <a:ext cx="3000" cy="2752"/>
            </a:xfrm>
            <a:prstGeom prst="rect">
              <a:avLst/>
            </a:prstGeom>
            <a:noFill/>
            <a:ln w="9525">
              <a:noFill/>
              <a:miter lim="800000"/>
              <a:headEnd/>
              <a:tailEnd/>
            </a:ln>
          </p:spPr>
        </p:pic>
        <p:sp>
          <p:nvSpPr>
            <p:cNvPr id="6" name="Rectangle 8"/>
            <p:cNvSpPr>
              <a:spLocks noChangeArrowheads="1"/>
            </p:cNvSpPr>
            <p:nvPr/>
          </p:nvSpPr>
          <p:spPr bwMode="auto">
            <a:xfrm>
              <a:off x="1056" y="2736"/>
              <a:ext cx="480" cy="192"/>
            </a:xfrm>
            <a:prstGeom prst="rect">
              <a:avLst/>
            </a:prstGeom>
            <a:solidFill>
              <a:srgbClr val="CCECFF"/>
            </a:solidFill>
            <a:ln w="9525">
              <a:solidFill>
                <a:schemeClr val="tx1"/>
              </a:solidFill>
              <a:miter lim="800000"/>
              <a:headEnd/>
              <a:tailEnd/>
            </a:ln>
          </p:spPr>
          <p:txBody>
            <a:bodyPr wrap="none" anchor="ctr">
              <a:prstTxWarp prst="textNoShape">
                <a:avLst/>
              </a:prstTxWarp>
            </a:bodyPr>
            <a:lstStyle/>
            <a:p>
              <a:pPr algn="ctr"/>
              <a:r>
                <a:rPr lang="en-US" sz="1600" b="1">
                  <a:latin typeface="Arial" pitchFamily="-106" charset="0"/>
                </a:rPr>
                <a:t>Id</a:t>
              </a:r>
              <a:endParaRPr lang="en-US">
                <a:latin typeface="Arial" pitchFamily="-106" charset="0"/>
              </a:endParaRPr>
            </a:p>
          </p:txBody>
        </p:sp>
        <p:sp>
          <p:nvSpPr>
            <p:cNvPr id="7" name="Rectangle 9"/>
            <p:cNvSpPr>
              <a:spLocks noChangeArrowheads="1"/>
            </p:cNvSpPr>
            <p:nvPr/>
          </p:nvSpPr>
          <p:spPr bwMode="auto">
            <a:xfrm>
              <a:off x="1841" y="2311"/>
              <a:ext cx="716" cy="191"/>
            </a:xfrm>
            <a:prstGeom prst="rect">
              <a:avLst/>
            </a:prstGeom>
            <a:solidFill>
              <a:srgbClr val="CCECFF"/>
            </a:solidFill>
            <a:ln w="9525">
              <a:solidFill>
                <a:schemeClr val="tx1"/>
              </a:solidFill>
              <a:miter lim="800000"/>
              <a:headEnd/>
              <a:tailEnd/>
            </a:ln>
          </p:spPr>
          <p:txBody>
            <a:bodyPr wrap="none" anchor="ctr">
              <a:prstTxWarp prst="textNoShape">
                <a:avLst/>
              </a:prstTxWarp>
            </a:bodyPr>
            <a:lstStyle/>
            <a:p>
              <a:pPr algn="ctr"/>
              <a:r>
                <a:rPr lang="en-US" sz="1600" b="1" dirty="0">
                  <a:latin typeface="Arial" pitchFamily="-106" charset="0"/>
                </a:rPr>
                <a:t>Superego</a:t>
              </a:r>
              <a:endParaRPr lang="en-US" dirty="0">
                <a:latin typeface="Arial" pitchFamily="-106" charset="0"/>
              </a:endParaRPr>
            </a:p>
          </p:txBody>
        </p:sp>
        <p:sp>
          <p:nvSpPr>
            <p:cNvPr id="8" name="Rectangle 10"/>
            <p:cNvSpPr>
              <a:spLocks noChangeArrowheads="1"/>
            </p:cNvSpPr>
            <p:nvPr/>
          </p:nvSpPr>
          <p:spPr bwMode="auto">
            <a:xfrm>
              <a:off x="1008" y="1584"/>
              <a:ext cx="480" cy="192"/>
            </a:xfrm>
            <a:prstGeom prst="rect">
              <a:avLst/>
            </a:prstGeom>
            <a:solidFill>
              <a:srgbClr val="CCECFF"/>
            </a:solidFill>
            <a:ln w="9525">
              <a:solidFill>
                <a:schemeClr val="tx1"/>
              </a:solidFill>
              <a:miter lim="800000"/>
              <a:headEnd/>
              <a:tailEnd/>
            </a:ln>
          </p:spPr>
          <p:txBody>
            <a:bodyPr wrap="none" anchor="ctr">
              <a:prstTxWarp prst="textNoShape">
                <a:avLst/>
              </a:prstTxWarp>
            </a:bodyPr>
            <a:lstStyle/>
            <a:p>
              <a:pPr algn="ctr"/>
              <a:r>
                <a:rPr lang="en-US" sz="1600" b="1">
                  <a:latin typeface="Arial" pitchFamily="-106" charset="0"/>
                </a:rPr>
                <a:t>Ego</a:t>
              </a:r>
              <a:endParaRPr lang="en-US">
                <a:latin typeface="Arial" pitchFamily="-106" charset="0"/>
              </a:endParaRPr>
            </a:p>
          </p:txBody>
        </p:sp>
        <p:sp>
          <p:nvSpPr>
            <p:cNvPr id="9" name="Rectangle 11"/>
            <p:cNvSpPr>
              <a:spLocks noChangeArrowheads="1"/>
            </p:cNvSpPr>
            <p:nvPr/>
          </p:nvSpPr>
          <p:spPr bwMode="auto">
            <a:xfrm>
              <a:off x="2266" y="1584"/>
              <a:ext cx="1104" cy="192"/>
            </a:xfrm>
            <a:prstGeom prst="rect">
              <a:avLst/>
            </a:prstGeom>
            <a:solidFill>
              <a:srgbClr val="9C5238"/>
            </a:solidFill>
            <a:ln w="9525">
              <a:solidFill>
                <a:schemeClr val="tx1"/>
              </a:solidFill>
              <a:miter lim="800000"/>
              <a:headEnd/>
              <a:tailEnd/>
            </a:ln>
          </p:spPr>
          <p:txBody>
            <a:bodyPr wrap="none" anchor="ctr">
              <a:prstTxWarp prst="textNoShape">
                <a:avLst/>
              </a:prstTxWarp>
            </a:bodyPr>
            <a:lstStyle/>
            <a:p>
              <a:pPr algn="ctr"/>
              <a:r>
                <a:rPr lang="en-US" sz="1600" b="1" dirty="0">
                  <a:latin typeface="Arial" pitchFamily="-106" charset="0"/>
                </a:rPr>
                <a:t>Conscious mind</a:t>
              </a:r>
              <a:endParaRPr lang="en-US" dirty="0">
                <a:latin typeface="Arial" pitchFamily="-106" charset="0"/>
              </a:endParaRPr>
            </a:p>
          </p:txBody>
        </p:sp>
        <p:sp>
          <p:nvSpPr>
            <p:cNvPr id="10" name="Rectangle 12"/>
            <p:cNvSpPr>
              <a:spLocks noChangeArrowheads="1"/>
            </p:cNvSpPr>
            <p:nvPr/>
          </p:nvSpPr>
          <p:spPr bwMode="auto">
            <a:xfrm>
              <a:off x="2451" y="1947"/>
              <a:ext cx="908" cy="364"/>
            </a:xfrm>
            <a:prstGeom prst="rect">
              <a:avLst/>
            </a:prstGeom>
            <a:solidFill>
              <a:srgbClr val="9C5238"/>
            </a:solidFill>
            <a:ln w="9525">
              <a:solidFill>
                <a:schemeClr val="tx1"/>
              </a:solidFill>
              <a:miter lim="800000"/>
              <a:headEnd/>
              <a:tailEnd/>
            </a:ln>
          </p:spPr>
          <p:txBody>
            <a:bodyPr wrap="none" anchor="ctr">
              <a:prstTxWarp prst="textNoShape">
                <a:avLst/>
              </a:prstTxWarp>
            </a:bodyPr>
            <a:lstStyle/>
            <a:p>
              <a:pPr algn="ctr"/>
              <a:r>
                <a:rPr lang="en-US" sz="1600" b="1" dirty="0">
                  <a:latin typeface="Arial" pitchFamily="-106" charset="0"/>
                </a:rPr>
                <a:t>Unconscious </a:t>
              </a:r>
            </a:p>
            <a:p>
              <a:pPr algn="ctr"/>
              <a:r>
                <a:rPr lang="en-US" sz="1600" b="1" dirty="0">
                  <a:latin typeface="Arial" pitchFamily="-106" charset="0"/>
                </a:rPr>
                <a:t>mind</a:t>
              </a:r>
              <a:endParaRPr lang="en-US" dirty="0">
                <a:latin typeface="Arial" pitchFamily="-106"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92500" lnSpcReduction="20000"/>
          </a:bodyPr>
          <a:lstStyle/>
          <a:p>
            <a:r>
              <a:rPr lang="en-US" b="1" u="sng" dirty="0" smtClean="0">
                <a:latin typeface="Tahoma" pitchFamily="34" charset="0"/>
                <a:ea typeface="Tahoma" pitchFamily="34" charset="0"/>
                <a:cs typeface="Tahoma" pitchFamily="34" charset="0"/>
              </a:rPr>
              <a:t>The Id</a:t>
            </a:r>
          </a:p>
          <a:p>
            <a:r>
              <a:rPr lang="en-US" b="1" dirty="0" smtClean="0">
                <a:latin typeface="Tahoma" pitchFamily="34" charset="0"/>
                <a:ea typeface="Tahoma" pitchFamily="34" charset="0"/>
                <a:cs typeface="Tahoma" pitchFamily="34" charset="0"/>
              </a:rPr>
              <a:t>In Freud’s model, the id is the primitive, unconscious reservoir that houses the basic motives, drives and instinctive desires that determine our personalities.</a:t>
            </a:r>
          </a:p>
          <a:p>
            <a:r>
              <a:rPr lang="en-US" b="1" dirty="0" smtClean="0">
                <a:latin typeface="Tahoma" pitchFamily="34" charset="0"/>
                <a:ea typeface="Tahoma" pitchFamily="34" charset="0"/>
                <a:cs typeface="Tahoma" pitchFamily="34" charset="0"/>
              </a:rPr>
              <a:t>Always acts on impulse and seeks immediate pleasure</a:t>
            </a:r>
          </a:p>
          <a:p>
            <a:r>
              <a:rPr lang="en-US" b="1" dirty="0" smtClean="0">
                <a:latin typeface="Tahoma" pitchFamily="34" charset="0"/>
                <a:ea typeface="Tahoma" pitchFamily="34" charset="0"/>
                <a:cs typeface="Tahoma" pitchFamily="34" charset="0"/>
              </a:rPr>
              <a:t>The only part of the personality present at birth</a:t>
            </a:r>
          </a:p>
          <a:p>
            <a:r>
              <a:rPr lang="en-US" b="1" u="sng" dirty="0" smtClean="0">
                <a:latin typeface="Tahoma" pitchFamily="34" charset="0"/>
                <a:ea typeface="Tahoma" pitchFamily="34" charset="0"/>
                <a:cs typeface="Tahoma" pitchFamily="34" charset="0"/>
              </a:rPr>
              <a:t>Superego</a:t>
            </a:r>
          </a:p>
          <a:p>
            <a:r>
              <a:rPr lang="en-US" b="1" dirty="0">
                <a:latin typeface="Tahoma" pitchFamily="34" charset="0"/>
                <a:ea typeface="Tahoma" pitchFamily="34" charset="0"/>
                <a:cs typeface="Tahoma" pitchFamily="34" charset="0"/>
              </a:rPr>
              <a:t>The superego is the “police” of personality and is responsible for morals and values learned from society. </a:t>
            </a:r>
          </a:p>
          <a:p>
            <a:r>
              <a:rPr lang="en-US" b="1" dirty="0">
                <a:latin typeface="Tahoma" pitchFamily="34" charset="0"/>
                <a:ea typeface="Tahoma" pitchFamily="34" charset="0"/>
                <a:cs typeface="Tahoma" pitchFamily="34" charset="0"/>
              </a:rPr>
              <a:t>The superego develops as </a:t>
            </a:r>
            <a:r>
              <a:rPr lang="en-US" b="1" dirty="0" smtClean="0">
                <a:latin typeface="Tahoma" pitchFamily="34" charset="0"/>
                <a:ea typeface="Tahoma" pitchFamily="34" charset="0"/>
                <a:cs typeface="Tahoma" pitchFamily="34" charset="0"/>
              </a:rPr>
              <a:t>the </a:t>
            </a:r>
            <a:r>
              <a:rPr lang="en-US" b="1" dirty="0">
                <a:latin typeface="Tahoma" pitchFamily="34" charset="0"/>
                <a:ea typeface="Tahoma" pitchFamily="34" charset="0"/>
                <a:cs typeface="Tahoma" pitchFamily="34" charset="0"/>
              </a:rPr>
              <a:t>child forms an internal set of rules based on external experiences</a:t>
            </a:r>
          </a:p>
          <a:p>
            <a:r>
              <a:rPr lang="en-US" b="1" dirty="0">
                <a:latin typeface="Tahoma" pitchFamily="34" charset="0"/>
                <a:ea typeface="Tahoma" pitchFamily="34" charset="0"/>
                <a:cs typeface="Tahoma" pitchFamily="34" charset="0"/>
              </a:rPr>
              <a:t>The inner voice of </a:t>
            </a:r>
            <a:r>
              <a:rPr lang="en-US" b="1" dirty="0" err="1">
                <a:latin typeface="Tahoma" pitchFamily="34" charset="0"/>
                <a:ea typeface="Tahoma" pitchFamily="34" charset="0"/>
                <a:cs typeface="Tahoma" pitchFamily="34" charset="0"/>
              </a:rPr>
              <a:t>shoulds</a:t>
            </a:r>
            <a:r>
              <a:rPr lang="en-US" b="1" dirty="0">
                <a:latin typeface="Tahoma" pitchFamily="34" charset="0"/>
                <a:ea typeface="Tahoma" pitchFamily="34" charset="0"/>
                <a:cs typeface="Tahoma" pitchFamily="34" charset="0"/>
              </a:rPr>
              <a:t> and should </a:t>
            </a:r>
            <a:r>
              <a:rPr lang="en-US" b="1" dirty="0" err="1">
                <a:latin typeface="Tahoma" pitchFamily="34" charset="0"/>
                <a:ea typeface="Tahoma" pitchFamily="34" charset="0"/>
                <a:cs typeface="Tahoma" pitchFamily="34" charset="0"/>
              </a:rPr>
              <a:t>nots</a:t>
            </a:r>
            <a:endParaRPr lang="en-US" b="1" dirty="0">
              <a:latin typeface="Tahoma" pitchFamily="34" charset="0"/>
              <a:ea typeface="Tahoma" pitchFamily="34" charset="0"/>
              <a:cs typeface="Tahoma" pitchFamily="34" charset="0"/>
            </a:endParaRPr>
          </a:p>
          <a:p>
            <a:r>
              <a:rPr lang="en-US" b="1" dirty="0">
                <a:latin typeface="Tahoma" pitchFamily="34" charset="0"/>
                <a:ea typeface="Tahoma" pitchFamily="34" charset="0"/>
                <a:cs typeface="Tahoma" pitchFamily="34" charset="0"/>
              </a:rPr>
              <a:t>Often conflicts with the id because the id wants what feels good and the superego wants what is right and </a:t>
            </a:r>
            <a:r>
              <a:rPr lang="en-US" b="1" dirty="0" smtClean="0">
                <a:latin typeface="Tahoma" pitchFamily="34" charset="0"/>
                <a:ea typeface="Tahoma" pitchFamily="34" charset="0"/>
                <a:cs typeface="Tahoma" pitchFamily="34" charset="0"/>
              </a:rPr>
              <a:t>moral</a:t>
            </a:r>
            <a:endParaRPr lang="en-US" b="1" dirty="0">
              <a:latin typeface="Tahoma" pitchFamily="34" charset="0"/>
              <a:ea typeface="Tahoma" pitchFamily="34" charset="0"/>
              <a:cs typeface="Tahoma" pitchFamily="34" charset="0"/>
            </a:endParaRPr>
          </a:p>
          <a:p>
            <a:endParaRPr lang="en-US" b="1" dirty="0">
              <a:latin typeface="Tahoma" pitchFamily="34" charset="0"/>
              <a:ea typeface="Tahoma" pitchFamily="34" charset="0"/>
              <a:cs typeface="Tahoma"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r>
              <a:rPr lang="en-US" b="1" u="sng" dirty="0" smtClean="0">
                <a:latin typeface="Tahoma" pitchFamily="34" charset="0"/>
                <a:ea typeface="Tahoma" pitchFamily="34" charset="0"/>
                <a:cs typeface="Tahoma" pitchFamily="34" charset="0"/>
              </a:rPr>
              <a:t>The Ego</a:t>
            </a:r>
          </a:p>
          <a:p>
            <a:r>
              <a:rPr lang="en-US" b="1" dirty="0" smtClean="0">
                <a:latin typeface="Tahoma" pitchFamily="34" charset="0"/>
                <a:ea typeface="Tahoma" pitchFamily="34" charset="0"/>
                <a:cs typeface="Tahoma" pitchFamily="34" charset="0"/>
              </a:rPr>
              <a:t>Regulating the conflict between the id and the superego is the job of the ego-the conscious, rational part of the mind.</a:t>
            </a:r>
          </a:p>
          <a:p>
            <a:r>
              <a:rPr lang="en-US" b="1" dirty="0" smtClean="0">
                <a:latin typeface="Tahoma" pitchFamily="34" charset="0"/>
                <a:ea typeface="Tahoma" pitchFamily="34" charset="0"/>
                <a:cs typeface="Tahoma" pitchFamily="34" charset="0"/>
              </a:rPr>
              <a:t>The ego must figure out a way to satisfy one’s desires, while not violating one’s moral code. </a:t>
            </a:r>
          </a:p>
          <a:p>
            <a:r>
              <a:rPr lang="en-US" b="1" dirty="0" smtClean="0">
                <a:latin typeface="Tahoma" pitchFamily="34" charset="0"/>
                <a:ea typeface="Tahoma" pitchFamily="34" charset="0"/>
                <a:cs typeface="Tahoma" pitchFamily="34" charset="0"/>
              </a:rPr>
              <a:t>When this balance becomes upset, conflicted thoughts and behaviors that signify a mental disorder may be the result</a:t>
            </a:r>
          </a:p>
          <a:p>
            <a:endParaRPr lang="en-US" b="1" dirty="0">
              <a:latin typeface="Tahoma" pitchFamily="34" charset="0"/>
              <a:ea typeface="Tahoma" pitchFamily="34" charset="0"/>
              <a:cs typeface="Tahoma"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Autofit/>
          </a:bodyPr>
          <a:lstStyle/>
          <a:p>
            <a:r>
              <a:rPr lang="en-US" b="1" u="sng" dirty="0" smtClean="0">
                <a:latin typeface="Tahoma" pitchFamily="34" charset="0"/>
                <a:ea typeface="Tahoma" pitchFamily="34" charset="0"/>
                <a:cs typeface="Tahoma" pitchFamily="34" charset="0"/>
              </a:rPr>
              <a:t>Psychosexual Stages</a:t>
            </a:r>
          </a:p>
          <a:p>
            <a:r>
              <a:rPr lang="en-US" b="1" dirty="0" smtClean="0">
                <a:latin typeface="Tahoma" pitchFamily="34" charset="0"/>
                <a:ea typeface="Tahoma" pitchFamily="34" charset="0"/>
                <a:cs typeface="Tahoma" pitchFamily="34" charset="0"/>
              </a:rPr>
              <a:t>Freud believed that our early experiences stayed with us and affected us throughout our development, especially with regards to sex.</a:t>
            </a:r>
          </a:p>
          <a:p>
            <a:r>
              <a:rPr lang="en-US" b="1" dirty="0" smtClean="0">
                <a:latin typeface="Tahoma" pitchFamily="34" charset="0"/>
                <a:ea typeface="Tahoma" pitchFamily="34" charset="0"/>
                <a:cs typeface="Tahoma" pitchFamily="34" charset="0"/>
              </a:rPr>
              <a:t>Should something happen in the early years, people will have problems to overcome later in life specifically dealing with sexuality:</a:t>
            </a:r>
          </a:p>
          <a:p>
            <a:pPr lvl="2"/>
            <a:r>
              <a:rPr lang="en-US" sz="2400" b="1" dirty="0" smtClean="0">
                <a:latin typeface="Tahoma" pitchFamily="34" charset="0"/>
                <a:ea typeface="Tahoma" pitchFamily="34" charset="0"/>
                <a:cs typeface="Tahoma" pitchFamily="34" charset="0"/>
              </a:rPr>
              <a:t>Oedipus complex: boy in love with their mother</a:t>
            </a:r>
          </a:p>
          <a:p>
            <a:pPr lvl="2"/>
            <a:r>
              <a:rPr lang="en-US" sz="2400" b="1" dirty="0" smtClean="0">
                <a:latin typeface="Tahoma" pitchFamily="34" charset="0"/>
                <a:ea typeface="Tahoma" pitchFamily="34" charset="0"/>
                <a:cs typeface="Tahoma" pitchFamily="34" charset="0"/>
              </a:rPr>
              <a:t>Identification: boys love their mom/identify with their dad</a:t>
            </a:r>
          </a:p>
          <a:p>
            <a:pPr lvl="2"/>
            <a:r>
              <a:rPr lang="en-US" sz="2400" b="1" dirty="0" smtClean="0">
                <a:latin typeface="Tahoma" pitchFamily="34" charset="0"/>
                <a:ea typeface="Tahoma" pitchFamily="34" charset="0"/>
                <a:cs typeface="Tahoma" pitchFamily="34" charset="0"/>
              </a:rPr>
              <a:t>Penis envy: girls desire to have a penis-attracted to males</a:t>
            </a:r>
          </a:p>
          <a:p>
            <a:pPr lvl="2"/>
            <a:r>
              <a:rPr lang="en-US" sz="2400" b="1" dirty="0" smtClean="0">
                <a:latin typeface="Tahoma" pitchFamily="34" charset="0"/>
                <a:ea typeface="Tahoma" pitchFamily="34" charset="0"/>
                <a:cs typeface="Tahoma" pitchFamily="34" charset="0"/>
              </a:rPr>
              <a:t>Fixation: occurs when development is stopped at a particular stage</a:t>
            </a:r>
            <a:endParaRPr lang="en-US" sz="2400" b="1" dirty="0">
              <a:latin typeface="Tahoma" pitchFamily="34" charset="0"/>
              <a:ea typeface="Tahoma" pitchFamily="34" charset="0"/>
              <a:cs typeface="Tahom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ahoma" pitchFamily="34" charset="0"/>
                <a:ea typeface="Tahoma" pitchFamily="34" charset="0"/>
                <a:cs typeface="Tahoma" pitchFamily="34" charset="0"/>
              </a:rPr>
              <a:t>Freud’s Psychosexual Stages</a:t>
            </a:r>
            <a:endParaRPr lang="en-US" b="1" dirty="0">
              <a:latin typeface="Tahoma" pitchFamily="34" charset="0"/>
              <a:ea typeface="Tahoma" pitchFamily="34" charset="0"/>
              <a:cs typeface="Tahoma" pitchFamily="34" charset="0"/>
            </a:endParaRPr>
          </a:p>
        </p:txBody>
      </p:sp>
      <p:grpSp>
        <p:nvGrpSpPr>
          <p:cNvPr id="18" name="Group 2051"/>
          <p:cNvGrpSpPr>
            <a:grpSpLocks/>
          </p:cNvGrpSpPr>
          <p:nvPr/>
        </p:nvGrpSpPr>
        <p:grpSpPr bwMode="auto">
          <a:xfrm>
            <a:off x="517525" y="1752600"/>
            <a:ext cx="7940675" cy="4572000"/>
            <a:chOff x="288" y="1056"/>
            <a:chExt cx="5002" cy="2880"/>
          </a:xfrm>
        </p:grpSpPr>
        <p:sp>
          <p:nvSpPr>
            <p:cNvPr id="19" name="Text Box 2052"/>
            <p:cNvSpPr txBox="1">
              <a:spLocks noChangeArrowheads="1"/>
            </p:cNvSpPr>
            <p:nvPr/>
          </p:nvSpPr>
          <p:spPr bwMode="auto">
            <a:xfrm>
              <a:off x="288" y="1056"/>
              <a:ext cx="2915" cy="291"/>
            </a:xfrm>
            <a:prstGeom prst="rect">
              <a:avLst/>
            </a:prstGeom>
            <a:noFill/>
            <a:ln w="9525">
              <a:noFill/>
              <a:miter lim="800000"/>
              <a:headEnd/>
              <a:tailEnd/>
            </a:ln>
          </p:spPr>
          <p:txBody>
            <a:bodyPr wrap="none">
              <a:prstTxWarp prst="textNoShape">
                <a:avLst/>
              </a:prstTxWarp>
              <a:spAutoFit/>
            </a:bodyPr>
            <a:lstStyle/>
            <a:p>
              <a:r>
                <a:rPr lang="en-US" sz="2400" b="1" dirty="0">
                  <a:latin typeface="Tahoma" pitchFamily="34" charset="0"/>
                  <a:ea typeface="Tahoma" pitchFamily="34" charset="0"/>
                  <a:cs typeface="Tahoma" pitchFamily="34" charset="0"/>
                </a:rPr>
                <a:t>Freud’s Psychosexual Stages</a:t>
              </a:r>
            </a:p>
          </p:txBody>
        </p:sp>
        <p:sp>
          <p:nvSpPr>
            <p:cNvPr id="20" name="Line 2053"/>
            <p:cNvSpPr>
              <a:spLocks noChangeShapeType="1"/>
            </p:cNvSpPr>
            <p:nvPr/>
          </p:nvSpPr>
          <p:spPr bwMode="auto">
            <a:xfrm>
              <a:off x="336" y="1392"/>
              <a:ext cx="4944" cy="0"/>
            </a:xfrm>
            <a:prstGeom prst="line">
              <a:avLst/>
            </a:prstGeom>
            <a:noFill/>
            <a:ln w="38100">
              <a:solidFill>
                <a:schemeClr val="accent1"/>
              </a:solidFill>
              <a:round/>
              <a:headEnd/>
              <a:tailEnd/>
            </a:ln>
          </p:spPr>
          <p:txBody>
            <a:bodyPr wrap="none" anchor="ctr">
              <a:prstTxWarp prst="textNoShape">
                <a:avLst/>
              </a:prstTxWarp>
            </a:bodyPr>
            <a:lstStyle/>
            <a:p>
              <a:endParaRPr lang="en-US"/>
            </a:p>
          </p:txBody>
        </p:sp>
        <p:sp>
          <p:nvSpPr>
            <p:cNvPr id="21" name="Text Box 2054"/>
            <p:cNvSpPr txBox="1">
              <a:spLocks noChangeArrowheads="1"/>
            </p:cNvSpPr>
            <p:nvPr/>
          </p:nvSpPr>
          <p:spPr bwMode="auto">
            <a:xfrm>
              <a:off x="312" y="1408"/>
              <a:ext cx="2360" cy="288"/>
            </a:xfrm>
            <a:prstGeom prst="rect">
              <a:avLst/>
            </a:prstGeom>
            <a:noFill/>
            <a:ln w="9525">
              <a:noFill/>
              <a:miter lim="800000"/>
              <a:headEnd/>
              <a:tailEnd/>
            </a:ln>
          </p:spPr>
          <p:txBody>
            <a:bodyPr wrap="none">
              <a:prstTxWarp prst="textNoShape">
                <a:avLst/>
              </a:prstTxWarp>
              <a:spAutoFit/>
            </a:bodyPr>
            <a:lstStyle/>
            <a:p>
              <a:r>
                <a:rPr lang="en-US">
                  <a:latin typeface="Arial" pitchFamily="-106" charset="0"/>
                </a:rPr>
                <a:t>Stage                       Focus</a:t>
              </a:r>
            </a:p>
          </p:txBody>
        </p:sp>
        <p:sp>
          <p:nvSpPr>
            <p:cNvPr id="22" name="Line 2055"/>
            <p:cNvSpPr>
              <a:spLocks noChangeShapeType="1"/>
            </p:cNvSpPr>
            <p:nvPr/>
          </p:nvSpPr>
          <p:spPr bwMode="auto">
            <a:xfrm>
              <a:off x="336" y="1728"/>
              <a:ext cx="4944"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23" name="Text Box 2056"/>
            <p:cNvSpPr txBox="1">
              <a:spLocks noChangeArrowheads="1"/>
            </p:cNvSpPr>
            <p:nvPr/>
          </p:nvSpPr>
          <p:spPr bwMode="auto">
            <a:xfrm>
              <a:off x="326" y="1728"/>
              <a:ext cx="4858" cy="404"/>
            </a:xfrm>
            <a:prstGeom prst="rect">
              <a:avLst/>
            </a:prstGeom>
            <a:noFill/>
            <a:ln w="9525">
              <a:noFill/>
              <a:miter lim="800000"/>
              <a:headEnd/>
              <a:tailEnd/>
            </a:ln>
          </p:spPr>
          <p:txBody>
            <a:bodyPr>
              <a:prstTxWarp prst="textNoShape">
                <a:avLst/>
              </a:prstTxWarp>
              <a:spAutoFit/>
            </a:bodyPr>
            <a:lstStyle/>
            <a:p>
              <a:r>
                <a:rPr lang="en-US" sz="1800" b="1" dirty="0">
                  <a:latin typeface="Arial" pitchFamily="-106" charset="0"/>
                </a:rPr>
                <a:t>Oral                                    Pleasure centers on the mouth--</a:t>
              </a:r>
            </a:p>
            <a:p>
              <a:r>
                <a:rPr lang="en-US" sz="1800" b="1" dirty="0">
                  <a:latin typeface="Arial" pitchFamily="-106" charset="0"/>
                </a:rPr>
                <a:t>(0-18 months)                   sucking, biting, chewing</a:t>
              </a:r>
            </a:p>
          </p:txBody>
        </p:sp>
        <p:sp>
          <p:nvSpPr>
            <p:cNvPr id="24" name="Line 2057"/>
            <p:cNvSpPr>
              <a:spLocks noChangeShapeType="1"/>
            </p:cNvSpPr>
            <p:nvPr/>
          </p:nvSpPr>
          <p:spPr bwMode="auto">
            <a:xfrm>
              <a:off x="346" y="2160"/>
              <a:ext cx="4944"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25" name="Text Box 2058"/>
            <p:cNvSpPr txBox="1">
              <a:spLocks noChangeArrowheads="1"/>
            </p:cNvSpPr>
            <p:nvPr/>
          </p:nvSpPr>
          <p:spPr bwMode="auto">
            <a:xfrm>
              <a:off x="336" y="2140"/>
              <a:ext cx="4858" cy="577"/>
            </a:xfrm>
            <a:prstGeom prst="rect">
              <a:avLst/>
            </a:prstGeom>
            <a:noFill/>
            <a:ln w="9525">
              <a:noFill/>
              <a:miter lim="800000"/>
              <a:headEnd/>
              <a:tailEnd/>
            </a:ln>
          </p:spPr>
          <p:txBody>
            <a:bodyPr>
              <a:prstTxWarp prst="textNoShape">
                <a:avLst/>
              </a:prstTxWarp>
              <a:spAutoFit/>
            </a:bodyPr>
            <a:lstStyle/>
            <a:p>
              <a:r>
                <a:rPr lang="en-US" sz="1800" b="1" dirty="0">
                  <a:latin typeface="Arial" pitchFamily="-106" charset="0"/>
                </a:rPr>
                <a:t>Anal                                   Pleasure focuses on bowel and bladder </a:t>
              </a:r>
            </a:p>
            <a:p>
              <a:r>
                <a:rPr lang="en-US" sz="1800" b="1" dirty="0">
                  <a:latin typeface="Arial" pitchFamily="-106" charset="0"/>
                </a:rPr>
                <a:t>(18-36 months)                 elimination; coping with demands for 			              </a:t>
              </a:r>
              <a:r>
                <a:rPr lang="en-US" sz="1800" b="1" dirty="0" smtClean="0">
                  <a:latin typeface="Arial" pitchFamily="-106" charset="0"/>
                </a:rPr>
                <a:t>				control</a:t>
              </a:r>
              <a:endParaRPr lang="en-US" sz="1800" b="1" dirty="0">
                <a:latin typeface="Arial" pitchFamily="-106" charset="0"/>
              </a:endParaRPr>
            </a:p>
          </p:txBody>
        </p:sp>
        <p:sp>
          <p:nvSpPr>
            <p:cNvPr id="26" name="Line 2059"/>
            <p:cNvSpPr>
              <a:spLocks noChangeShapeType="1"/>
            </p:cNvSpPr>
            <p:nvPr/>
          </p:nvSpPr>
          <p:spPr bwMode="auto">
            <a:xfrm>
              <a:off x="346" y="2688"/>
              <a:ext cx="4944"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27" name="Text Box 2060"/>
            <p:cNvSpPr txBox="1">
              <a:spLocks noChangeArrowheads="1"/>
            </p:cNvSpPr>
            <p:nvPr/>
          </p:nvSpPr>
          <p:spPr bwMode="auto">
            <a:xfrm>
              <a:off x="336" y="2688"/>
              <a:ext cx="4858" cy="404"/>
            </a:xfrm>
            <a:prstGeom prst="rect">
              <a:avLst/>
            </a:prstGeom>
            <a:noFill/>
            <a:ln w="9525">
              <a:noFill/>
              <a:miter lim="800000"/>
              <a:headEnd/>
              <a:tailEnd/>
            </a:ln>
          </p:spPr>
          <p:txBody>
            <a:bodyPr>
              <a:prstTxWarp prst="textNoShape">
                <a:avLst/>
              </a:prstTxWarp>
              <a:spAutoFit/>
            </a:bodyPr>
            <a:lstStyle/>
            <a:p>
              <a:r>
                <a:rPr lang="en-US" sz="1800" b="1" dirty="0">
                  <a:latin typeface="Arial" pitchFamily="-106" charset="0"/>
                </a:rPr>
                <a:t>Phallic                               Pleasure zone is the genitals; coping with  </a:t>
              </a:r>
            </a:p>
            <a:p>
              <a:r>
                <a:rPr lang="en-US" sz="1800" b="1" dirty="0">
                  <a:latin typeface="Arial" pitchFamily="-106" charset="0"/>
                </a:rPr>
                <a:t>(3-6 years)                         incestuous sexual feelings</a:t>
              </a:r>
            </a:p>
          </p:txBody>
        </p:sp>
        <p:sp>
          <p:nvSpPr>
            <p:cNvPr id="28" name="Line 2061"/>
            <p:cNvSpPr>
              <a:spLocks noChangeShapeType="1"/>
            </p:cNvSpPr>
            <p:nvPr/>
          </p:nvSpPr>
          <p:spPr bwMode="auto">
            <a:xfrm>
              <a:off x="346" y="3120"/>
              <a:ext cx="4944"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29" name="Text Box 2062"/>
            <p:cNvSpPr txBox="1">
              <a:spLocks noChangeArrowheads="1"/>
            </p:cNvSpPr>
            <p:nvPr/>
          </p:nvSpPr>
          <p:spPr bwMode="auto">
            <a:xfrm>
              <a:off x="336" y="3120"/>
              <a:ext cx="4858" cy="404"/>
            </a:xfrm>
            <a:prstGeom prst="rect">
              <a:avLst/>
            </a:prstGeom>
            <a:noFill/>
            <a:ln w="9525">
              <a:noFill/>
              <a:miter lim="800000"/>
              <a:headEnd/>
              <a:tailEnd/>
            </a:ln>
          </p:spPr>
          <p:txBody>
            <a:bodyPr>
              <a:prstTxWarp prst="textNoShape">
                <a:avLst/>
              </a:prstTxWarp>
              <a:spAutoFit/>
            </a:bodyPr>
            <a:lstStyle/>
            <a:p>
              <a:r>
                <a:rPr lang="en-US" sz="1800" b="1">
                  <a:latin typeface="Arial" pitchFamily="-106" charset="0"/>
                </a:rPr>
                <a:t>Latency                             Dormant sexual feelings</a:t>
              </a:r>
            </a:p>
            <a:p>
              <a:r>
                <a:rPr lang="en-US" sz="1800" b="1">
                  <a:latin typeface="Arial" pitchFamily="-106" charset="0"/>
                </a:rPr>
                <a:t>(6 to puberty)</a:t>
              </a:r>
            </a:p>
          </p:txBody>
        </p:sp>
        <p:sp>
          <p:nvSpPr>
            <p:cNvPr id="30" name="Line 2063"/>
            <p:cNvSpPr>
              <a:spLocks noChangeShapeType="1"/>
            </p:cNvSpPr>
            <p:nvPr/>
          </p:nvSpPr>
          <p:spPr bwMode="auto">
            <a:xfrm>
              <a:off x="346" y="3552"/>
              <a:ext cx="4944"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31" name="Text Box 2064"/>
            <p:cNvSpPr txBox="1">
              <a:spLocks noChangeArrowheads="1"/>
            </p:cNvSpPr>
            <p:nvPr/>
          </p:nvSpPr>
          <p:spPr bwMode="auto">
            <a:xfrm>
              <a:off x="336" y="3532"/>
              <a:ext cx="4858" cy="404"/>
            </a:xfrm>
            <a:prstGeom prst="rect">
              <a:avLst/>
            </a:prstGeom>
            <a:noFill/>
            <a:ln w="9525">
              <a:noFill/>
              <a:miter lim="800000"/>
              <a:headEnd/>
              <a:tailEnd/>
            </a:ln>
          </p:spPr>
          <p:txBody>
            <a:bodyPr>
              <a:prstTxWarp prst="textNoShape">
                <a:avLst/>
              </a:prstTxWarp>
              <a:spAutoFit/>
            </a:bodyPr>
            <a:lstStyle/>
            <a:p>
              <a:r>
                <a:rPr lang="en-US" sz="1800" b="1">
                  <a:latin typeface="Arial" pitchFamily="-106" charset="0"/>
                </a:rPr>
                <a:t>Genital                              Maturation of sexual interests</a:t>
              </a:r>
            </a:p>
            <a:p>
              <a:r>
                <a:rPr lang="en-US" sz="1800" b="1">
                  <a:latin typeface="Arial" pitchFamily="-106" charset="0"/>
                </a:rPr>
                <a:t>(puberty on)</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77000"/>
          </a:xfrm>
        </p:spPr>
        <p:txBody>
          <a:bodyPr>
            <a:normAutofit fontScale="55000" lnSpcReduction="20000"/>
          </a:bodyPr>
          <a:lstStyle/>
          <a:p>
            <a:pPr>
              <a:lnSpc>
                <a:spcPct val="120000"/>
              </a:lnSpc>
            </a:pPr>
            <a:r>
              <a:rPr lang="en-US" sz="3800" b="1" u="sng" dirty="0" smtClean="0">
                <a:latin typeface="Tahoma" pitchFamily="34" charset="0"/>
                <a:ea typeface="Tahoma" pitchFamily="34" charset="0"/>
                <a:cs typeface="Tahoma" pitchFamily="34" charset="0"/>
              </a:rPr>
              <a:t>Ego Defense</a:t>
            </a:r>
          </a:p>
          <a:p>
            <a:pPr>
              <a:lnSpc>
                <a:spcPct val="120000"/>
              </a:lnSpc>
            </a:pPr>
            <a:r>
              <a:rPr lang="en-US" sz="3800" b="1" dirty="0" smtClean="0">
                <a:latin typeface="Tahoma" pitchFamily="34" charset="0"/>
                <a:ea typeface="Tahoma" pitchFamily="34" charset="0"/>
                <a:cs typeface="Tahoma" pitchFamily="34" charset="0"/>
              </a:rPr>
              <a:t>Ego defense is the largely unconscious mental strategy to reduce anxiety or conflict.</a:t>
            </a:r>
          </a:p>
          <a:p>
            <a:pPr>
              <a:lnSpc>
                <a:spcPct val="120000"/>
              </a:lnSpc>
            </a:pPr>
            <a:r>
              <a:rPr lang="en-US" sz="3800" b="1" u="sng" dirty="0" smtClean="0">
                <a:latin typeface="Tahoma" pitchFamily="34" charset="0"/>
                <a:ea typeface="Tahoma" pitchFamily="34" charset="0"/>
                <a:cs typeface="Tahoma" pitchFamily="34" charset="0"/>
              </a:rPr>
              <a:t>Repression:</a:t>
            </a:r>
            <a:r>
              <a:rPr lang="en-US" sz="3800" b="1" dirty="0" smtClean="0">
                <a:latin typeface="Tahoma" pitchFamily="34" charset="0"/>
                <a:ea typeface="Tahoma" pitchFamily="34" charset="0"/>
                <a:cs typeface="Tahoma" pitchFamily="34" charset="0"/>
              </a:rPr>
              <a:t>  the ego defense that excludes unacceptable or inappropriate thoughts and feelings from our awareness.</a:t>
            </a:r>
          </a:p>
          <a:p>
            <a:pPr>
              <a:lnSpc>
                <a:spcPct val="120000"/>
              </a:lnSpc>
            </a:pPr>
            <a:r>
              <a:rPr lang="en-US" sz="3800" b="1" dirty="0" smtClean="0">
                <a:latin typeface="Tahoma" pitchFamily="34" charset="0"/>
                <a:ea typeface="Tahoma" pitchFamily="34" charset="0"/>
                <a:cs typeface="Tahoma" pitchFamily="34" charset="0"/>
              </a:rPr>
              <a:t>***A complete list of ego defenses is on page 416, be able to identify what these are.***</a:t>
            </a:r>
          </a:p>
          <a:p>
            <a:pPr>
              <a:lnSpc>
                <a:spcPct val="120000"/>
              </a:lnSpc>
            </a:pPr>
            <a:r>
              <a:rPr lang="en-US" sz="3800" b="1" u="sng" dirty="0" smtClean="0">
                <a:latin typeface="Tahoma" pitchFamily="34" charset="0"/>
                <a:ea typeface="Tahoma" pitchFamily="34" charset="0"/>
                <a:cs typeface="Tahoma" pitchFamily="34" charset="0"/>
              </a:rPr>
              <a:t>Assessing the Unconscious</a:t>
            </a:r>
          </a:p>
          <a:p>
            <a:pPr>
              <a:lnSpc>
                <a:spcPct val="120000"/>
              </a:lnSpc>
            </a:pPr>
            <a:r>
              <a:rPr lang="en-US" sz="3800" b="1" u="sng" dirty="0">
                <a:latin typeface="Tahoma" pitchFamily="34" charset="0"/>
                <a:ea typeface="Tahoma" pitchFamily="34" charset="0"/>
                <a:cs typeface="Tahoma" pitchFamily="34" charset="0"/>
              </a:rPr>
              <a:t>Projective </a:t>
            </a:r>
            <a:r>
              <a:rPr lang="en-US" sz="3800" b="1" u="sng" dirty="0" smtClean="0">
                <a:latin typeface="Tahoma" pitchFamily="34" charset="0"/>
                <a:ea typeface="Tahoma" pitchFamily="34" charset="0"/>
                <a:cs typeface="Tahoma" pitchFamily="34" charset="0"/>
              </a:rPr>
              <a:t>Test:</a:t>
            </a:r>
            <a:r>
              <a:rPr lang="en-US" sz="3800" b="1" dirty="0" smtClean="0">
                <a:latin typeface="Tahoma" pitchFamily="34" charset="0"/>
                <a:ea typeface="Tahoma" pitchFamily="34" charset="0"/>
                <a:cs typeface="Tahoma" pitchFamily="34" charset="0"/>
              </a:rPr>
              <a:t>  a </a:t>
            </a:r>
            <a:r>
              <a:rPr lang="en-US" sz="3800" b="1" dirty="0">
                <a:latin typeface="Tahoma" pitchFamily="34" charset="0"/>
                <a:ea typeface="Tahoma" pitchFamily="34" charset="0"/>
                <a:cs typeface="Tahoma" pitchFamily="34" charset="0"/>
              </a:rPr>
              <a:t>personality test, such as the Rorschach or TAT, that provides ambiguous stimuli designed to trigger projection of one’s inner dynamics</a:t>
            </a:r>
          </a:p>
          <a:p>
            <a:pPr>
              <a:lnSpc>
                <a:spcPct val="120000"/>
              </a:lnSpc>
            </a:pPr>
            <a:r>
              <a:rPr lang="en-US" sz="3800" b="1" u="sng" dirty="0">
                <a:latin typeface="Tahoma" pitchFamily="34" charset="0"/>
                <a:ea typeface="Tahoma" pitchFamily="34" charset="0"/>
                <a:cs typeface="Tahoma" pitchFamily="34" charset="0"/>
              </a:rPr>
              <a:t>Thematic Apperception Test (TAT</a:t>
            </a:r>
            <a:r>
              <a:rPr lang="en-US" sz="3800" b="1" u="sng" dirty="0" smtClean="0">
                <a:latin typeface="Tahoma" pitchFamily="34" charset="0"/>
                <a:ea typeface="Tahoma" pitchFamily="34" charset="0"/>
                <a:cs typeface="Tahoma" pitchFamily="34" charset="0"/>
              </a:rPr>
              <a:t>):</a:t>
            </a:r>
            <a:r>
              <a:rPr lang="en-US" sz="3800" b="1" dirty="0" smtClean="0">
                <a:latin typeface="Tahoma" pitchFamily="34" charset="0"/>
                <a:ea typeface="Tahoma" pitchFamily="34" charset="0"/>
                <a:cs typeface="Tahoma" pitchFamily="34" charset="0"/>
              </a:rPr>
              <a:t>  a </a:t>
            </a:r>
            <a:r>
              <a:rPr lang="en-US" sz="3800" b="1" dirty="0">
                <a:latin typeface="Tahoma" pitchFamily="34" charset="0"/>
                <a:ea typeface="Tahoma" pitchFamily="34" charset="0"/>
                <a:cs typeface="Tahoma" pitchFamily="34" charset="0"/>
              </a:rPr>
              <a:t>projective test in which people express their inner feelings and interests through the stories they make up about ambiguous scenes</a:t>
            </a:r>
          </a:p>
          <a:p>
            <a:pPr>
              <a:lnSpc>
                <a:spcPct val="120000"/>
              </a:lnSpc>
            </a:pPr>
            <a:endParaRPr lang="en-US" sz="2800" b="1" dirty="0">
              <a:latin typeface="Tahoma" pitchFamily="34" charset="0"/>
              <a:ea typeface="Tahoma" pitchFamily="34" charset="0"/>
              <a:cs typeface="Tahoma"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6400" y="457200"/>
            <a:ext cx="8356600" cy="914400"/>
          </a:xfrm>
        </p:spPr>
        <p:txBody>
          <a:bodyPr>
            <a:normAutofit fontScale="90000"/>
          </a:bodyPr>
          <a:lstStyle/>
          <a:p>
            <a:r>
              <a:rPr lang="en-US" sz="4400" b="1" dirty="0">
                <a:solidFill>
                  <a:srgbClr val="404040"/>
                </a:solidFill>
                <a:latin typeface="Tahoma" pitchFamily="34" charset="0"/>
                <a:ea typeface="Tahoma" pitchFamily="34" charset="0"/>
                <a:cs typeface="Tahoma" pitchFamily="34" charset="0"/>
              </a:rPr>
              <a:t>Assessing the Unconscious--TAT</a:t>
            </a:r>
          </a:p>
        </p:txBody>
      </p:sp>
      <p:pic>
        <p:nvPicPr>
          <p:cNvPr id="22533" name="Picture 8" descr="D:\Art\ch14\jpg\un14-p495.JPG"/>
          <p:cNvPicPr>
            <a:picLocks noChangeAspect="1" noChangeArrowheads="1"/>
          </p:cNvPicPr>
          <p:nvPr/>
        </p:nvPicPr>
        <p:blipFill>
          <a:blip r:embed="rId2"/>
          <a:srcRect/>
          <a:stretch>
            <a:fillRect/>
          </a:stretch>
        </p:blipFill>
        <p:spPr bwMode="auto">
          <a:xfrm>
            <a:off x="228600" y="1524000"/>
            <a:ext cx="8686800" cy="5181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152400" y="152400"/>
            <a:ext cx="8763000" cy="6553200"/>
          </a:xfrm>
        </p:spPr>
        <p:txBody>
          <a:bodyPr>
            <a:normAutofit/>
          </a:bodyPr>
          <a:lstStyle/>
          <a:p>
            <a:r>
              <a:rPr lang="en-US" sz="2800" b="1" u="sng" dirty="0">
                <a:solidFill>
                  <a:srgbClr val="404040"/>
                </a:solidFill>
                <a:latin typeface="Tahoma" pitchFamily="34" charset="0"/>
                <a:ea typeface="Tahoma" pitchFamily="34" charset="0"/>
                <a:cs typeface="Tahoma" pitchFamily="34" charset="0"/>
              </a:rPr>
              <a:t>Rorschach Inkblot Test </a:t>
            </a:r>
          </a:p>
          <a:p>
            <a:pPr lvl="1"/>
            <a:r>
              <a:rPr lang="en-US" sz="2800" b="1" dirty="0">
                <a:solidFill>
                  <a:srgbClr val="404040"/>
                </a:solidFill>
                <a:latin typeface="Tahoma" pitchFamily="34" charset="0"/>
                <a:ea typeface="Tahoma" pitchFamily="34" charset="0"/>
                <a:cs typeface="Tahoma" pitchFamily="34" charset="0"/>
              </a:rPr>
              <a:t>the most widely used projective test</a:t>
            </a:r>
          </a:p>
          <a:p>
            <a:pPr lvl="1"/>
            <a:r>
              <a:rPr lang="en-US" sz="2800" b="1" dirty="0">
                <a:solidFill>
                  <a:srgbClr val="404040"/>
                </a:solidFill>
                <a:latin typeface="Tahoma" pitchFamily="34" charset="0"/>
                <a:ea typeface="Tahoma" pitchFamily="34" charset="0"/>
                <a:cs typeface="Tahoma" pitchFamily="34" charset="0"/>
              </a:rPr>
              <a:t>a set of 10 inkblots designed by Hermann Rorschach</a:t>
            </a:r>
          </a:p>
          <a:p>
            <a:pPr lvl="1"/>
            <a:r>
              <a:rPr lang="en-US" sz="2800" b="1" dirty="0">
                <a:solidFill>
                  <a:srgbClr val="404040"/>
                </a:solidFill>
                <a:latin typeface="Tahoma" pitchFamily="34" charset="0"/>
                <a:ea typeface="Tahoma" pitchFamily="34" charset="0"/>
                <a:cs typeface="Tahoma" pitchFamily="34" charset="0"/>
              </a:rPr>
              <a:t>S</a:t>
            </a:r>
            <a:r>
              <a:rPr lang="en-US" sz="2800" b="1" dirty="0" smtClean="0">
                <a:solidFill>
                  <a:srgbClr val="404040"/>
                </a:solidFill>
                <a:latin typeface="Tahoma" pitchFamily="34" charset="0"/>
                <a:ea typeface="Tahoma" pitchFamily="34" charset="0"/>
                <a:cs typeface="Tahoma" pitchFamily="34" charset="0"/>
              </a:rPr>
              <a:t>eeks </a:t>
            </a:r>
            <a:r>
              <a:rPr lang="en-US" sz="2800" b="1" dirty="0">
                <a:solidFill>
                  <a:srgbClr val="404040"/>
                </a:solidFill>
                <a:latin typeface="Tahoma" pitchFamily="34" charset="0"/>
                <a:ea typeface="Tahoma" pitchFamily="34" charset="0"/>
                <a:cs typeface="Tahoma" pitchFamily="34" charset="0"/>
              </a:rPr>
              <a:t>to identify people’s inner feelings by </a:t>
            </a:r>
            <a:r>
              <a:rPr lang="en-US" sz="2800" b="1" dirty="0" smtClean="0">
                <a:solidFill>
                  <a:srgbClr val="404040"/>
                </a:solidFill>
                <a:latin typeface="Tahoma" pitchFamily="34" charset="0"/>
                <a:ea typeface="Tahoma" pitchFamily="34" charset="0"/>
                <a:cs typeface="Tahoma" pitchFamily="34" charset="0"/>
              </a:rPr>
              <a:t>analyzing </a:t>
            </a:r>
            <a:r>
              <a:rPr lang="en-US" sz="2800" b="1" dirty="0">
                <a:solidFill>
                  <a:srgbClr val="404040"/>
                </a:solidFill>
                <a:latin typeface="Tahoma" pitchFamily="34" charset="0"/>
                <a:ea typeface="Tahoma" pitchFamily="34" charset="0"/>
                <a:cs typeface="Tahoma" pitchFamily="34" charset="0"/>
              </a:rPr>
              <a:t>their interpretations of the </a:t>
            </a:r>
            <a:r>
              <a:rPr lang="en-US" sz="2800" b="1" dirty="0" smtClean="0">
                <a:solidFill>
                  <a:srgbClr val="404040"/>
                </a:solidFill>
                <a:latin typeface="Tahoma" pitchFamily="34" charset="0"/>
                <a:ea typeface="Tahoma" pitchFamily="34" charset="0"/>
                <a:cs typeface="Tahoma" pitchFamily="34" charset="0"/>
              </a:rPr>
              <a:t>blots</a:t>
            </a:r>
          </a:p>
          <a:p>
            <a:pPr lvl="1"/>
            <a:r>
              <a:rPr lang="en-US" sz="2800" b="1" dirty="0" smtClean="0">
                <a:solidFill>
                  <a:srgbClr val="404040"/>
                </a:solidFill>
                <a:latin typeface="Tahoma" pitchFamily="34" charset="0"/>
                <a:ea typeface="Tahoma" pitchFamily="34" charset="0"/>
                <a:cs typeface="Tahoma" pitchFamily="34" charset="0"/>
              </a:rPr>
              <a:t>They are of questionable validity</a:t>
            </a:r>
            <a:endParaRPr lang="en-US" sz="2800" b="1" dirty="0" smtClean="0">
              <a:solidFill>
                <a:srgbClr val="404040"/>
              </a:solidFill>
              <a:latin typeface="Tahoma" pitchFamily="34" charset="0"/>
              <a:ea typeface="Tahoma" pitchFamily="34" charset="0"/>
              <a:cs typeface="Tahoma" pitchFamily="34" charset="0"/>
            </a:endParaRPr>
          </a:p>
          <a:p>
            <a:pPr lvl="1"/>
            <a:r>
              <a:rPr lang="en-US" sz="2800" b="1" dirty="0">
                <a:solidFill>
                  <a:srgbClr val="404040"/>
                </a:solidFill>
                <a:latin typeface="Tahoma" pitchFamily="34" charset="0"/>
                <a:ea typeface="Tahoma" pitchFamily="34" charset="0"/>
                <a:cs typeface="Tahoma" pitchFamily="34" charset="0"/>
                <a:hlinkClick r:id="rId2"/>
              </a:rPr>
              <a:t>http://</a:t>
            </a:r>
            <a:r>
              <a:rPr lang="en-US" sz="2800" b="1" dirty="0" smtClean="0">
                <a:solidFill>
                  <a:srgbClr val="404040"/>
                </a:solidFill>
                <a:latin typeface="Tahoma" pitchFamily="34" charset="0"/>
                <a:ea typeface="Tahoma" pitchFamily="34" charset="0"/>
                <a:cs typeface="Tahoma" pitchFamily="34" charset="0"/>
                <a:hlinkClick r:id="rId2"/>
              </a:rPr>
              <a:t>en.wikipedia.org/wiki/Rorschach_test</a:t>
            </a:r>
            <a:endParaRPr lang="en-US" sz="2800" b="1" dirty="0" smtClean="0">
              <a:solidFill>
                <a:srgbClr val="404040"/>
              </a:solidFill>
              <a:latin typeface="Tahoma" pitchFamily="34" charset="0"/>
              <a:ea typeface="Tahoma" pitchFamily="34" charset="0"/>
              <a:cs typeface="Tahoma" pitchFamily="34" charset="0"/>
            </a:endParaRPr>
          </a:p>
          <a:p>
            <a:pPr lvl="1"/>
            <a:endParaRPr lang="en-US" sz="2800" b="1" dirty="0">
              <a:solidFill>
                <a:srgbClr val="404040"/>
              </a:solidFill>
              <a:latin typeface="Tahoma" pitchFamily="34" charset="0"/>
              <a:ea typeface="Tahoma" pitchFamily="34" charset="0"/>
              <a:cs typeface="Tahoma" pitchFamily="34" charset="0"/>
            </a:endParaRPr>
          </a:p>
        </p:txBody>
      </p:sp>
      <p:pic>
        <p:nvPicPr>
          <p:cNvPr id="5" name="Picture 7" descr="D:\Art\ch14\jpg\un14-p496-top.JPG"/>
          <p:cNvPicPr>
            <a:picLocks noChangeAspect="1" noChangeArrowheads="1"/>
          </p:cNvPicPr>
          <p:nvPr/>
        </p:nvPicPr>
        <p:blipFill>
          <a:blip r:embed="rId3"/>
          <a:srcRect/>
          <a:stretch>
            <a:fillRect/>
          </a:stretch>
        </p:blipFill>
        <p:spPr bwMode="auto">
          <a:xfrm>
            <a:off x="0" y="4114800"/>
            <a:ext cx="9175750" cy="27432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r>
              <a:rPr lang="en-US" b="1" u="sng" dirty="0" smtClean="0">
                <a:latin typeface="Tahoma" pitchFamily="34" charset="0"/>
                <a:ea typeface="Tahoma" pitchFamily="34" charset="0"/>
                <a:cs typeface="Tahoma" pitchFamily="34" charset="0"/>
              </a:rPr>
              <a:t>Criticism of Freud</a:t>
            </a:r>
          </a:p>
          <a:p>
            <a:r>
              <a:rPr lang="en-US" b="1" dirty="0" smtClean="0">
                <a:latin typeface="Tahoma" pitchFamily="34" charset="0"/>
                <a:ea typeface="Tahoma" pitchFamily="34" charset="0"/>
                <a:cs typeface="Tahoma" pitchFamily="34" charset="0"/>
              </a:rPr>
              <a:t>While Freud is still wildly popular in media and culture, it has lost most of it support in the psychology field.</a:t>
            </a:r>
          </a:p>
          <a:p>
            <a:r>
              <a:rPr lang="en-US" b="1" dirty="0" smtClean="0">
                <a:latin typeface="Tahoma" pitchFamily="34" charset="0"/>
                <a:ea typeface="Tahoma" pitchFamily="34" charset="0"/>
                <a:cs typeface="Tahoma" pitchFamily="34" charset="0"/>
              </a:rPr>
              <a:t>Many Freudian concepts (libido, repression) are vague</a:t>
            </a:r>
          </a:p>
          <a:p>
            <a:r>
              <a:rPr lang="en-US" b="1" dirty="0" smtClean="0">
                <a:latin typeface="Tahoma" pitchFamily="34" charset="0"/>
                <a:ea typeface="Tahoma" pitchFamily="34" charset="0"/>
                <a:cs typeface="Tahoma" pitchFamily="34" charset="0"/>
              </a:rPr>
              <a:t>The focus is on retrospective explanation</a:t>
            </a:r>
          </a:p>
          <a:p>
            <a:r>
              <a:rPr lang="en-US" b="1" dirty="0" smtClean="0">
                <a:latin typeface="Tahoma" pitchFamily="34" charset="0"/>
                <a:ea typeface="Tahoma" pitchFamily="34" charset="0"/>
                <a:cs typeface="Tahoma" pitchFamily="34" charset="0"/>
              </a:rPr>
              <a:t>Only looks back, doesn’t give credit to the present or future</a:t>
            </a:r>
          </a:p>
          <a:p>
            <a:r>
              <a:rPr lang="en-US" b="1" dirty="0" smtClean="0">
                <a:latin typeface="Tahoma" pitchFamily="34" charset="0"/>
                <a:ea typeface="Tahoma" pitchFamily="34" charset="0"/>
                <a:cs typeface="Tahoma" pitchFamily="34" charset="0"/>
              </a:rPr>
              <a:t>No thought given to women</a:t>
            </a:r>
          </a:p>
          <a:p>
            <a:r>
              <a:rPr lang="en-US" b="1" dirty="0" smtClean="0">
                <a:latin typeface="Tahoma" pitchFamily="34" charset="0"/>
                <a:ea typeface="Tahoma" pitchFamily="34" charset="0"/>
                <a:cs typeface="Tahoma" pitchFamily="34" charset="0"/>
              </a:rPr>
              <a:t>The unconscious mind is not as smart/purposeful as Freud would like us to believe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r>
              <a:rPr lang="en-US" b="1" u="sng" dirty="0" smtClean="0">
                <a:solidFill>
                  <a:srgbClr val="404040"/>
                </a:solidFill>
                <a:latin typeface="Tahoma" pitchFamily="34" charset="0"/>
                <a:ea typeface="Tahoma" pitchFamily="34" charset="0"/>
                <a:cs typeface="Tahoma" pitchFamily="34" charset="0"/>
              </a:rPr>
              <a:t>Neo-Freudians</a:t>
            </a:r>
          </a:p>
          <a:p>
            <a:r>
              <a:rPr lang="en-US" b="1" dirty="0" smtClean="0">
                <a:solidFill>
                  <a:srgbClr val="404040"/>
                </a:solidFill>
                <a:latin typeface="Tahoma" pitchFamily="34" charset="0"/>
                <a:ea typeface="Tahoma" pitchFamily="34" charset="0"/>
                <a:cs typeface="Tahoma" pitchFamily="34" charset="0"/>
              </a:rPr>
              <a:t>Freud was a controversial figure, and many of his collogues broke away from his view, but still maintained a psychodynamic aspect to their theories</a:t>
            </a:r>
          </a:p>
          <a:p>
            <a:r>
              <a:rPr lang="en-US" b="1" u="sng" dirty="0" smtClean="0">
                <a:solidFill>
                  <a:srgbClr val="404040"/>
                </a:solidFill>
                <a:latin typeface="Tahoma" pitchFamily="34" charset="0"/>
                <a:ea typeface="Tahoma" pitchFamily="34" charset="0"/>
                <a:cs typeface="Tahoma" pitchFamily="34" charset="0"/>
              </a:rPr>
              <a:t>Alfred Adler</a:t>
            </a:r>
          </a:p>
          <a:p>
            <a:pPr lvl="1"/>
            <a:r>
              <a:rPr lang="en-US" sz="2400" b="1" dirty="0">
                <a:solidFill>
                  <a:srgbClr val="404040"/>
                </a:solidFill>
                <a:latin typeface="Tahoma" pitchFamily="34" charset="0"/>
                <a:ea typeface="Tahoma" pitchFamily="34" charset="0"/>
                <a:cs typeface="Tahoma" pitchFamily="34" charset="0"/>
              </a:rPr>
              <a:t>I</a:t>
            </a:r>
            <a:r>
              <a:rPr lang="en-US" sz="2400" b="1" dirty="0" smtClean="0">
                <a:solidFill>
                  <a:srgbClr val="404040"/>
                </a:solidFill>
                <a:latin typeface="Tahoma" pitchFamily="34" charset="0"/>
                <a:ea typeface="Tahoma" pitchFamily="34" charset="0"/>
                <a:cs typeface="Tahoma" pitchFamily="34" charset="0"/>
              </a:rPr>
              <a:t>mportance </a:t>
            </a:r>
            <a:r>
              <a:rPr lang="en-US" sz="2400" b="1" dirty="0" smtClean="0">
                <a:solidFill>
                  <a:srgbClr val="404040"/>
                </a:solidFill>
                <a:latin typeface="Tahoma" pitchFamily="34" charset="0"/>
                <a:ea typeface="Tahoma" pitchFamily="34" charset="0"/>
                <a:cs typeface="Tahoma" pitchFamily="34" charset="0"/>
              </a:rPr>
              <a:t>of childhood social </a:t>
            </a:r>
            <a:r>
              <a:rPr lang="en-US" sz="2400" b="1" dirty="0" smtClean="0">
                <a:solidFill>
                  <a:srgbClr val="404040"/>
                </a:solidFill>
                <a:latin typeface="Tahoma" pitchFamily="34" charset="0"/>
                <a:ea typeface="Tahoma" pitchFamily="34" charset="0"/>
                <a:cs typeface="Tahoma" pitchFamily="34" charset="0"/>
              </a:rPr>
              <a:t>tension</a:t>
            </a:r>
          </a:p>
          <a:p>
            <a:pPr lvl="1"/>
            <a:r>
              <a:rPr lang="en-US" sz="2400" b="1" dirty="0" smtClean="0">
                <a:solidFill>
                  <a:srgbClr val="404040"/>
                </a:solidFill>
                <a:latin typeface="Tahoma" pitchFamily="34" charset="0"/>
                <a:ea typeface="Tahoma" pitchFamily="34" charset="0"/>
                <a:cs typeface="Tahoma" pitchFamily="34" charset="0"/>
              </a:rPr>
              <a:t>Believed children often have inferiority complexes</a:t>
            </a:r>
            <a:endParaRPr lang="en-US" sz="2400" b="1" dirty="0" smtClean="0">
              <a:solidFill>
                <a:srgbClr val="404040"/>
              </a:solidFill>
              <a:latin typeface="Tahoma" pitchFamily="34" charset="0"/>
              <a:ea typeface="Tahoma" pitchFamily="34" charset="0"/>
              <a:cs typeface="Tahoma" pitchFamily="34" charset="0"/>
            </a:endParaRPr>
          </a:p>
          <a:p>
            <a:r>
              <a:rPr lang="en-US" b="1" u="sng" dirty="0" smtClean="0">
                <a:solidFill>
                  <a:srgbClr val="404040"/>
                </a:solidFill>
                <a:latin typeface="Tahoma" pitchFamily="34" charset="0"/>
                <a:ea typeface="Tahoma" pitchFamily="34" charset="0"/>
                <a:cs typeface="Tahoma" pitchFamily="34" charset="0"/>
              </a:rPr>
              <a:t>Karen Horney</a:t>
            </a:r>
          </a:p>
          <a:p>
            <a:pPr lvl="1"/>
            <a:r>
              <a:rPr lang="en-US" sz="2400" b="1" dirty="0">
                <a:solidFill>
                  <a:srgbClr val="404040"/>
                </a:solidFill>
                <a:latin typeface="Tahoma" pitchFamily="34" charset="0"/>
                <a:ea typeface="Tahoma" pitchFamily="34" charset="0"/>
                <a:cs typeface="Tahoma" pitchFamily="34" charset="0"/>
              </a:rPr>
              <a:t>S</a:t>
            </a:r>
            <a:r>
              <a:rPr lang="en-US" sz="2400" b="1" dirty="0" smtClean="0">
                <a:solidFill>
                  <a:srgbClr val="404040"/>
                </a:solidFill>
                <a:latin typeface="Tahoma" pitchFamily="34" charset="0"/>
                <a:ea typeface="Tahoma" pitchFamily="34" charset="0"/>
                <a:cs typeface="Tahoma" pitchFamily="34" charset="0"/>
              </a:rPr>
              <a:t>ought </a:t>
            </a:r>
            <a:r>
              <a:rPr lang="en-US" sz="2400" b="1" dirty="0" smtClean="0">
                <a:solidFill>
                  <a:srgbClr val="404040"/>
                </a:solidFill>
                <a:latin typeface="Tahoma" pitchFamily="34" charset="0"/>
                <a:ea typeface="Tahoma" pitchFamily="34" charset="0"/>
                <a:cs typeface="Tahoma" pitchFamily="34" charset="0"/>
              </a:rPr>
              <a:t>to balance Freud’s masculine biases</a:t>
            </a:r>
          </a:p>
          <a:p>
            <a:r>
              <a:rPr lang="en-US" b="1" u="sng" dirty="0" smtClean="0">
                <a:solidFill>
                  <a:srgbClr val="404040"/>
                </a:solidFill>
                <a:latin typeface="Tahoma" pitchFamily="34" charset="0"/>
                <a:ea typeface="Tahoma" pitchFamily="34" charset="0"/>
                <a:cs typeface="Tahoma" pitchFamily="34" charset="0"/>
              </a:rPr>
              <a:t>Carl Jung</a:t>
            </a:r>
          </a:p>
          <a:p>
            <a:pPr lvl="1"/>
            <a:r>
              <a:rPr lang="en-US" sz="2400" b="1" dirty="0">
                <a:solidFill>
                  <a:srgbClr val="404040"/>
                </a:solidFill>
                <a:latin typeface="Tahoma" pitchFamily="34" charset="0"/>
                <a:ea typeface="Tahoma" pitchFamily="34" charset="0"/>
                <a:cs typeface="Tahoma" pitchFamily="34" charset="0"/>
              </a:rPr>
              <a:t>E</a:t>
            </a:r>
            <a:r>
              <a:rPr lang="en-US" sz="2400" b="1" dirty="0" smtClean="0">
                <a:solidFill>
                  <a:srgbClr val="404040"/>
                </a:solidFill>
                <a:latin typeface="Tahoma" pitchFamily="34" charset="0"/>
                <a:ea typeface="Tahoma" pitchFamily="34" charset="0"/>
                <a:cs typeface="Tahoma" pitchFamily="34" charset="0"/>
              </a:rPr>
              <a:t>mphasized </a:t>
            </a:r>
            <a:r>
              <a:rPr lang="en-US" sz="2400" b="1" dirty="0" smtClean="0">
                <a:solidFill>
                  <a:srgbClr val="404040"/>
                </a:solidFill>
                <a:latin typeface="Tahoma" pitchFamily="34" charset="0"/>
                <a:ea typeface="Tahoma" pitchFamily="34" charset="0"/>
                <a:cs typeface="Tahoma" pitchFamily="34" charset="0"/>
              </a:rPr>
              <a:t>the collective unconscious </a:t>
            </a:r>
          </a:p>
          <a:p>
            <a:pPr lvl="1"/>
            <a:r>
              <a:rPr lang="en-US" sz="2400" b="1" dirty="0">
                <a:solidFill>
                  <a:srgbClr val="404040"/>
                </a:solidFill>
                <a:latin typeface="Tahoma" pitchFamily="34" charset="0"/>
                <a:ea typeface="Tahoma" pitchFamily="34" charset="0"/>
                <a:cs typeface="Tahoma" pitchFamily="34" charset="0"/>
              </a:rPr>
              <a:t>C</a:t>
            </a:r>
            <a:r>
              <a:rPr lang="en-US" sz="2400" b="1" dirty="0" smtClean="0">
                <a:solidFill>
                  <a:srgbClr val="404040"/>
                </a:solidFill>
                <a:latin typeface="Tahoma" pitchFamily="34" charset="0"/>
                <a:ea typeface="Tahoma" pitchFamily="34" charset="0"/>
                <a:cs typeface="Tahoma" pitchFamily="34" charset="0"/>
              </a:rPr>
              <a:t>oncept </a:t>
            </a:r>
            <a:r>
              <a:rPr lang="en-US" sz="2400" b="1" dirty="0" smtClean="0">
                <a:solidFill>
                  <a:srgbClr val="404040"/>
                </a:solidFill>
                <a:latin typeface="Tahoma" pitchFamily="34" charset="0"/>
                <a:ea typeface="Tahoma" pitchFamily="34" charset="0"/>
                <a:cs typeface="Tahoma" pitchFamily="34" charset="0"/>
              </a:rPr>
              <a:t>of a shared, inherited reservoir of memory traces from our species’ history</a:t>
            </a:r>
          </a:p>
          <a:p>
            <a:pPr lvl="1"/>
            <a:endParaRPr lang="en-US" dirty="0">
              <a:solidFill>
                <a:srgbClr val="40404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r>
              <a:rPr lang="en-US" b="1" u="sng" dirty="0" smtClean="0">
                <a:latin typeface="Tahoma" pitchFamily="34" charset="0"/>
                <a:ea typeface="Tahoma" pitchFamily="34" charset="0"/>
                <a:cs typeface="Tahoma" pitchFamily="34" charset="0"/>
              </a:rPr>
              <a:t>Humanistic Theories</a:t>
            </a:r>
          </a:p>
          <a:p>
            <a:r>
              <a:rPr lang="en-US" b="1" dirty="0" smtClean="0">
                <a:latin typeface="Tahoma" pitchFamily="34" charset="0"/>
                <a:ea typeface="Tahoma" pitchFamily="34" charset="0"/>
                <a:cs typeface="Tahoma" pitchFamily="34" charset="0"/>
              </a:rPr>
              <a:t>Humanistic theories are optimistic about the core of human nature. </a:t>
            </a:r>
          </a:p>
          <a:p>
            <a:r>
              <a:rPr lang="en-US" b="1" dirty="0" smtClean="0">
                <a:latin typeface="Tahoma" pitchFamily="34" charset="0"/>
                <a:ea typeface="Tahoma" pitchFamily="34" charset="0"/>
                <a:cs typeface="Tahoma" pitchFamily="34" charset="0"/>
              </a:rPr>
              <a:t>Personality is driven by needs to adapt and learn, rather than unconscious conflicts or defense mechanisms and anxiety</a:t>
            </a:r>
          </a:p>
          <a:p>
            <a:r>
              <a:rPr lang="en-US" b="1" dirty="0" smtClean="0">
                <a:latin typeface="Tahoma" pitchFamily="34" charset="0"/>
                <a:ea typeface="Tahoma" pitchFamily="34" charset="0"/>
                <a:cs typeface="Tahoma" pitchFamily="34" charset="0"/>
              </a:rPr>
              <a:t>Mental disorders occur when a person is in an unhealthy situation that causes low self-esteem and unmet needs, not from unhealthy individuals.</a:t>
            </a:r>
            <a:endParaRPr lang="en-US" b="1" dirty="0">
              <a:latin typeface="Tahoma" pitchFamily="34" charset="0"/>
              <a:ea typeface="Tahoma" pitchFamily="34" charset="0"/>
              <a:cs typeface="Tahoma"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r>
              <a:rPr lang="en-US" b="1" u="sng" dirty="0" smtClean="0">
                <a:latin typeface="Tahoma" pitchFamily="34" charset="0"/>
                <a:ea typeface="Tahoma" pitchFamily="34" charset="0"/>
                <a:cs typeface="Tahoma" pitchFamily="34" charset="0"/>
              </a:rPr>
              <a:t>Abraham Maslow</a:t>
            </a:r>
          </a:p>
          <a:p>
            <a:r>
              <a:rPr lang="en-US" b="1" dirty="0" smtClean="0">
                <a:latin typeface="Tahoma" pitchFamily="34" charset="0"/>
                <a:ea typeface="Tahoma" pitchFamily="34" charset="0"/>
                <a:cs typeface="Tahoma" pitchFamily="34" charset="0"/>
              </a:rPr>
              <a:t>The most famous humanistic perspective came from Abraham Maslow who created a hierarchy of needs (chapter 8). </a:t>
            </a:r>
          </a:p>
          <a:p>
            <a:r>
              <a:rPr lang="en-US" b="1" dirty="0" smtClean="0">
                <a:latin typeface="Tahoma" pitchFamily="34" charset="0"/>
                <a:ea typeface="Tahoma" pitchFamily="34" charset="0"/>
                <a:cs typeface="Tahoma" pitchFamily="34" charset="0"/>
              </a:rPr>
              <a:t>He said we needed something that described good mental health as more than just the absence of illness.</a:t>
            </a:r>
          </a:p>
          <a:p>
            <a:r>
              <a:rPr lang="en-US" b="1" dirty="0" smtClean="0">
                <a:latin typeface="Tahoma" pitchFamily="34" charset="0"/>
                <a:ea typeface="Tahoma" pitchFamily="34" charset="0"/>
                <a:cs typeface="Tahoma" pitchFamily="34" charset="0"/>
              </a:rPr>
              <a:t>Maslow saw a group of people in pursuit of “higher ideals” and wanted a way to explain their behavior.</a:t>
            </a:r>
          </a:p>
          <a:p>
            <a:r>
              <a:rPr lang="en-US" b="1" i="1" u="sng" dirty="0" smtClean="0">
                <a:latin typeface="Tahoma" pitchFamily="34" charset="0"/>
                <a:ea typeface="Tahoma" pitchFamily="34" charset="0"/>
                <a:cs typeface="Tahoma" pitchFamily="34" charset="0"/>
              </a:rPr>
              <a:t>Self-actualizing personalities</a:t>
            </a:r>
            <a:r>
              <a:rPr lang="en-US" b="1" u="sng" dirty="0" smtClean="0">
                <a:latin typeface="Tahoma" pitchFamily="34" charset="0"/>
                <a:ea typeface="Tahoma" pitchFamily="34" charset="0"/>
                <a:cs typeface="Tahoma" pitchFamily="34" charset="0"/>
              </a:rPr>
              <a:t>-</a:t>
            </a:r>
            <a:r>
              <a:rPr lang="en-US" b="1" dirty="0" smtClean="0">
                <a:latin typeface="Tahoma" pitchFamily="34" charset="0"/>
                <a:ea typeface="Tahoma" pitchFamily="34" charset="0"/>
                <a:cs typeface="Tahoma" pitchFamily="34" charset="0"/>
              </a:rPr>
              <a:t>  healthy individuals who have met their basic needs and are free to be creative and fulfill their potentialities</a:t>
            </a:r>
            <a:r>
              <a:rPr lang="en-US" b="1" dirty="0" smtClean="0">
                <a:latin typeface="Tahoma" pitchFamily="34" charset="0"/>
                <a:ea typeface="Tahoma" pitchFamily="34" charset="0"/>
                <a:cs typeface="Tahoma" pitchFamily="34" charset="0"/>
              </a:rPr>
              <a:t>.</a:t>
            </a:r>
          </a:p>
          <a:p>
            <a:r>
              <a:rPr lang="en-US" b="1" dirty="0" smtClean="0">
                <a:latin typeface="Tahoma" pitchFamily="34" charset="0"/>
                <a:ea typeface="Tahoma" pitchFamily="34" charset="0"/>
                <a:cs typeface="Tahoma" pitchFamily="34" charset="0"/>
              </a:rPr>
              <a:t>Maslow identified Abraham Lincoln as a self-actualizing personality</a:t>
            </a:r>
            <a:endParaRPr lang="en-US" b="1" dirty="0" smtClean="0">
              <a:latin typeface="Tahoma" pitchFamily="34" charset="0"/>
              <a:ea typeface="Tahoma" pitchFamily="34" charset="0"/>
              <a:cs typeface="Tahoma"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a:spcBef>
                <a:spcPts val="600"/>
              </a:spcBef>
            </a:pPr>
            <a:r>
              <a:rPr lang="en-US" b="1" u="sng" dirty="0" smtClean="0">
                <a:latin typeface="Tahoma" pitchFamily="34" charset="0"/>
                <a:ea typeface="Tahoma" pitchFamily="34" charset="0"/>
                <a:cs typeface="Tahoma" pitchFamily="34" charset="0"/>
              </a:rPr>
              <a:t>Carl Rogers</a:t>
            </a:r>
          </a:p>
          <a:p>
            <a:pPr>
              <a:spcBef>
                <a:spcPts val="600"/>
              </a:spcBef>
            </a:pPr>
            <a:r>
              <a:rPr lang="en-US" b="1" dirty="0" smtClean="0">
                <a:latin typeface="Tahoma" pitchFamily="34" charset="0"/>
                <a:ea typeface="Tahoma" pitchFamily="34" charset="0"/>
                <a:cs typeface="Tahoma" pitchFamily="34" charset="0"/>
              </a:rPr>
              <a:t>Another famous humanists was Carl Rogers who took a different approach.</a:t>
            </a:r>
          </a:p>
          <a:p>
            <a:pPr>
              <a:spcBef>
                <a:spcPts val="600"/>
              </a:spcBef>
            </a:pPr>
            <a:r>
              <a:rPr lang="en-US" b="1" dirty="0" smtClean="0">
                <a:latin typeface="Tahoma" pitchFamily="34" charset="0"/>
                <a:ea typeface="Tahoma" pitchFamily="34" charset="0"/>
                <a:cs typeface="Tahoma" pitchFamily="34" charset="0"/>
              </a:rPr>
              <a:t>He identified healthy personalities as the fully functioning person.</a:t>
            </a:r>
          </a:p>
          <a:p>
            <a:pPr>
              <a:spcBef>
                <a:spcPts val="600"/>
              </a:spcBef>
            </a:pPr>
            <a:r>
              <a:rPr lang="en-US" b="1" dirty="0" smtClean="0">
                <a:latin typeface="Tahoma" pitchFamily="34" charset="0"/>
                <a:ea typeface="Tahoma" pitchFamily="34" charset="0"/>
                <a:cs typeface="Tahoma" pitchFamily="34" charset="0"/>
              </a:rPr>
              <a:t>An individual who has a self-concept that is positive and congruent with reality.</a:t>
            </a:r>
          </a:p>
          <a:p>
            <a:pPr>
              <a:spcBef>
                <a:spcPts val="600"/>
              </a:spcBef>
            </a:pPr>
            <a:r>
              <a:rPr lang="en-US" b="1" u="sng" dirty="0" smtClean="0">
                <a:latin typeface="Tahoma" pitchFamily="34" charset="0"/>
                <a:ea typeface="Tahoma" pitchFamily="34" charset="0"/>
                <a:cs typeface="Tahoma" pitchFamily="34" charset="0"/>
              </a:rPr>
              <a:t>Criticism of Humanistic Theories</a:t>
            </a:r>
          </a:p>
          <a:p>
            <a:pPr>
              <a:spcBef>
                <a:spcPts val="600"/>
              </a:spcBef>
            </a:pPr>
            <a:r>
              <a:rPr lang="en-US" b="1" dirty="0">
                <a:latin typeface="Tahoma" pitchFamily="34" charset="0"/>
                <a:ea typeface="Tahoma" pitchFamily="34" charset="0"/>
                <a:cs typeface="Tahoma" pitchFamily="34" charset="0"/>
              </a:rPr>
              <a:t>People criticize humanistic concepts as being </a:t>
            </a:r>
            <a:r>
              <a:rPr lang="en-US" b="1" dirty="0" smtClean="0">
                <a:latin typeface="Tahoma" pitchFamily="34" charset="0"/>
                <a:ea typeface="Tahoma" pitchFamily="34" charset="0"/>
                <a:cs typeface="Tahoma" pitchFamily="34" charset="0"/>
              </a:rPr>
              <a:t>fuzzy, for example, what IS </a:t>
            </a:r>
            <a:r>
              <a:rPr lang="en-US" b="1" dirty="0">
                <a:latin typeface="Tahoma" pitchFamily="34" charset="0"/>
                <a:ea typeface="Tahoma" pitchFamily="34" charset="0"/>
                <a:cs typeface="Tahoma" pitchFamily="34" charset="0"/>
              </a:rPr>
              <a:t>self </a:t>
            </a:r>
            <a:r>
              <a:rPr lang="en-US" b="1" dirty="0" smtClean="0">
                <a:latin typeface="Tahoma" pitchFamily="34" charset="0"/>
                <a:ea typeface="Tahoma" pitchFamily="34" charset="0"/>
                <a:cs typeface="Tahoma" pitchFamily="34" charset="0"/>
              </a:rPr>
              <a:t>actualization? </a:t>
            </a:r>
          </a:p>
          <a:p>
            <a:pPr>
              <a:spcBef>
                <a:spcPts val="600"/>
              </a:spcBef>
            </a:pPr>
            <a:r>
              <a:rPr lang="en-US" b="1" dirty="0" smtClean="0">
                <a:latin typeface="Tahoma" pitchFamily="34" charset="0"/>
                <a:ea typeface="Tahoma" pitchFamily="34" charset="0"/>
                <a:cs typeface="Tahoma" pitchFamily="34" charset="0"/>
              </a:rPr>
              <a:t>For </a:t>
            </a:r>
            <a:r>
              <a:rPr lang="en-US" b="1" dirty="0">
                <a:latin typeface="Tahoma" pitchFamily="34" charset="0"/>
                <a:ea typeface="Tahoma" pitchFamily="34" charset="0"/>
                <a:cs typeface="Tahoma" pitchFamily="34" charset="0"/>
              </a:rPr>
              <a:t>a long time, self-esteem was thought to cause people to act the way they do. </a:t>
            </a:r>
            <a:endParaRPr lang="en-US" b="1" dirty="0" smtClean="0">
              <a:latin typeface="Tahoma" pitchFamily="34" charset="0"/>
              <a:ea typeface="Tahoma" pitchFamily="34" charset="0"/>
              <a:cs typeface="Tahoma" pitchFamily="34" charset="0"/>
            </a:endParaRPr>
          </a:p>
          <a:p>
            <a:pPr>
              <a:spcBef>
                <a:spcPts val="600"/>
              </a:spcBef>
            </a:pPr>
            <a:r>
              <a:rPr lang="en-US" b="1" dirty="0" smtClean="0">
                <a:latin typeface="Tahoma" pitchFamily="34" charset="0"/>
                <a:ea typeface="Tahoma" pitchFamily="34" charset="0"/>
                <a:cs typeface="Tahoma" pitchFamily="34" charset="0"/>
              </a:rPr>
              <a:t>More </a:t>
            </a:r>
            <a:r>
              <a:rPr lang="en-US" b="1" dirty="0">
                <a:latin typeface="Tahoma" pitchFamily="34" charset="0"/>
                <a:ea typeface="Tahoma" pitchFamily="34" charset="0"/>
                <a:cs typeface="Tahoma" pitchFamily="34" charset="0"/>
              </a:rPr>
              <a:t>recently, psychologists have argued that self-esteem isn’t the cause of behavior, but rather a by-product of behavior.</a:t>
            </a:r>
          </a:p>
          <a:p>
            <a:pPr>
              <a:spcBef>
                <a:spcPts val="600"/>
              </a:spcBef>
            </a:pPr>
            <a:endParaRPr lang="en-US" b="1" dirty="0" smtClean="0">
              <a:latin typeface="Tahoma" pitchFamily="34" charset="0"/>
              <a:ea typeface="Tahoma" pitchFamily="34" charset="0"/>
              <a:cs typeface="Tahoma"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spcBef>
                <a:spcPts val="600"/>
              </a:spcBef>
            </a:pPr>
            <a:r>
              <a:rPr lang="en-US" b="1" u="sng" dirty="0" smtClean="0">
                <a:latin typeface="Tahoma" pitchFamily="34" charset="0"/>
                <a:ea typeface="Tahoma" pitchFamily="34" charset="0"/>
                <a:cs typeface="Tahoma" pitchFamily="34" charset="0"/>
              </a:rPr>
              <a:t>Social-cognitive Theories</a:t>
            </a:r>
          </a:p>
          <a:p>
            <a:pPr>
              <a:spcBef>
                <a:spcPts val="600"/>
              </a:spcBef>
            </a:pPr>
            <a:r>
              <a:rPr lang="en-US" b="1" dirty="0" smtClean="0">
                <a:latin typeface="Tahoma" pitchFamily="34" charset="0"/>
                <a:ea typeface="Tahoma" pitchFamily="34" charset="0"/>
                <a:cs typeface="Tahoma" pitchFamily="34" charset="0"/>
              </a:rPr>
              <a:t>Where are the clinical views lack scientific backing, the social-cognitive theories are solidly founded in scientific tradition, with emphasis put on research.</a:t>
            </a:r>
          </a:p>
          <a:p>
            <a:pPr>
              <a:spcBef>
                <a:spcPts val="600"/>
              </a:spcBef>
            </a:pPr>
            <a:r>
              <a:rPr lang="en-US" b="1" dirty="0" smtClean="0">
                <a:latin typeface="Tahoma" pitchFamily="34" charset="0"/>
                <a:ea typeface="Tahoma" pitchFamily="34" charset="0"/>
                <a:cs typeface="Tahoma" pitchFamily="34" charset="0"/>
              </a:rPr>
              <a:t>The most well known of these theories is observational learning, supported by Albert Bandura.</a:t>
            </a:r>
          </a:p>
          <a:p>
            <a:pPr>
              <a:spcBef>
                <a:spcPts val="600"/>
              </a:spcBef>
            </a:pPr>
            <a:r>
              <a:rPr lang="en-US" b="1" dirty="0" smtClean="0">
                <a:latin typeface="Tahoma" pitchFamily="34" charset="0"/>
                <a:ea typeface="Tahoma" pitchFamily="34" charset="0"/>
                <a:cs typeface="Tahoma" pitchFamily="34" charset="0"/>
              </a:rPr>
              <a:t>Bandura said we are not only driven by </a:t>
            </a:r>
            <a:r>
              <a:rPr lang="en-US" b="1" dirty="0" err="1" smtClean="0">
                <a:latin typeface="Tahoma" pitchFamily="34" charset="0"/>
                <a:ea typeface="Tahoma" pitchFamily="34" charset="0"/>
                <a:cs typeface="Tahoma" pitchFamily="34" charset="0"/>
              </a:rPr>
              <a:t>innerforces</a:t>
            </a:r>
            <a:r>
              <a:rPr lang="en-US" b="1" dirty="0" smtClean="0">
                <a:latin typeface="Tahoma" pitchFamily="34" charset="0"/>
                <a:ea typeface="Tahoma" pitchFamily="34" charset="0"/>
                <a:cs typeface="Tahoma" pitchFamily="34" charset="0"/>
              </a:rPr>
              <a:t> and the environment, but also expectations about how those actions will affect other people, the environment and ourselves.</a:t>
            </a:r>
          </a:p>
          <a:p>
            <a:pPr>
              <a:spcBef>
                <a:spcPts val="600"/>
              </a:spcBef>
            </a:pPr>
            <a:r>
              <a:rPr lang="en-US" b="1" u="sng" dirty="0" smtClean="0">
                <a:latin typeface="Tahoma" pitchFamily="34" charset="0"/>
                <a:ea typeface="Tahoma" pitchFamily="34" charset="0"/>
                <a:cs typeface="Tahoma" pitchFamily="34" charset="0"/>
              </a:rPr>
              <a:t>Observational Learning</a:t>
            </a:r>
          </a:p>
          <a:p>
            <a:pPr>
              <a:spcBef>
                <a:spcPts val="600"/>
              </a:spcBef>
            </a:pPr>
            <a:r>
              <a:rPr lang="en-US" b="1" dirty="0">
                <a:latin typeface="Tahoma" pitchFamily="34" charset="0"/>
                <a:ea typeface="Tahoma" pitchFamily="34" charset="0"/>
                <a:cs typeface="Tahoma" pitchFamily="34" charset="0"/>
              </a:rPr>
              <a:t>In observational learning, we learn new responses by watching each others’ behavior. </a:t>
            </a:r>
          </a:p>
          <a:p>
            <a:pPr>
              <a:spcBef>
                <a:spcPts val="600"/>
              </a:spcBef>
            </a:pPr>
            <a:r>
              <a:rPr lang="en-US" b="1" dirty="0">
                <a:latin typeface="Tahoma" pitchFamily="34" charset="0"/>
                <a:ea typeface="Tahoma" pitchFamily="34" charset="0"/>
                <a:cs typeface="Tahoma" pitchFamily="34" charset="0"/>
              </a:rPr>
              <a:t>Personality, thus, is learned behavior patterns</a:t>
            </a:r>
          </a:p>
          <a:p>
            <a:pPr>
              <a:spcBef>
                <a:spcPts val="600"/>
              </a:spcBef>
            </a:pPr>
            <a:r>
              <a:rPr lang="en-US" b="1" dirty="0">
                <a:latin typeface="Tahoma" pitchFamily="34" charset="0"/>
                <a:ea typeface="Tahoma" pitchFamily="34" charset="0"/>
                <a:cs typeface="Tahoma" pitchFamily="34" charset="0"/>
              </a:rPr>
              <a:t>These cognitive process involve an ongoing relationship between the individual and the environment called reciprocal determinism</a:t>
            </a:r>
          </a:p>
          <a:p>
            <a:pPr>
              <a:spcBef>
                <a:spcPts val="600"/>
              </a:spcBef>
            </a:pPr>
            <a:endParaRPr lang="en-US" b="1" dirty="0">
              <a:latin typeface="Tahoma" pitchFamily="34" charset="0"/>
              <a:ea typeface="Tahoma" pitchFamily="34" charset="0"/>
              <a:cs typeface="Tahoma"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228600"/>
            <a:ext cx="8762999" cy="629021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152400" y="152400"/>
            <a:ext cx="8839200" cy="6553200"/>
          </a:xfrm>
        </p:spPr>
        <p:txBody>
          <a:bodyPr>
            <a:normAutofit/>
          </a:bodyPr>
          <a:lstStyle/>
          <a:p>
            <a:pPr>
              <a:spcBef>
                <a:spcPts val="600"/>
              </a:spcBef>
            </a:pPr>
            <a:r>
              <a:rPr lang="en-US" sz="2800" b="1" u="sng" dirty="0" smtClean="0">
                <a:latin typeface="Tahoma" pitchFamily="34" charset="0"/>
                <a:ea typeface="Tahoma" pitchFamily="34" charset="0"/>
                <a:cs typeface="Tahoma" pitchFamily="34" charset="0"/>
              </a:rPr>
              <a:t>Social-Cognitive Perspective</a:t>
            </a:r>
          </a:p>
          <a:p>
            <a:pPr>
              <a:spcBef>
                <a:spcPts val="600"/>
              </a:spcBef>
            </a:pPr>
            <a:r>
              <a:rPr lang="en-US" sz="2800" b="1" u="sng" dirty="0" smtClean="0">
                <a:latin typeface="Tahoma" pitchFamily="34" charset="0"/>
                <a:ea typeface="Tahoma" pitchFamily="34" charset="0"/>
                <a:cs typeface="Tahoma" pitchFamily="34" charset="0"/>
              </a:rPr>
              <a:t>Locus of Control:</a:t>
            </a:r>
            <a:r>
              <a:rPr lang="en-US" sz="2800" b="1" dirty="0" smtClean="0">
                <a:latin typeface="Tahoma" pitchFamily="34" charset="0"/>
                <a:ea typeface="Tahoma" pitchFamily="34" charset="0"/>
                <a:cs typeface="Tahoma" pitchFamily="34" charset="0"/>
              </a:rPr>
              <a:t>  Our </a:t>
            </a:r>
            <a:r>
              <a:rPr lang="en-US" sz="2800" b="1" dirty="0">
                <a:latin typeface="Tahoma" pitchFamily="34" charset="0"/>
                <a:ea typeface="Tahoma" pitchFamily="34" charset="0"/>
                <a:cs typeface="Tahoma" pitchFamily="34" charset="0"/>
              </a:rPr>
              <a:t>sense of controlling our environments rather than feeling helpless</a:t>
            </a:r>
          </a:p>
          <a:p>
            <a:pPr>
              <a:spcBef>
                <a:spcPts val="600"/>
              </a:spcBef>
            </a:pPr>
            <a:r>
              <a:rPr lang="en-US" sz="2800" b="1" u="sng" dirty="0">
                <a:latin typeface="Tahoma" pitchFamily="34" charset="0"/>
                <a:ea typeface="Tahoma" pitchFamily="34" charset="0"/>
                <a:cs typeface="Tahoma" pitchFamily="34" charset="0"/>
              </a:rPr>
              <a:t>External Locus of </a:t>
            </a:r>
            <a:r>
              <a:rPr lang="en-US" sz="2800" b="1" u="sng" dirty="0" smtClean="0">
                <a:latin typeface="Tahoma" pitchFamily="34" charset="0"/>
                <a:ea typeface="Tahoma" pitchFamily="34" charset="0"/>
                <a:cs typeface="Tahoma" pitchFamily="34" charset="0"/>
              </a:rPr>
              <a:t>Control:</a:t>
            </a:r>
            <a:r>
              <a:rPr lang="en-US" sz="2800" b="1" dirty="0" smtClean="0">
                <a:latin typeface="Tahoma" pitchFamily="34" charset="0"/>
                <a:ea typeface="Tahoma" pitchFamily="34" charset="0"/>
                <a:cs typeface="Tahoma" pitchFamily="34" charset="0"/>
              </a:rPr>
              <a:t>  the </a:t>
            </a:r>
            <a:r>
              <a:rPr lang="en-US" sz="2800" b="1" dirty="0">
                <a:latin typeface="Tahoma" pitchFamily="34" charset="0"/>
                <a:ea typeface="Tahoma" pitchFamily="34" charset="0"/>
                <a:cs typeface="Tahoma" pitchFamily="34" charset="0"/>
              </a:rPr>
              <a:t>perception that chance or outside forces beyond one’s personal control determine one’s </a:t>
            </a:r>
            <a:r>
              <a:rPr lang="en-US" sz="2800" b="1" dirty="0" smtClean="0">
                <a:latin typeface="Tahoma" pitchFamily="34" charset="0"/>
                <a:ea typeface="Tahoma" pitchFamily="34" charset="0"/>
                <a:cs typeface="Tahoma" pitchFamily="34" charset="0"/>
              </a:rPr>
              <a:t>fate</a:t>
            </a:r>
          </a:p>
          <a:p>
            <a:pPr>
              <a:spcBef>
                <a:spcPts val="600"/>
              </a:spcBef>
            </a:pPr>
            <a:r>
              <a:rPr lang="en-US" sz="2800" b="1" u="sng" dirty="0">
                <a:latin typeface="Tahoma" pitchFamily="34" charset="0"/>
                <a:ea typeface="Tahoma" pitchFamily="34" charset="0"/>
                <a:cs typeface="Tahoma" pitchFamily="34" charset="0"/>
              </a:rPr>
              <a:t>Internal Locus of </a:t>
            </a:r>
            <a:r>
              <a:rPr lang="en-US" sz="2800" b="1" u="sng" dirty="0" smtClean="0">
                <a:latin typeface="Tahoma" pitchFamily="34" charset="0"/>
                <a:ea typeface="Tahoma" pitchFamily="34" charset="0"/>
                <a:cs typeface="Tahoma" pitchFamily="34" charset="0"/>
              </a:rPr>
              <a:t>Control:</a:t>
            </a:r>
            <a:r>
              <a:rPr lang="en-US" sz="2800" b="1" dirty="0" smtClean="0">
                <a:latin typeface="Tahoma" pitchFamily="34" charset="0"/>
                <a:ea typeface="Tahoma" pitchFamily="34" charset="0"/>
                <a:cs typeface="Tahoma" pitchFamily="34" charset="0"/>
              </a:rPr>
              <a:t>  the </a:t>
            </a:r>
            <a:r>
              <a:rPr lang="en-US" sz="2800" b="1" dirty="0">
                <a:latin typeface="Tahoma" pitchFamily="34" charset="0"/>
                <a:ea typeface="Tahoma" pitchFamily="34" charset="0"/>
                <a:cs typeface="Tahoma" pitchFamily="34" charset="0"/>
              </a:rPr>
              <a:t>perception that one controls one’s own fate</a:t>
            </a:r>
          </a:p>
          <a:p>
            <a:pPr>
              <a:spcBef>
                <a:spcPts val="600"/>
              </a:spcBef>
            </a:pPr>
            <a:r>
              <a:rPr lang="en-US" sz="2800" b="1" u="sng" dirty="0">
                <a:latin typeface="Tahoma" pitchFamily="34" charset="0"/>
                <a:ea typeface="Tahoma" pitchFamily="34" charset="0"/>
                <a:cs typeface="Tahoma" pitchFamily="34" charset="0"/>
              </a:rPr>
              <a:t>Learned </a:t>
            </a:r>
            <a:r>
              <a:rPr lang="en-US" sz="2800" b="1" u="sng" dirty="0" smtClean="0">
                <a:latin typeface="Tahoma" pitchFamily="34" charset="0"/>
                <a:ea typeface="Tahoma" pitchFamily="34" charset="0"/>
                <a:cs typeface="Tahoma" pitchFamily="34" charset="0"/>
              </a:rPr>
              <a:t>Helplessness:</a:t>
            </a:r>
            <a:r>
              <a:rPr lang="en-US" sz="2800" b="1" dirty="0" smtClean="0">
                <a:latin typeface="Tahoma" pitchFamily="34" charset="0"/>
                <a:ea typeface="Tahoma" pitchFamily="34" charset="0"/>
                <a:cs typeface="Tahoma" pitchFamily="34" charset="0"/>
              </a:rPr>
              <a:t>  the </a:t>
            </a:r>
            <a:r>
              <a:rPr lang="en-US" sz="2800" b="1" dirty="0">
                <a:latin typeface="Tahoma" pitchFamily="34" charset="0"/>
                <a:ea typeface="Tahoma" pitchFamily="34" charset="0"/>
                <a:cs typeface="Tahoma" pitchFamily="34" charset="0"/>
              </a:rPr>
              <a:t>hopelessness and passive resignation an animal or human learns when unable to avoid repeated aversive events</a:t>
            </a:r>
          </a:p>
          <a:p>
            <a:pPr>
              <a:spcBef>
                <a:spcPts val="600"/>
              </a:spcBef>
            </a:pPr>
            <a:endParaRPr lang="en-US" sz="2800" b="1" dirty="0">
              <a:latin typeface="Tahoma" pitchFamily="34" charset="0"/>
              <a:ea typeface="Tahoma" pitchFamily="34" charset="0"/>
              <a:cs typeface="Tahoma"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457200" y="1676400"/>
            <a:ext cx="8305800" cy="609600"/>
          </a:xfrm>
        </p:spPr>
        <p:txBody>
          <a:bodyPr/>
          <a:lstStyle/>
          <a:p>
            <a:pPr>
              <a:lnSpc>
                <a:spcPct val="90000"/>
              </a:lnSpc>
            </a:pPr>
            <a:r>
              <a:rPr lang="en-US" sz="3600" b="1" dirty="0">
                <a:latin typeface="Tahoma" pitchFamily="34" charset="0"/>
                <a:ea typeface="Tahoma" pitchFamily="34" charset="0"/>
                <a:cs typeface="Tahoma" pitchFamily="34" charset="0"/>
              </a:rPr>
              <a:t>Learned Helplessness</a:t>
            </a:r>
            <a:endParaRPr lang="en-US" sz="3600" b="1" dirty="0">
              <a:solidFill>
                <a:srgbClr val="FF0000"/>
              </a:solidFill>
              <a:latin typeface="Tahoma" pitchFamily="34" charset="0"/>
              <a:ea typeface="Tahoma" pitchFamily="34" charset="0"/>
              <a:cs typeface="Tahoma" pitchFamily="34" charset="0"/>
            </a:endParaRPr>
          </a:p>
        </p:txBody>
      </p:sp>
      <p:grpSp>
        <p:nvGrpSpPr>
          <p:cNvPr id="2" name="Group 14"/>
          <p:cNvGrpSpPr>
            <a:grpSpLocks/>
          </p:cNvGrpSpPr>
          <p:nvPr/>
        </p:nvGrpSpPr>
        <p:grpSpPr bwMode="auto">
          <a:xfrm>
            <a:off x="381000" y="2590800"/>
            <a:ext cx="8534400" cy="4038600"/>
            <a:chOff x="432" y="1776"/>
            <a:chExt cx="4944" cy="2160"/>
          </a:xfrm>
        </p:grpSpPr>
        <p:sp>
          <p:nvSpPr>
            <p:cNvPr id="40966" name="Rectangle 4"/>
            <p:cNvSpPr>
              <a:spLocks noChangeArrowheads="1"/>
            </p:cNvSpPr>
            <p:nvPr/>
          </p:nvSpPr>
          <p:spPr bwMode="auto">
            <a:xfrm>
              <a:off x="432" y="1776"/>
              <a:ext cx="1488" cy="624"/>
            </a:xfrm>
            <a:prstGeom prst="rect">
              <a:avLst/>
            </a:prstGeom>
            <a:solidFill>
              <a:srgbClr val="9999FF"/>
            </a:solidFill>
            <a:ln w="9525">
              <a:noFill/>
              <a:miter lim="800000"/>
              <a:headEnd/>
              <a:tailEnd/>
            </a:ln>
          </p:spPr>
          <p:txBody>
            <a:bodyPr wrap="none" anchor="ctr">
              <a:prstTxWarp prst="textNoShape">
                <a:avLst/>
              </a:prstTxWarp>
            </a:bodyPr>
            <a:lstStyle/>
            <a:p>
              <a:pPr algn="ctr"/>
              <a:r>
                <a:rPr lang="en-US" sz="1800" b="1">
                  <a:latin typeface="Arial" pitchFamily="-106" charset="0"/>
                </a:rPr>
                <a:t>Uncontrollable</a:t>
              </a:r>
            </a:p>
            <a:p>
              <a:pPr algn="ctr"/>
              <a:r>
                <a:rPr lang="en-US" sz="1800" b="1">
                  <a:latin typeface="Arial" pitchFamily="-106" charset="0"/>
                </a:rPr>
                <a:t>bad events</a:t>
              </a:r>
            </a:p>
          </p:txBody>
        </p:sp>
        <p:sp>
          <p:nvSpPr>
            <p:cNvPr id="40967" name="Rectangle 6"/>
            <p:cNvSpPr>
              <a:spLocks noChangeArrowheads="1"/>
            </p:cNvSpPr>
            <p:nvPr/>
          </p:nvSpPr>
          <p:spPr bwMode="auto">
            <a:xfrm>
              <a:off x="2160" y="2544"/>
              <a:ext cx="1488" cy="624"/>
            </a:xfrm>
            <a:prstGeom prst="rect">
              <a:avLst/>
            </a:prstGeom>
            <a:solidFill>
              <a:srgbClr val="99CCFF"/>
            </a:solidFill>
            <a:ln w="9525">
              <a:noFill/>
              <a:miter lim="800000"/>
              <a:headEnd/>
              <a:tailEnd/>
            </a:ln>
          </p:spPr>
          <p:txBody>
            <a:bodyPr wrap="none" anchor="ctr">
              <a:prstTxWarp prst="textNoShape">
                <a:avLst/>
              </a:prstTxWarp>
            </a:bodyPr>
            <a:lstStyle/>
            <a:p>
              <a:pPr algn="ctr"/>
              <a:r>
                <a:rPr lang="en-US" sz="1800" b="1">
                  <a:latin typeface="Arial" pitchFamily="-106" charset="0"/>
                </a:rPr>
                <a:t>Perceived</a:t>
              </a:r>
            </a:p>
            <a:p>
              <a:pPr algn="ctr"/>
              <a:r>
                <a:rPr lang="en-US" sz="1800" b="1">
                  <a:latin typeface="Arial" pitchFamily="-106" charset="0"/>
                </a:rPr>
                <a:t>lack of control</a:t>
              </a:r>
            </a:p>
          </p:txBody>
        </p:sp>
        <p:sp>
          <p:nvSpPr>
            <p:cNvPr id="40968" name="Rectangle 7"/>
            <p:cNvSpPr>
              <a:spLocks noChangeArrowheads="1"/>
            </p:cNvSpPr>
            <p:nvPr/>
          </p:nvSpPr>
          <p:spPr bwMode="auto">
            <a:xfrm>
              <a:off x="3888" y="3312"/>
              <a:ext cx="1488" cy="624"/>
            </a:xfrm>
            <a:prstGeom prst="rect">
              <a:avLst/>
            </a:prstGeom>
            <a:solidFill>
              <a:srgbClr val="CCECFF"/>
            </a:solidFill>
            <a:ln w="9525">
              <a:noFill/>
              <a:miter lim="800000"/>
              <a:headEnd/>
              <a:tailEnd/>
            </a:ln>
          </p:spPr>
          <p:txBody>
            <a:bodyPr wrap="none" anchor="ctr">
              <a:prstTxWarp prst="textNoShape">
                <a:avLst/>
              </a:prstTxWarp>
            </a:bodyPr>
            <a:lstStyle/>
            <a:p>
              <a:pPr algn="ctr"/>
              <a:r>
                <a:rPr lang="en-US" sz="1800" b="1">
                  <a:latin typeface="Arial" pitchFamily="-106" charset="0"/>
                </a:rPr>
                <a:t>Generalized</a:t>
              </a:r>
            </a:p>
            <a:p>
              <a:pPr algn="ctr"/>
              <a:r>
                <a:rPr lang="en-US" sz="1800" b="1">
                  <a:latin typeface="Arial" pitchFamily="-106" charset="0"/>
                </a:rPr>
                <a:t>helpless behavior</a:t>
              </a:r>
            </a:p>
          </p:txBody>
        </p:sp>
        <p:sp>
          <p:nvSpPr>
            <p:cNvPr id="40969" name="Line 8"/>
            <p:cNvSpPr>
              <a:spLocks noChangeShapeType="1"/>
            </p:cNvSpPr>
            <p:nvPr/>
          </p:nvSpPr>
          <p:spPr bwMode="auto">
            <a:xfrm>
              <a:off x="432" y="1776"/>
              <a:ext cx="1488" cy="0"/>
            </a:xfrm>
            <a:prstGeom prst="line">
              <a:avLst/>
            </a:prstGeom>
            <a:noFill/>
            <a:ln w="38100">
              <a:solidFill>
                <a:srgbClr val="0066FF"/>
              </a:solidFill>
              <a:round/>
              <a:headEnd/>
              <a:tailEnd/>
            </a:ln>
          </p:spPr>
          <p:txBody>
            <a:bodyPr wrap="none" anchor="ctr">
              <a:prstTxWarp prst="textNoShape">
                <a:avLst/>
              </a:prstTxWarp>
            </a:bodyPr>
            <a:lstStyle/>
            <a:p>
              <a:endParaRPr lang="en-US"/>
            </a:p>
          </p:txBody>
        </p:sp>
        <p:sp>
          <p:nvSpPr>
            <p:cNvPr id="40970" name="Line 10"/>
            <p:cNvSpPr>
              <a:spLocks noChangeShapeType="1"/>
            </p:cNvSpPr>
            <p:nvPr/>
          </p:nvSpPr>
          <p:spPr bwMode="auto">
            <a:xfrm>
              <a:off x="3888" y="3312"/>
              <a:ext cx="1488" cy="0"/>
            </a:xfrm>
            <a:prstGeom prst="line">
              <a:avLst/>
            </a:prstGeom>
            <a:noFill/>
            <a:ln w="38100">
              <a:solidFill>
                <a:srgbClr val="0066FF"/>
              </a:solidFill>
              <a:round/>
              <a:headEnd/>
              <a:tailEnd/>
            </a:ln>
          </p:spPr>
          <p:txBody>
            <a:bodyPr wrap="none" anchor="ctr">
              <a:prstTxWarp prst="textNoShape">
                <a:avLst/>
              </a:prstTxWarp>
            </a:bodyPr>
            <a:lstStyle/>
            <a:p>
              <a:endParaRPr lang="en-US"/>
            </a:p>
          </p:txBody>
        </p:sp>
        <p:sp>
          <p:nvSpPr>
            <p:cNvPr id="40971" name="Line 11"/>
            <p:cNvSpPr>
              <a:spLocks noChangeShapeType="1"/>
            </p:cNvSpPr>
            <p:nvPr/>
          </p:nvSpPr>
          <p:spPr bwMode="auto">
            <a:xfrm>
              <a:off x="2160" y="2544"/>
              <a:ext cx="1488" cy="0"/>
            </a:xfrm>
            <a:prstGeom prst="line">
              <a:avLst/>
            </a:prstGeom>
            <a:noFill/>
            <a:ln w="38100">
              <a:solidFill>
                <a:srgbClr val="0066FF"/>
              </a:solidFill>
              <a:round/>
              <a:headEnd/>
              <a:tailEnd/>
            </a:ln>
          </p:spPr>
          <p:txBody>
            <a:bodyPr wrap="none" anchor="ctr">
              <a:prstTxWarp prst="textNoShape">
                <a:avLst/>
              </a:prstTxWarp>
            </a:bodyPr>
            <a:lstStyle/>
            <a:p>
              <a:endParaRPr lang="en-US"/>
            </a:p>
          </p:txBody>
        </p:sp>
        <p:sp>
          <p:nvSpPr>
            <p:cNvPr id="40972" name="AutoShape 12"/>
            <p:cNvSpPr>
              <a:spLocks noChangeArrowheads="1"/>
            </p:cNvSpPr>
            <p:nvPr/>
          </p:nvSpPr>
          <p:spPr bwMode="auto">
            <a:xfrm rot="5400000">
              <a:off x="2208" y="1920"/>
              <a:ext cx="624" cy="528"/>
            </a:xfrm>
            <a:custGeom>
              <a:avLst/>
              <a:gdLst>
                <a:gd name="T0" fmla="*/ 437 w 21600"/>
                <a:gd name="T1" fmla="*/ 0 h 21600"/>
                <a:gd name="T2" fmla="*/ 437 w 21600"/>
                <a:gd name="T3" fmla="*/ 297 h 21600"/>
                <a:gd name="T4" fmla="*/ 94 w 21600"/>
                <a:gd name="T5" fmla="*/ 528 h 21600"/>
                <a:gd name="T6" fmla="*/ 624 w 21600"/>
                <a:gd name="T7" fmla="*/ 149 h 21600"/>
                <a:gd name="T8" fmla="*/ 17694720 60000 65536"/>
                <a:gd name="T9" fmla="*/ 5898240 60000 65536"/>
                <a:gd name="T10" fmla="*/ 5898240 60000 65536"/>
                <a:gd name="T11" fmla="*/ 0 60000 65536"/>
                <a:gd name="T12" fmla="*/ 12427 w 21600"/>
                <a:gd name="T13" fmla="*/ 2905 h 21600"/>
                <a:gd name="T14" fmla="*/ 18242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66FF"/>
            </a:solidFill>
            <a:ln w="9525">
              <a:solidFill>
                <a:srgbClr val="0066FF"/>
              </a:solidFill>
              <a:miter lim="800000"/>
              <a:headEnd/>
              <a:tailEnd/>
            </a:ln>
          </p:spPr>
          <p:txBody>
            <a:bodyPr wrap="none" anchor="ctr">
              <a:prstTxWarp prst="textNoShape">
                <a:avLst/>
              </a:prstTxWarp>
            </a:bodyPr>
            <a:lstStyle/>
            <a:p>
              <a:endParaRPr lang="en-US"/>
            </a:p>
          </p:txBody>
        </p:sp>
        <p:sp>
          <p:nvSpPr>
            <p:cNvPr id="40973" name="AutoShape 13"/>
            <p:cNvSpPr>
              <a:spLocks noChangeArrowheads="1"/>
            </p:cNvSpPr>
            <p:nvPr/>
          </p:nvSpPr>
          <p:spPr bwMode="auto">
            <a:xfrm rot="5400000">
              <a:off x="3936" y="2688"/>
              <a:ext cx="624" cy="528"/>
            </a:xfrm>
            <a:custGeom>
              <a:avLst/>
              <a:gdLst>
                <a:gd name="T0" fmla="*/ 437 w 21600"/>
                <a:gd name="T1" fmla="*/ 0 h 21600"/>
                <a:gd name="T2" fmla="*/ 437 w 21600"/>
                <a:gd name="T3" fmla="*/ 297 h 21600"/>
                <a:gd name="T4" fmla="*/ 94 w 21600"/>
                <a:gd name="T5" fmla="*/ 528 h 21600"/>
                <a:gd name="T6" fmla="*/ 624 w 21600"/>
                <a:gd name="T7" fmla="*/ 149 h 21600"/>
                <a:gd name="T8" fmla="*/ 17694720 60000 65536"/>
                <a:gd name="T9" fmla="*/ 5898240 60000 65536"/>
                <a:gd name="T10" fmla="*/ 5898240 60000 65536"/>
                <a:gd name="T11" fmla="*/ 0 60000 65536"/>
                <a:gd name="T12" fmla="*/ 12427 w 21600"/>
                <a:gd name="T13" fmla="*/ 2905 h 21600"/>
                <a:gd name="T14" fmla="*/ 18242 w 21600"/>
                <a:gd name="T15" fmla="*/ 924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66FF"/>
            </a:solidFill>
            <a:ln w="9525">
              <a:solidFill>
                <a:srgbClr val="0066FF"/>
              </a:solidFill>
              <a:miter lim="800000"/>
              <a:headEnd/>
              <a:tailEnd/>
            </a:ln>
          </p:spPr>
          <p:txBody>
            <a:bodyPr wrap="none" anchor="ctr">
              <a:prstTxWarp prst="textNoShape">
                <a:avLst/>
              </a:prstTxWarp>
            </a:bodyPr>
            <a:lstStyle/>
            <a:p>
              <a:endParaRPr 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77000"/>
          </a:xfrm>
        </p:spPr>
        <p:txBody>
          <a:bodyPr/>
          <a:lstStyle/>
          <a:p>
            <a:pPr>
              <a:spcBef>
                <a:spcPts val="600"/>
              </a:spcBef>
            </a:pPr>
            <a:r>
              <a:rPr lang="en-US" b="1" u="sng" dirty="0" smtClean="0">
                <a:latin typeface="Tahoma" pitchFamily="34" charset="0"/>
                <a:ea typeface="Tahoma" pitchFamily="34" charset="0"/>
                <a:cs typeface="Tahoma" pitchFamily="34" charset="0"/>
              </a:rPr>
              <a:t>Personality and Temperament</a:t>
            </a:r>
          </a:p>
          <a:p>
            <a:pPr>
              <a:spcBef>
                <a:spcPts val="600"/>
              </a:spcBef>
            </a:pPr>
            <a:r>
              <a:rPr lang="en-US" b="1" dirty="0" smtClean="0">
                <a:latin typeface="Tahoma" pitchFamily="34" charset="0"/>
                <a:ea typeface="Tahoma" pitchFamily="34" charset="0"/>
                <a:cs typeface="Tahoma" pitchFamily="34" charset="0"/>
              </a:rPr>
              <a:t>Temperament is the inherited personality dispositions that are apparent in early childhood and that establish “tempo” and “mood” in the individual’s behaviors.</a:t>
            </a:r>
          </a:p>
          <a:p>
            <a:pPr>
              <a:spcBef>
                <a:spcPts val="600"/>
              </a:spcBef>
            </a:pPr>
            <a:r>
              <a:rPr lang="en-US" b="1" dirty="0" smtClean="0">
                <a:latin typeface="Tahoma" pitchFamily="34" charset="0"/>
                <a:ea typeface="Tahoma" pitchFamily="34" charset="0"/>
                <a:cs typeface="Tahoma" pitchFamily="34" charset="0"/>
              </a:rPr>
              <a:t>Biological dispositions affect our basic personalities</a:t>
            </a:r>
          </a:p>
          <a:p>
            <a:pPr>
              <a:spcBef>
                <a:spcPts val="600"/>
              </a:spcBef>
            </a:pPr>
            <a:r>
              <a:rPr lang="en-US" b="1" u="sng" dirty="0" smtClean="0">
                <a:latin typeface="Tahoma" pitchFamily="34" charset="0"/>
                <a:ea typeface="Tahoma" pitchFamily="34" charset="0"/>
                <a:cs typeface="Tahoma" pitchFamily="34" charset="0"/>
              </a:rPr>
              <a:t>Traits and Personality</a:t>
            </a:r>
          </a:p>
          <a:p>
            <a:pPr>
              <a:spcBef>
                <a:spcPts val="600"/>
              </a:spcBef>
            </a:pPr>
            <a:r>
              <a:rPr lang="en-US" b="1" dirty="0">
                <a:latin typeface="Tahoma" pitchFamily="34" charset="0"/>
                <a:ea typeface="Tahoma" pitchFamily="34" charset="0"/>
                <a:cs typeface="Tahoma" pitchFamily="34" charset="0"/>
              </a:rPr>
              <a:t>Traits are stable personality characteristics that are presumed to exist within the individual and to guide his or her thoughts and actions under various conditions</a:t>
            </a:r>
          </a:p>
          <a:p>
            <a:pPr>
              <a:spcBef>
                <a:spcPts val="600"/>
              </a:spcBef>
            </a:pPr>
            <a:r>
              <a:rPr lang="en-US" b="1" u="sng" dirty="0">
                <a:latin typeface="Tahoma" pitchFamily="34" charset="0"/>
                <a:ea typeface="Tahoma" pitchFamily="34" charset="0"/>
                <a:cs typeface="Tahoma" pitchFamily="34" charset="0"/>
              </a:rPr>
              <a:t>The Five-Factor Theory:</a:t>
            </a:r>
            <a:r>
              <a:rPr lang="en-US" b="1" dirty="0">
                <a:latin typeface="Tahoma" pitchFamily="34" charset="0"/>
                <a:ea typeface="Tahoma" pitchFamily="34" charset="0"/>
                <a:cs typeface="Tahoma" pitchFamily="34" charset="0"/>
              </a:rPr>
              <a:t> A perspective suggesting that personality is composed of five fundamental personality dimensions: openness to experience, consciousness, extraversion, agreeableness and neuroticism (explanation on page 432-433</a:t>
            </a:r>
            <a:r>
              <a:rPr lang="en-US" b="1" dirty="0" smtClean="0">
                <a:latin typeface="Tahoma" pitchFamily="34" charset="0"/>
                <a:ea typeface="Tahoma" pitchFamily="34" charset="0"/>
                <a:cs typeface="Tahoma" pitchFamily="34" charset="0"/>
              </a:rPr>
              <a:t>).</a:t>
            </a:r>
            <a:endParaRPr lang="en-US" b="1" dirty="0">
              <a:latin typeface="Tahoma" pitchFamily="34" charset="0"/>
              <a:ea typeface="Tahoma" pitchFamily="34" charset="0"/>
              <a:cs typeface="Tahoma"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44158"/>
            <a:ext cx="7345362" cy="1051242"/>
          </a:xfrm>
        </p:spPr>
        <p:txBody>
          <a:bodyPr/>
          <a:lstStyle/>
          <a:p>
            <a:r>
              <a:rPr lang="en-US" b="1" dirty="0" smtClean="0">
                <a:latin typeface="Tahoma" pitchFamily="34" charset="0"/>
                <a:ea typeface="Tahoma" pitchFamily="34" charset="0"/>
                <a:cs typeface="Tahoma" pitchFamily="34" charset="0"/>
              </a:rPr>
              <a:t>Five-Factor Theory</a:t>
            </a:r>
            <a:endParaRPr lang="en-US" b="1" dirty="0">
              <a:latin typeface="Tahoma" pitchFamily="34" charset="0"/>
              <a:ea typeface="Tahoma" pitchFamily="34" charset="0"/>
              <a:cs typeface="Tahoma" pitchFamily="34" charset="0"/>
            </a:endParaRPr>
          </a:p>
        </p:txBody>
      </p:sp>
      <p:grpSp>
        <p:nvGrpSpPr>
          <p:cNvPr id="5" name="Group 4"/>
          <p:cNvGrpSpPr>
            <a:grpSpLocks/>
          </p:cNvGrpSpPr>
          <p:nvPr/>
        </p:nvGrpSpPr>
        <p:grpSpPr bwMode="auto">
          <a:xfrm>
            <a:off x="228601" y="1143000"/>
            <a:ext cx="8763000" cy="5715000"/>
            <a:chOff x="720" y="1016"/>
            <a:chExt cx="4906" cy="3160"/>
          </a:xfrm>
        </p:grpSpPr>
        <p:sp>
          <p:nvSpPr>
            <p:cNvPr id="7" name="Text Box 5"/>
            <p:cNvSpPr txBox="1">
              <a:spLocks noChangeArrowheads="1"/>
            </p:cNvSpPr>
            <p:nvPr/>
          </p:nvSpPr>
          <p:spPr bwMode="auto">
            <a:xfrm>
              <a:off x="720" y="1016"/>
              <a:ext cx="2755" cy="250"/>
            </a:xfrm>
            <a:prstGeom prst="rect">
              <a:avLst/>
            </a:prstGeom>
            <a:noFill/>
            <a:ln w="9525">
              <a:noFill/>
              <a:miter lim="800000"/>
              <a:headEnd/>
              <a:tailEnd/>
            </a:ln>
          </p:spPr>
          <p:txBody>
            <a:bodyPr wrap="none">
              <a:prstTxWarp prst="textNoShape">
                <a:avLst/>
              </a:prstTxWarp>
              <a:spAutoFit/>
            </a:bodyPr>
            <a:lstStyle/>
            <a:p>
              <a:r>
                <a:rPr lang="en-US" sz="2000" b="1">
                  <a:latin typeface="Arial" pitchFamily="-106" charset="0"/>
                </a:rPr>
                <a:t>The “Big Five” Personality Factors</a:t>
              </a:r>
              <a:endParaRPr lang="en-US" b="1">
                <a:latin typeface="Arial" pitchFamily="-106" charset="0"/>
              </a:endParaRPr>
            </a:p>
          </p:txBody>
        </p:sp>
        <p:sp>
          <p:nvSpPr>
            <p:cNvPr id="8" name="Line 6"/>
            <p:cNvSpPr>
              <a:spLocks noChangeShapeType="1"/>
            </p:cNvSpPr>
            <p:nvPr/>
          </p:nvSpPr>
          <p:spPr bwMode="auto">
            <a:xfrm>
              <a:off x="768" y="1256"/>
              <a:ext cx="4128" cy="0"/>
            </a:xfrm>
            <a:prstGeom prst="line">
              <a:avLst/>
            </a:prstGeom>
            <a:noFill/>
            <a:ln w="38100">
              <a:solidFill>
                <a:schemeClr val="accent1"/>
              </a:solidFill>
              <a:round/>
              <a:headEnd/>
              <a:tailEnd/>
            </a:ln>
          </p:spPr>
          <p:txBody>
            <a:bodyPr wrap="none" anchor="ctr">
              <a:prstTxWarp prst="textNoShape">
                <a:avLst/>
              </a:prstTxWarp>
            </a:bodyPr>
            <a:lstStyle/>
            <a:p>
              <a:endParaRPr lang="en-US"/>
            </a:p>
          </p:txBody>
        </p:sp>
        <p:sp>
          <p:nvSpPr>
            <p:cNvPr id="9" name="Text Box 7"/>
            <p:cNvSpPr txBox="1">
              <a:spLocks noChangeArrowheads="1"/>
            </p:cNvSpPr>
            <p:nvPr/>
          </p:nvSpPr>
          <p:spPr bwMode="auto">
            <a:xfrm>
              <a:off x="752" y="1224"/>
              <a:ext cx="2830" cy="250"/>
            </a:xfrm>
            <a:prstGeom prst="rect">
              <a:avLst/>
            </a:prstGeom>
            <a:noFill/>
            <a:ln w="9525">
              <a:noFill/>
              <a:miter lim="800000"/>
              <a:headEnd/>
              <a:tailEnd/>
            </a:ln>
          </p:spPr>
          <p:txBody>
            <a:bodyPr wrap="none">
              <a:prstTxWarp prst="textNoShape">
                <a:avLst/>
              </a:prstTxWarp>
              <a:spAutoFit/>
            </a:bodyPr>
            <a:lstStyle/>
            <a:p>
              <a:r>
                <a:rPr lang="en-US" sz="2000">
                  <a:latin typeface="Arial" pitchFamily="-106" charset="0"/>
                </a:rPr>
                <a:t>Trait Dimension                  Description</a:t>
              </a:r>
              <a:endParaRPr lang="en-US">
                <a:latin typeface="Arial" pitchFamily="-106" charset="0"/>
              </a:endParaRPr>
            </a:p>
          </p:txBody>
        </p:sp>
        <p:sp>
          <p:nvSpPr>
            <p:cNvPr id="10" name="Line 8"/>
            <p:cNvSpPr>
              <a:spLocks noChangeShapeType="1"/>
            </p:cNvSpPr>
            <p:nvPr/>
          </p:nvSpPr>
          <p:spPr bwMode="auto">
            <a:xfrm>
              <a:off x="768" y="1448"/>
              <a:ext cx="4128"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758" y="1448"/>
              <a:ext cx="4858" cy="520"/>
            </a:xfrm>
            <a:prstGeom prst="rect">
              <a:avLst/>
            </a:prstGeom>
            <a:noFill/>
            <a:ln w="9525">
              <a:noFill/>
              <a:miter lim="800000"/>
              <a:headEnd/>
              <a:tailEnd/>
            </a:ln>
          </p:spPr>
          <p:txBody>
            <a:bodyPr>
              <a:prstTxWarp prst="textNoShape">
                <a:avLst/>
              </a:prstTxWarp>
              <a:spAutoFit/>
            </a:bodyPr>
            <a:lstStyle/>
            <a:p>
              <a:r>
                <a:rPr lang="en-US" sz="1600" b="1" dirty="0">
                  <a:latin typeface="Arial" pitchFamily="-106" charset="0"/>
                </a:rPr>
                <a:t>Emotional </a:t>
              </a:r>
              <a:r>
                <a:rPr lang="en-US" sz="1600" b="1" dirty="0" smtClean="0">
                  <a:latin typeface="Arial" pitchFamily="-106" charset="0"/>
                </a:rPr>
                <a:t>Stability	Calm </a:t>
              </a:r>
              <a:r>
                <a:rPr lang="en-US" sz="1600" b="1" dirty="0">
                  <a:latin typeface="Arial" pitchFamily="-106" charset="0"/>
                </a:rPr>
                <a:t>versus anxious</a:t>
              </a:r>
              <a:endParaRPr lang="en-US" sz="1600" b="1" dirty="0" smtClean="0">
                <a:latin typeface="Arial" pitchFamily="-106" charset="0"/>
              </a:endParaRPr>
            </a:p>
            <a:p>
              <a:r>
                <a:rPr lang="en-US" sz="1600" b="1" dirty="0" smtClean="0">
                  <a:latin typeface="Arial" pitchFamily="-106" charset="0"/>
                </a:rPr>
                <a:t>					Secure </a:t>
              </a:r>
              <a:r>
                <a:rPr lang="en-US" sz="1600" b="1" dirty="0">
                  <a:latin typeface="Arial" pitchFamily="-106" charset="0"/>
                </a:rPr>
                <a:t>versus </a:t>
              </a:r>
              <a:r>
                <a:rPr lang="en-US" sz="1600" b="1" dirty="0" smtClean="0">
                  <a:latin typeface="Arial" pitchFamily="-106" charset="0"/>
                </a:rPr>
                <a:t>insecure</a:t>
              </a:r>
            </a:p>
            <a:p>
              <a:r>
                <a:rPr lang="en-US" sz="1600" b="1" dirty="0" smtClean="0">
                  <a:latin typeface="Arial" pitchFamily="-106" charset="0"/>
                </a:rPr>
                <a:t>					Self</a:t>
              </a:r>
              <a:r>
                <a:rPr lang="en-US" sz="1600" b="1" dirty="0">
                  <a:latin typeface="Arial" pitchFamily="-106" charset="0"/>
                </a:rPr>
                <a:t>-satisfied versus self-pitying</a:t>
              </a:r>
            </a:p>
          </p:txBody>
        </p:sp>
        <p:sp>
          <p:nvSpPr>
            <p:cNvPr id="12" name="Line 10"/>
            <p:cNvSpPr>
              <a:spLocks noChangeShapeType="1"/>
            </p:cNvSpPr>
            <p:nvPr/>
          </p:nvSpPr>
          <p:spPr bwMode="auto">
            <a:xfrm>
              <a:off x="768" y="1976"/>
              <a:ext cx="4128"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13" name="Line 11"/>
            <p:cNvSpPr>
              <a:spLocks noChangeShapeType="1"/>
            </p:cNvSpPr>
            <p:nvPr/>
          </p:nvSpPr>
          <p:spPr bwMode="auto">
            <a:xfrm>
              <a:off x="778" y="2504"/>
              <a:ext cx="4118"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14" name="Line 12"/>
            <p:cNvSpPr>
              <a:spLocks noChangeShapeType="1"/>
            </p:cNvSpPr>
            <p:nvPr/>
          </p:nvSpPr>
          <p:spPr bwMode="auto">
            <a:xfrm>
              <a:off x="768" y="3672"/>
              <a:ext cx="4128"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15" name="Line 13"/>
            <p:cNvSpPr>
              <a:spLocks noChangeShapeType="1"/>
            </p:cNvSpPr>
            <p:nvPr/>
          </p:nvSpPr>
          <p:spPr bwMode="auto">
            <a:xfrm>
              <a:off x="768" y="3176"/>
              <a:ext cx="4128" cy="0"/>
            </a:xfrm>
            <a:prstGeom prst="line">
              <a:avLst/>
            </a:prstGeom>
            <a:noFill/>
            <a:ln w="38100">
              <a:solidFill>
                <a:srgbClr val="0099FF"/>
              </a:solidFill>
              <a:round/>
              <a:headEnd/>
              <a:tailEnd/>
            </a:ln>
          </p:spPr>
          <p:txBody>
            <a:bodyPr wrap="none" anchor="ctr">
              <a:prstTxWarp prst="textNoShape">
                <a:avLst/>
              </a:prstTxWarp>
            </a:bodyPr>
            <a:lstStyle/>
            <a:p>
              <a:endParaRPr lang="en-US"/>
            </a:p>
          </p:txBody>
        </p:sp>
        <p:sp>
          <p:nvSpPr>
            <p:cNvPr id="16" name="Text Box 14"/>
            <p:cNvSpPr txBox="1">
              <a:spLocks noChangeArrowheads="1"/>
            </p:cNvSpPr>
            <p:nvPr/>
          </p:nvSpPr>
          <p:spPr bwMode="auto">
            <a:xfrm>
              <a:off x="758" y="1976"/>
              <a:ext cx="4858" cy="520"/>
            </a:xfrm>
            <a:prstGeom prst="rect">
              <a:avLst/>
            </a:prstGeom>
            <a:noFill/>
            <a:ln w="9525">
              <a:noFill/>
              <a:miter lim="800000"/>
              <a:headEnd/>
              <a:tailEnd/>
            </a:ln>
          </p:spPr>
          <p:txBody>
            <a:bodyPr>
              <a:prstTxWarp prst="textNoShape">
                <a:avLst/>
              </a:prstTxWarp>
              <a:spAutoFit/>
            </a:bodyPr>
            <a:lstStyle/>
            <a:p>
              <a:r>
                <a:rPr lang="en-US" sz="1600" b="1" dirty="0" smtClean="0">
                  <a:latin typeface="Arial" pitchFamily="-106" charset="0"/>
                </a:rPr>
                <a:t>Extraversion			Sociable </a:t>
              </a:r>
              <a:r>
                <a:rPr lang="en-US" sz="1600" b="1" dirty="0">
                  <a:latin typeface="Arial" pitchFamily="-106" charset="0"/>
                </a:rPr>
                <a:t>versus retiring</a:t>
              </a:r>
            </a:p>
            <a:p>
              <a:r>
                <a:rPr lang="en-US" sz="1600" b="1" dirty="0">
                  <a:latin typeface="Arial" pitchFamily="-106" charset="0"/>
                </a:rPr>
                <a:t>			    </a:t>
              </a:r>
              <a:r>
                <a:rPr lang="en-US" sz="1600" b="1" dirty="0" smtClean="0">
                  <a:latin typeface="Arial" pitchFamily="-106" charset="0"/>
                </a:rPr>
                <a:t> 		Fun</a:t>
              </a:r>
              <a:r>
                <a:rPr lang="en-US" sz="1600" b="1" dirty="0">
                  <a:latin typeface="Arial" pitchFamily="-106" charset="0"/>
                </a:rPr>
                <a:t>-loving versus sober</a:t>
              </a:r>
            </a:p>
            <a:p>
              <a:r>
                <a:rPr lang="en-US" sz="1600" b="1" dirty="0">
                  <a:latin typeface="Arial" pitchFamily="-106" charset="0"/>
                </a:rPr>
                <a:t>			   </a:t>
              </a:r>
              <a:r>
                <a:rPr lang="en-US" sz="1600" b="1" dirty="0" smtClean="0">
                  <a:latin typeface="Arial" pitchFamily="-106" charset="0"/>
                </a:rPr>
                <a:t> 		Affectionate </a:t>
              </a:r>
              <a:r>
                <a:rPr lang="en-US" sz="1600" b="1" dirty="0">
                  <a:latin typeface="Arial" pitchFamily="-106" charset="0"/>
                </a:rPr>
                <a:t>versus reserved</a:t>
              </a:r>
            </a:p>
          </p:txBody>
        </p:sp>
        <p:sp>
          <p:nvSpPr>
            <p:cNvPr id="17" name="Text Box 15"/>
            <p:cNvSpPr txBox="1">
              <a:spLocks noChangeArrowheads="1"/>
            </p:cNvSpPr>
            <p:nvPr/>
          </p:nvSpPr>
          <p:spPr bwMode="auto">
            <a:xfrm>
              <a:off x="768" y="2504"/>
              <a:ext cx="4858" cy="523"/>
            </a:xfrm>
            <a:prstGeom prst="rect">
              <a:avLst/>
            </a:prstGeom>
            <a:noFill/>
            <a:ln w="9525">
              <a:noFill/>
              <a:miter lim="800000"/>
              <a:headEnd/>
              <a:tailEnd/>
            </a:ln>
          </p:spPr>
          <p:txBody>
            <a:bodyPr>
              <a:prstTxWarp prst="textNoShape">
                <a:avLst/>
              </a:prstTxWarp>
              <a:spAutoFit/>
            </a:bodyPr>
            <a:lstStyle/>
            <a:p>
              <a:r>
                <a:rPr lang="en-US" sz="1600" b="1" dirty="0" smtClean="0">
                  <a:latin typeface="Arial" pitchFamily="-106" charset="0"/>
                </a:rPr>
                <a:t>Openness			Imaginative </a:t>
              </a:r>
              <a:r>
                <a:rPr lang="en-US" sz="1600" b="1" dirty="0">
                  <a:latin typeface="Arial" pitchFamily="-106" charset="0"/>
                </a:rPr>
                <a:t>versus practical</a:t>
              </a:r>
              <a:endParaRPr lang="en-US" sz="1600" b="1" dirty="0" smtClean="0">
                <a:latin typeface="Arial" pitchFamily="-106" charset="0"/>
              </a:endParaRPr>
            </a:p>
            <a:p>
              <a:r>
                <a:rPr lang="en-US" sz="1600" b="1" dirty="0" smtClean="0">
                  <a:latin typeface="Arial" pitchFamily="-106" charset="0"/>
                </a:rPr>
                <a:t>					Preference </a:t>
              </a:r>
              <a:r>
                <a:rPr lang="en-US" sz="1600" b="1" dirty="0">
                  <a:latin typeface="Arial" pitchFamily="-106" charset="0"/>
                </a:rPr>
                <a:t>for variety </a:t>
              </a:r>
              <a:r>
                <a:rPr lang="en-US" sz="1600" b="1" dirty="0" smtClean="0">
                  <a:latin typeface="Arial" pitchFamily="-106" charset="0"/>
                </a:rPr>
                <a:t>versus preference </a:t>
              </a:r>
              <a:r>
                <a:rPr lang="en-US" sz="1600" b="1" dirty="0">
                  <a:latin typeface="Arial" pitchFamily="-106" charset="0"/>
                </a:rPr>
                <a:t>for routine</a:t>
              </a:r>
              <a:endParaRPr lang="en-US" sz="1600" b="1" dirty="0" smtClean="0">
                <a:latin typeface="Arial" pitchFamily="-106" charset="0"/>
              </a:endParaRPr>
            </a:p>
            <a:p>
              <a:r>
                <a:rPr lang="en-US" sz="1600" b="1" dirty="0" smtClean="0">
                  <a:latin typeface="Arial" pitchFamily="-106" charset="0"/>
                </a:rPr>
                <a:t>					Independent </a:t>
              </a:r>
              <a:r>
                <a:rPr lang="en-US" sz="1600" b="1" dirty="0">
                  <a:latin typeface="Arial" pitchFamily="-106" charset="0"/>
                </a:rPr>
                <a:t>versus conforming</a:t>
              </a:r>
            </a:p>
          </p:txBody>
        </p:sp>
        <p:sp>
          <p:nvSpPr>
            <p:cNvPr id="18" name="Text Box 16"/>
            <p:cNvSpPr txBox="1">
              <a:spLocks noChangeArrowheads="1"/>
            </p:cNvSpPr>
            <p:nvPr/>
          </p:nvSpPr>
          <p:spPr bwMode="auto">
            <a:xfrm>
              <a:off x="752" y="3160"/>
              <a:ext cx="4858" cy="520"/>
            </a:xfrm>
            <a:prstGeom prst="rect">
              <a:avLst/>
            </a:prstGeom>
            <a:noFill/>
            <a:ln w="9525">
              <a:noFill/>
              <a:miter lim="800000"/>
              <a:headEnd/>
              <a:tailEnd/>
            </a:ln>
          </p:spPr>
          <p:txBody>
            <a:bodyPr>
              <a:prstTxWarp prst="textNoShape">
                <a:avLst/>
              </a:prstTxWarp>
              <a:spAutoFit/>
            </a:bodyPr>
            <a:lstStyle/>
            <a:p>
              <a:r>
                <a:rPr lang="en-US" sz="1600" b="1" dirty="0" smtClean="0">
                  <a:latin typeface="Arial" pitchFamily="-106" charset="0"/>
                </a:rPr>
                <a:t>Extraversion			Soft</a:t>
              </a:r>
              <a:r>
                <a:rPr lang="en-US" sz="1600" b="1" dirty="0">
                  <a:latin typeface="Arial" pitchFamily="-106" charset="0"/>
                </a:rPr>
                <a:t>-hearted versus ruthless</a:t>
              </a:r>
              <a:endParaRPr lang="en-US" sz="1600" b="1" dirty="0" smtClean="0">
                <a:latin typeface="Arial" pitchFamily="-106" charset="0"/>
              </a:endParaRPr>
            </a:p>
            <a:p>
              <a:pPr lvl="4"/>
              <a:r>
                <a:rPr lang="en-US" sz="1600" b="1" dirty="0" smtClean="0">
                  <a:latin typeface="Arial" pitchFamily="-106" charset="0"/>
                </a:rPr>
                <a:t>	Trusting </a:t>
              </a:r>
              <a:r>
                <a:rPr lang="en-US" sz="1600" b="1" dirty="0">
                  <a:latin typeface="Arial" pitchFamily="-106" charset="0"/>
                </a:rPr>
                <a:t>versus suspicious</a:t>
              </a:r>
              <a:endParaRPr lang="en-US" sz="1600" b="1" dirty="0" smtClean="0">
                <a:latin typeface="Arial" pitchFamily="-106" charset="0"/>
              </a:endParaRPr>
            </a:p>
            <a:p>
              <a:r>
                <a:rPr lang="en-US" sz="1600" b="1" dirty="0" smtClean="0">
                  <a:latin typeface="Arial" pitchFamily="-106" charset="0"/>
                </a:rPr>
                <a:t>					Helpful </a:t>
              </a:r>
              <a:r>
                <a:rPr lang="en-US" sz="1600" b="1" dirty="0">
                  <a:latin typeface="Arial" pitchFamily="-106" charset="0"/>
                </a:rPr>
                <a:t>versus uncooperative</a:t>
              </a:r>
            </a:p>
          </p:txBody>
        </p:sp>
        <p:sp>
          <p:nvSpPr>
            <p:cNvPr id="19" name="Text Box 17"/>
            <p:cNvSpPr txBox="1">
              <a:spLocks noChangeArrowheads="1"/>
            </p:cNvSpPr>
            <p:nvPr/>
          </p:nvSpPr>
          <p:spPr bwMode="auto">
            <a:xfrm>
              <a:off x="768" y="3656"/>
              <a:ext cx="4858" cy="520"/>
            </a:xfrm>
            <a:prstGeom prst="rect">
              <a:avLst/>
            </a:prstGeom>
            <a:noFill/>
            <a:ln w="9525">
              <a:noFill/>
              <a:miter lim="800000"/>
              <a:headEnd/>
              <a:tailEnd/>
            </a:ln>
          </p:spPr>
          <p:txBody>
            <a:bodyPr>
              <a:prstTxWarp prst="textNoShape">
                <a:avLst/>
              </a:prstTxWarp>
              <a:spAutoFit/>
            </a:bodyPr>
            <a:lstStyle/>
            <a:p>
              <a:r>
                <a:rPr lang="en-US" sz="1600" b="1" dirty="0" smtClean="0">
                  <a:latin typeface="Arial" pitchFamily="-106" charset="0"/>
                </a:rPr>
                <a:t>Conscientiousness	Organized </a:t>
              </a:r>
              <a:r>
                <a:rPr lang="en-US" sz="1600" b="1" dirty="0">
                  <a:latin typeface="Arial" pitchFamily="-106" charset="0"/>
                </a:rPr>
                <a:t>versus disorganized</a:t>
              </a:r>
              <a:endParaRPr lang="en-US" sz="1600" b="1" dirty="0" smtClean="0">
                <a:latin typeface="Arial" pitchFamily="-106" charset="0"/>
              </a:endParaRPr>
            </a:p>
            <a:p>
              <a:pPr lvl="3"/>
              <a:r>
                <a:rPr lang="en-US" sz="1600" b="1" dirty="0" smtClean="0">
                  <a:latin typeface="Arial" pitchFamily="-106" charset="0"/>
                </a:rPr>
                <a:t>		Careful </a:t>
              </a:r>
              <a:r>
                <a:rPr lang="en-US" sz="1600" b="1" dirty="0">
                  <a:latin typeface="Arial" pitchFamily="-106" charset="0"/>
                </a:rPr>
                <a:t>versus careless</a:t>
              </a:r>
              <a:endParaRPr lang="en-US" sz="1600" b="1" dirty="0" smtClean="0">
                <a:latin typeface="Arial" pitchFamily="-106" charset="0"/>
              </a:endParaRPr>
            </a:p>
            <a:p>
              <a:r>
                <a:rPr lang="en-US" sz="1600" b="1" dirty="0" smtClean="0">
                  <a:latin typeface="Arial" pitchFamily="-106" charset="0"/>
                </a:rPr>
                <a:t>					Disciplined </a:t>
              </a:r>
              <a:r>
                <a:rPr lang="en-US" sz="1600" b="1" dirty="0">
                  <a:latin typeface="Arial" pitchFamily="-106" charset="0"/>
                </a:rPr>
                <a:t>versus impulsive</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228599" y="228600"/>
            <a:ext cx="8696325" cy="6477000"/>
          </a:xfrm>
        </p:spPr>
        <p:txBody>
          <a:bodyPr>
            <a:normAutofit/>
          </a:bodyPr>
          <a:lstStyle/>
          <a:p>
            <a:pPr>
              <a:lnSpc>
                <a:spcPct val="90000"/>
              </a:lnSpc>
              <a:spcBef>
                <a:spcPts val="600"/>
              </a:spcBef>
            </a:pPr>
            <a:r>
              <a:rPr lang="en-US" sz="2800" b="1" u="sng" dirty="0">
                <a:latin typeface="Tahoma" pitchFamily="34" charset="0"/>
                <a:ea typeface="Tahoma" pitchFamily="34" charset="0"/>
                <a:cs typeface="Tahoma" pitchFamily="34" charset="0"/>
              </a:rPr>
              <a:t>Contemporary Research– </a:t>
            </a:r>
            <a:r>
              <a:rPr lang="en-US" sz="2800" b="1" u="sng" dirty="0" smtClean="0">
                <a:latin typeface="Tahoma" pitchFamily="34" charset="0"/>
                <a:ea typeface="Tahoma" pitchFamily="34" charset="0"/>
                <a:cs typeface="Tahoma" pitchFamily="34" charset="0"/>
              </a:rPr>
              <a:t>The </a:t>
            </a:r>
            <a:r>
              <a:rPr lang="en-US" sz="2800" b="1" u="sng" dirty="0">
                <a:latin typeface="Tahoma" pitchFamily="34" charset="0"/>
                <a:ea typeface="Tahoma" pitchFamily="34" charset="0"/>
                <a:cs typeface="Tahoma" pitchFamily="34" charset="0"/>
              </a:rPr>
              <a:t>Trait Perspective</a:t>
            </a:r>
          </a:p>
          <a:p>
            <a:pPr>
              <a:lnSpc>
                <a:spcPct val="90000"/>
              </a:lnSpc>
              <a:spcBef>
                <a:spcPts val="600"/>
              </a:spcBef>
            </a:pPr>
            <a:r>
              <a:rPr lang="en-US" sz="2800" b="1" u="sng" dirty="0" smtClean="0">
                <a:latin typeface="Tahoma" pitchFamily="34" charset="0"/>
                <a:ea typeface="Tahoma" pitchFamily="34" charset="0"/>
                <a:cs typeface="Tahoma" pitchFamily="34" charset="0"/>
              </a:rPr>
              <a:t>Trait </a:t>
            </a:r>
            <a:endParaRPr lang="en-US" sz="2800" b="1" u="sng" dirty="0">
              <a:latin typeface="Tahoma" pitchFamily="34" charset="0"/>
              <a:ea typeface="Tahoma" pitchFamily="34" charset="0"/>
              <a:cs typeface="Tahoma" pitchFamily="34" charset="0"/>
            </a:endParaRPr>
          </a:p>
          <a:p>
            <a:pPr lvl="1">
              <a:lnSpc>
                <a:spcPct val="90000"/>
              </a:lnSpc>
            </a:pPr>
            <a:r>
              <a:rPr lang="en-US" sz="2800" b="1" dirty="0">
                <a:latin typeface="Tahoma" pitchFamily="34" charset="0"/>
                <a:ea typeface="Tahoma" pitchFamily="34" charset="0"/>
                <a:cs typeface="Tahoma" pitchFamily="34" charset="0"/>
              </a:rPr>
              <a:t>a characteristic pattern of behavior</a:t>
            </a:r>
          </a:p>
          <a:p>
            <a:pPr lvl="1">
              <a:lnSpc>
                <a:spcPct val="90000"/>
              </a:lnSpc>
            </a:pPr>
            <a:r>
              <a:rPr lang="en-US" sz="2800" b="1" dirty="0">
                <a:latin typeface="Tahoma" pitchFamily="34" charset="0"/>
                <a:ea typeface="Tahoma" pitchFamily="34" charset="0"/>
                <a:cs typeface="Tahoma" pitchFamily="34" charset="0"/>
              </a:rPr>
              <a:t>a disposition to feel and act, as assessed by self-report inventories and peer </a:t>
            </a:r>
            <a:r>
              <a:rPr lang="en-US" sz="2800" b="1" dirty="0" smtClean="0">
                <a:latin typeface="Tahoma" pitchFamily="34" charset="0"/>
                <a:ea typeface="Tahoma" pitchFamily="34" charset="0"/>
                <a:cs typeface="Tahoma" pitchFamily="34" charset="0"/>
              </a:rPr>
              <a:t>reports</a:t>
            </a:r>
          </a:p>
          <a:p>
            <a:pPr lvl="1">
              <a:lnSpc>
                <a:spcPct val="90000"/>
              </a:lnSpc>
            </a:pPr>
            <a:endParaRPr lang="en-US" sz="2800" b="1" dirty="0">
              <a:latin typeface="Tahoma" pitchFamily="34" charset="0"/>
              <a:ea typeface="Tahoma" pitchFamily="34" charset="0"/>
              <a:cs typeface="Tahoma" pitchFamily="34" charset="0"/>
            </a:endParaRPr>
          </a:p>
          <a:p>
            <a:pPr>
              <a:lnSpc>
                <a:spcPct val="90000"/>
              </a:lnSpc>
              <a:spcBef>
                <a:spcPts val="600"/>
              </a:spcBef>
            </a:pPr>
            <a:r>
              <a:rPr lang="en-US" sz="2800" b="1" u="sng" dirty="0">
                <a:latin typeface="Tahoma" pitchFamily="34" charset="0"/>
                <a:ea typeface="Tahoma" pitchFamily="34" charset="0"/>
                <a:cs typeface="Tahoma" pitchFamily="34" charset="0"/>
              </a:rPr>
              <a:t>Personality Inventory </a:t>
            </a:r>
          </a:p>
          <a:p>
            <a:pPr lvl="1">
              <a:lnSpc>
                <a:spcPct val="90000"/>
              </a:lnSpc>
            </a:pPr>
            <a:r>
              <a:rPr lang="en-US" sz="2800" b="1" dirty="0">
                <a:latin typeface="Tahoma" pitchFamily="34" charset="0"/>
                <a:ea typeface="Tahoma" pitchFamily="34" charset="0"/>
                <a:cs typeface="Tahoma" pitchFamily="34" charset="0"/>
              </a:rPr>
              <a:t>a questionnaire (often with true-false or agree-disagree items) on which people respond to items designed to gauge a wide range of feelings and behaviors</a:t>
            </a:r>
          </a:p>
          <a:p>
            <a:pPr lvl="1">
              <a:lnSpc>
                <a:spcPct val="90000"/>
              </a:lnSpc>
            </a:pPr>
            <a:r>
              <a:rPr lang="en-US" sz="2800" b="1" dirty="0">
                <a:latin typeface="Tahoma" pitchFamily="34" charset="0"/>
                <a:ea typeface="Tahoma" pitchFamily="34" charset="0"/>
                <a:cs typeface="Tahoma" pitchFamily="34" charset="0"/>
              </a:rPr>
              <a:t>used to assess selected personality traits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6400" y="228600"/>
            <a:ext cx="6985000" cy="1143000"/>
          </a:xfrm>
        </p:spPr>
        <p:txBody>
          <a:bodyPr/>
          <a:lstStyle/>
          <a:p>
            <a:r>
              <a:rPr lang="en-US" sz="4400" b="1" dirty="0">
                <a:latin typeface="Tahoma" pitchFamily="34" charset="0"/>
                <a:ea typeface="Tahoma" pitchFamily="34" charset="0"/>
                <a:cs typeface="Tahoma" pitchFamily="34" charset="0"/>
              </a:rPr>
              <a:t>The Trait Perspective</a:t>
            </a:r>
          </a:p>
        </p:txBody>
      </p:sp>
      <p:sp>
        <p:nvSpPr>
          <p:cNvPr id="31747" name="Rectangle 3"/>
          <p:cNvSpPr>
            <a:spLocks noGrp="1" noChangeArrowheads="1"/>
          </p:cNvSpPr>
          <p:nvPr>
            <p:ph type="body" idx="1"/>
          </p:nvPr>
        </p:nvSpPr>
        <p:spPr>
          <a:xfrm>
            <a:off x="5181600" y="2057400"/>
            <a:ext cx="3962400" cy="4171950"/>
          </a:xfrm>
        </p:spPr>
        <p:txBody>
          <a:bodyPr/>
          <a:lstStyle/>
          <a:p>
            <a:r>
              <a:rPr lang="en-US" sz="2800" b="1" dirty="0">
                <a:latin typeface="Tahoma" pitchFamily="34" charset="0"/>
                <a:ea typeface="Tahoma" pitchFamily="34" charset="0"/>
                <a:cs typeface="Tahoma" pitchFamily="34" charset="0"/>
              </a:rPr>
              <a:t>Hans and Sybil </a:t>
            </a:r>
            <a:r>
              <a:rPr lang="en-US" sz="2800" b="1" dirty="0" err="1">
                <a:latin typeface="Tahoma" pitchFamily="34" charset="0"/>
                <a:ea typeface="Tahoma" pitchFamily="34" charset="0"/>
                <a:cs typeface="Tahoma" pitchFamily="34" charset="0"/>
              </a:rPr>
              <a:t>Eysenck</a:t>
            </a:r>
            <a:r>
              <a:rPr lang="en-US" sz="2800" b="1" dirty="0">
                <a:latin typeface="Tahoma" pitchFamily="34" charset="0"/>
                <a:ea typeface="Tahoma" pitchFamily="34" charset="0"/>
                <a:cs typeface="Tahoma" pitchFamily="34" charset="0"/>
              </a:rPr>
              <a:t> use two primary personality factors as axes for describing personality variation</a:t>
            </a:r>
            <a:endParaRPr lang="en-US" b="1" dirty="0">
              <a:latin typeface="Tahoma" pitchFamily="34" charset="0"/>
              <a:ea typeface="Tahoma" pitchFamily="34" charset="0"/>
              <a:cs typeface="Tahoma" pitchFamily="34" charset="0"/>
            </a:endParaRPr>
          </a:p>
        </p:txBody>
      </p:sp>
      <p:grpSp>
        <p:nvGrpSpPr>
          <p:cNvPr id="2" name="Group 6"/>
          <p:cNvGrpSpPr>
            <a:grpSpLocks/>
          </p:cNvGrpSpPr>
          <p:nvPr/>
        </p:nvGrpSpPr>
        <p:grpSpPr bwMode="auto">
          <a:xfrm>
            <a:off x="457200" y="1371600"/>
            <a:ext cx="4953000" cy="5257800"/>
            <a:chOff x="288" y="1056"/>
            <a:chExt cx="3120" cy="3120"/>
          </a:xfrm>
        </p:grpSpPr>
        <p:sp>
          <p:nvSpPr>
            <p:cNvPr id="31750" name="Oval 7"/>
            <p:cNvSpPr>
              <a:spLocks noChangeArrowheads="1"/>
            </p:cNvSpPr>
            <p:nvPr/>
          </p:nvSpPr>
          <p:spPr bwMode="auto">
            <a:xfrm>
              <a:off x="288" y="1056"/>
              <a:ext cx="3120" cy="3120"/>
            </a:xfrm>
            <a:prstGeom prst="ellipse">
              <a:avLst/>
            </a:prstGeom>
            <a:solidFill>
              <a:srgbClr val="FFCCCC"/>
            </a:solidFill>
            <a:ln w="19050">
              <a:solidFill>
                <a:schemeClr val="tx1"/>
              </a:solidFill>
              <a:round/>
              <a:headEnd/>
              <a:tailEnd/>
            </a:ln>
          </p:spPr>
          <p:txBody>
            <a:bodyPr wrap="none" anchor="ctr">
              <a:prstTxWarp prst="textNoShape">
                <a:avLst/>
              </a:prstTxWarp>
            </a:bodyPr>
            <a:lstStyle/>
            <a:p>
              <a:pPr algn="ctr"/>
              <a:endParaRPr lang="en-US">
                <a:latin typeface="Arial" pitchFamily="-106" charset="0"/>
              </a:endParaRPr>
            </a:p>
          </p:txBody>
        </p:sp>
        <p:sp>
          <p:nvSpPr>
            <p:cNvPr id="31751" name="Line 8"/>
            <p:cNvSpPr>
              <a:spLocks noChangeShapeType="1"/>
            </p:cNvSpPr>
            <p:nvPr/>
          </p:nvSpPr>
          <p:spPr bwMode="auto">
            <a:xfrm>
              <a:off x="1856" y="1104"/>
              <a:ext cx="0" cy="3032"/>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31752" name="Line 9"/>
            <p:cNvSpPr>
              <a:spLocks noChangeShapeType="1"/>
            </p:cNvSpPr>
            <p:nvPr/>
          </p:nvSpPr>
          <p:spPr bwMode="auto">
            <a:xfrm>
              <a:off x="336" y="2624"/>
              <a:ext cx="3024" cy="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31753" name="Rectangle 10"/>
            <p:cNvSpPr>
              <a:spLocks noChangeArrowheads="1"/>
            </p:cNvSpPr>
            <p:nvPr/>
          </p:nvSpPr>
          <p:spPr bwMode="auto">
            <a:xfrm>
              <a:off x="1488" y="1152"/>
              <a:ext cx="768" cy="192"/>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800" b="1">
                  <a:solidFill>
                    <a:srgbClr val="CC0000"/>
                  </a:solidFill>
                  <a:latin typeface="Arial" pitchFamily="-106" charset="0"/>
                </a:rPr>
                <a:t>UNSTABLE</a:t>
              </a:r>
            </a:p>
          </p:txBody>
        </p:sp>
        <p:sp>
          <p:nvSpPr>
            <p:cNvPr id="31754" name="Rectangle 11"/>
            <p:cNvSpPr>
              <a:spLocks noChangeArrowheads="1"/>
            </p:cNvSpPr>
            <p:nvPr/>
          </p:nvSpPr>
          <p:spPr bwMode="auto">
            <a:xfrm>
              <a:off x="1488" y="3888"/>
              <a:ext cx="768" cy="192"/>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800" b="1">
                  <a:solidFill>
                    <a:srgbClr val="CC0000"/>
                  </a:solidFill>
                  <a:latin typeface="Arial" pitchFamily="-106" charset="0"/>
                </a:rPr>
                <a:t>STABLE</a:t>
              </a:r>
            </a:p>
          </p:txBody>
        </p:sp>
        <p:sp>
          <p:nvSpPr>
            <p:cNvPr id="31755" name="Rectangle 12"/>
            <p:cNvSpPr>
              <a:spLocks noChangeArrowheads="1"/>
            </p:cNvSpPr>
            <p:nvPr/>
          </p:nvSpPr>
          <p:spPr bwMode="auto">
            <a:xfrm>
              <a:off x="1920" y="2392"/>
              <a:ext cx="480"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600" b="1">
                  <a:solidFill>
                    <a:srgbClr val="800080"/>
                  </a:solidFill>
                  <a:latin typeface="Arial" pitchFamily="-106" charset="0"/>
                </a:rPr>
                <a:t>choleric</a:t>
              </a:r>
            </a:p>
          </p:txBody>
        </p:sp>
        <p:sp>
          <p:nvSpPr>
            <p:cNvPr id="31756" name="Rectangle 13"/>
            <p:cNvSpPr>
              <a:spLocks noChangeArrowheads="1"/>
            </p:cNvSpPr>
            <p:nvPr/>
          </p:nvSpPr>
          <p:spPr bwMode="auto">
            <a:xfrm>
              <a:off x="1024" y="2400"/>
              <a:ext cx="800" cy="120"/>
            </a:xfrm>
            <a:prstGeom prst="rect">
              <a:avLst/>
            </a:prstGeom>
            <a:solidFill>
              <a:srgbClr val="FFCCCC"/>
            </a:solidFill>
            <a:ln w="9525">
              <a:noFill/>
              <a:miter lim="800000"/>
              <a:headEnd/>
              <a:tailEnd/>
            </a:ln>
          </p:spPr>
          <p:txBody>
            <a:bodyPr wrap="none" anchor="ctr">
              <a:prstTxWarp prst="textNoShape">
                <a:avLst/>
              </a:prstTxWarp>
            </a:bodyPr>
            <a:lstStyle/>
            <a:p>
              <a:r>
                <a:rPr lang="en-US" sz="1600" b="1">
                  <a:solidFill>
                    <a:srgbClr val="800080"/>
                  </a:solidFill>
                  <a:latin typeface="Arial" pitchFamily="-106" charset="0"/>
                </a:rPr>
                <a:t>melancholic</a:t>
              </a:r>
            </a:p>
          </p:txBody>
        </p:sp>
        <p:sp>
          <p:nvSpPr>
            <p:cNvPr id="31757" name="Rectangle 14"/>
            <p:cNvSpPr>
              <a:spLocks noChangeArrowheads="1"/>
            </p:cNvSpPr>
            <p:nvPr/>
          </p:nvSpPr>
          <p:spPr bwMode="auto">
            <a:xfrm>
              <a:off x="1152" y="2736"/>
              <a:ext cx="672"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600" b="1">
                  <a:solidFill>
                    <a:srgbClr val="800080"/>
                  </a:solidFill>
                  <a:latin typeface="Arial" pitchFamily="-106" charset="0"/>
                </a:rPr>
                <a:t>phlegmatic</a:t>
              </a:r>
            </a:p>
          </p:txBody>
        </p:sp>
        <p:sp>
          <p:nvSpPr>
            <p:cNvPr id="31758" name="Rectangle 15"/>
            <p:cNvSpPr>
              <a:spLocks noChangeArrowheads="1"/>
            </p:cNvSpPr>
            <p:nvPr/>
          </p:nvSpPr>
          <p:spPr bwMode="auto">
            <a:xfrm>
              <a:off x="1872" y="2736"/>
              <a:ext cx="624"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600" b="1">
                  <a:solidFill>
                    <a:srgbClr val="800080"/>
                  </a:solidFill>
                  <a:latin typeface="Arial" pitchFamily="-106" charset="0"/>
                </a:rPr>
                <a:t>sanguine</a:t>
              </a:r>
            </a:p>
          </p:txBody>
        </p:sp>
        <p:sp>
          <p:nvSpPr>
            <p:cNvPr id="31759" name="Rectangle 16"/>
            <p:cNvSpPr>
              <a:spLocks noChangeArrowheads="1"/>
            </p:cNvSpPr>
            <p:nvPr/>
          </p:nvSpPr>
          <p:spPr bwMode="auto">
            <a:xfrm>
              <a:off x="328" y="2544"/>
              <a:ext cx="1008"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800" b="1">
                  <a:solidFill>
                    <a:srgbClr val="CC0000"/>
                  </a:solidFill>
                  <a:latin typeface="Arial" pitchFamily="-106" charset="0"/>
                </a:rPr>
                <a:t>INTROVERTED</a:t>
              </a:r>
            </a:p>
          </p:txBody>
        </p:sp>
        <p:sp>
          <p:nvSpPr>
            <p:cNvPr id="31760" name="Rectangle 17"/>
            <p:cNvSpPr>
              <a:spLocks noChangeArrowheads="1"/>
            </p:cNvSpPr>
            <p:nvPr/>
          </p:nvSpPr>
          <p:spPr bwMode="auto">
            <a:xfrm>
              <a:off x="2312" y="2544"/>
              <a:ext cx="1056" cy="160"/>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800" b="1">
                  <a:solidFill>
                    <a:srgbClr val="CC0000"/>
                  </a:solidFill>
                  <a:latin typeface="Arial" pitchFamily="-106" charset="0"/>
                </a:rPr>
                <a:t>EXTRAVERTED</a:t>
              </a:r>
            </a:p>
          </p:txBody>
        </p:sp>
        <p:sp>
          <p:nvSpPr>
            <p:cNvPr id="31761" name="Rectangle 18"/>
            <p:cNvSpPr>
              <a:spLocks noChangeArrowheads="1"/>
            </p:cNvSpPr>
            <p:nvPr/>
          </p:nvSpPr>
          <p:spPr bwMode="auto">
            <a:xfrm>
              <a:off x="1056" y="1296"/>
              <a:ext cx="384"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Moody</a:t>
              </a:r>
            </a:p>
          </p:txBody>
        </p:sp>
        <p:sp>
          <p:nvSpPr>
            <p:cNvPr id="31762" name="Rectangle 19"/>
            <p:cNvSpPr>
              <a:spLocks noChangeArrowheads="1"/>
            </p:cNvSpPr>
            <p:nvPr/>
          </p:nvSpPr>
          <p:spPr bwMode="auto">
            <a:xfrm>
              <a:off x="912" y="1440"/>
              <a:ext cx="432"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Anxious</a:t>
              </a:r>
            </a:p>
          </p:txBody>
        </p:sp>
        <p:sp>
          <p:nvSpPr>
            <p:cNvPr id="31763" name="Rectangle 20"/>
            <p:cNvSpPr>
              <a:spLocks noChangeArrowheads="1"/>
            </p:cNvSpPr>
            <p:nvPr/>
          </p:nvSpPr>
          <p:spPr bwMode="auto">
            <a:xfrm>
              <a:off x="720" y="1584"/>
              <a:ext cx="384"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Rigid</a:t>
              </a:r>
            </a:p>
          </p:txBody>
        </p:sp>
        <p:sp>
          <p:nvSpPr>
            <p:cNvPr id="31764" name="Rectangle 21"/>
            <p:cNvSpPr>
              <a:spLocks noChangeArrowheads="1"/>
            </p:cNvSpPr>
            <p:nvPr/>
          </p:nvSpPr>
          <p:spPr bwMode="auto">
            <a:xfrm>
              <a:off x="624" y="1728"/>
              <a:ext cx="384"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Sober</a:t>
              </a:r>
            </a:p>
          </p:txBody>
        </p:sp>
        <p:sp>
          <p:nvSpPr>
            <p:cNvPr id="31765" name="Rectangle 22"/>
            <p:cNvSpPr>
              <a:spLocks noChangeArrowheads="1"/>
            </p:cNvSpPr>
            <p:nvPr/>
          </p:nvSpPr>
          <p:spPr bwMode="auto">
            <a:xfrm>
              <a:off x="576" y="1872"/>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Pessimistic</a:t>
              </a:r>
            </a:p>
          </p:txBody>
        </p:sp>
        <p:sp>
          <p:nvSpPr>
            <p:cNvPr id="31766" name="Rectangle 23"/>
            <p:cNvSpPr>
              <a:spLocks noChangeArrowheads="1"/>
            </p:cNvSpPr>
            <p:nvPr/>
          </p:nvSpPr>
          <p:spPr bwMode="auto">
            <a:xfrm>
              <a:off x="480" y="2016"/>
              <a:ext cx="480"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Reserved</a:t>
              </a:r>
            </a:p>
          </p:txBody>
        </p:sp>
        <p:sp>
          <p:nvSpPr>
            <p:cNvPr id="31767" name="Rectangle 24"/>
            <p:cNvSpPr>
              <a:spLocks noChangeArrowheads="1"/>
            </p:cNvSpPr>
            <p:nvPr/>
          </p:nvSpPr>
          <p:spPr bwMode="auto">
            <a:xfrm>
              <a:off x="432" y="2160"/>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Unsociable</a:t>
              </a:r>
            </a:p>
          </p:txBody>
        </p:sp>
        <p:sp>
          <p:nvSpPr>
            <p:cNvPr id="31768" name="Rectangle 25"/>
            <p:cNvSpPr>
              <a:spLocks noChangeArrowheads="1"/>
            </p:cNvSpPr>
            <p:nvPr/>
          </p:nvSpPr>
          <p:spPr bwMode="auto">
            <a:xfrm>
              <a:off x="336" y="2304"/>
              <a:ext cx="384" cy="192"/>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Quiet</a:t>
              </a:r>
            </a:p>
          </p:txBody>
        </p:sp>
        <p:sp>
          <p:nvSpPr>
            <p:cNvPr id="31769" name="Rectangle 26"/>
            <p:cNvSpPr>
              <a:spLocks noChangeArrowheads="1"/>
            </p:cNvSpPr>
            <p:nvPr/>
          </p:nvSpPr>
          <p:spPr bwMode="auto">
            <a:xfrm>
              <a:off x="2928" y="2784"/>
              <a:ext cx="384"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Sociable</a:t>
              </a:r>
            </a:p>
          </p:txBody>
        </p:sp>
        <p:sp>
          <p:nvSpPr>
            <p:cNvPr id="31770" name="Rectangle 27"/>
            <p:cNvSpPr>
              <a:spLocks noChangeArrowheads="1"/>
            </p:cNvSpPr>
            <p:nvPr/>
          </p:nvSpPr>
          <p:spPr bwMode="auto">
            <a:xfrm>
              <a:off x="2832" y="2928"/>
              <a:ext cx="432"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Outgoing</a:t>
              </a:r>
            </a:p>
          </p:txBody>
        </p:sp>
        <p:sp>
          <p:nvSpPr>
            <p:cNvPr id="31771" name="Rectangle 28"/>
            <p:cNvSpPr>
              <a:spLocks noChangeArrowheads="1"/>
            </p:cNvSpPr>
            <p:nvPr/>
          </p:nvSpPr>
          <p:spPr bwMode="auto">
            <a:xfrm>
              <a:off x="2784" y="3072"/>
              <a:ext cx="384"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Talkative</a:t>
              </a:r>
            </a:p>
          </p:txBody>
        </p:sp>
        <p:sp>
          <p:nvSpPr>
            <p:cNvPr id="31772" name="Rectangle 29"/>
            <p:cNvSpPr>
              <a:spLocks noChangeArrowheads="1"/>
            </p:cNvSpPr>
            <p:nvPr/>
          </p:nvSpPr>
          <p:spPr bwMode="auto">
            <a:xfrm>
              <a:off x="2496" y="3216"/>
              <a:ext cx="672"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Responsive</a:t>
              </a:r>
            </a:p>
          </p:txBody>
        </p:sp>
        <p:sp>
          <p:nvSpPr>
            <p:cNvPr id="31773" name="Rectangle 30"/>
            <p:cNvSpPr>
              <a:spLocks noChangeArrowheads="1"/>
            </p:cNvSpPr>
            <p:nvPr/>
          </p:nvSpPr>
          <p:spPr bwMode="auto">
            <a:xfrm>
              <a:off x="2496" y="3360"/>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Easygoing</a:t>
              </a:r>
            </a:p>
          </p:txBody>
        </p:sp>
        <p:sp>
          <p:nvSpPr>
            <p:cNvPr id="31774" name="Rectangle 31"/>
            <p:cNvSpPr>
              <a:spLocks noChangeArrowheads="1"/>
            </p:cNvSpPr>
            <p:nvPr/>
          </p:nvSpPr>
          <p:spPr bwMode="auto">
            <a:xfrm>
              <a:off x="2544" y="3504"/>
              <a:ext cx="480"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Lively</a:t>
              </a:r>
            </a:p>
          </p:txBody>
        </p:sp>
        <p:sp>
          <p:nvSpPr>
            <p:cNvPr id="31775" name="Rectangle 32"/>
            <p:cNvSpPr>
              <a:spLocks noChangeArrowheads="1"/>
            </p:cNvSpPr>
            <p:nvPr/>
          </p:nvSpPr>
          <p:spPr bwMode="auto">
            <a:xfrm>
              <a:off x="2304" y="3648"/>
              <a:ext cx="576"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Carefree</a:t>
              </a:r>
            </a:p>
          </p:txBody>
        </p:sp>
        <p:sp>
          <p:nvSpPr>
            <p:cNvPr id="31776" name="Rectangle 33"/>
            <p:cNvSpPr>
              <a:spLocks noChangeArrowheads="1"/>
            </p:cNvSpPr>
            <p:nvPr/>
          </p:nvSpPr>
          <p:spPr bwMode="auto">
            <a:xfrm>
              <a:off x="2064" y="3792"/>
              <a:ext cx="528"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Leadership</a:t>
              </a:r>
            </a:p>
          </p:txBody>
        </p:sp>
        <p:sp>
          <p:nvSpPr>
            <p:cNvPr id="31777" name="Rectangle 34"/>
            <p:cNvSpPr>
              <a:spLocks noChangeArrowheads="1"/>
            </p:cNvSpPr>
            <p:nvPr/>
          </p:nvSpPr>
          <p:spPr bwMode="auto">
            <a:xfrm flipH="1">
              <a:off x="336" y="2736"/>
              <a:ext cx="528"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Passive</a:t>
              </a:r>
            </a:p>
          </p:txBody>
        </p:sp>
        <p:sp>
          <p:nvSpPr>
            <p:cNvPr id="31778" name="Rectangle 35"/>
            <p:cNvSpPr>
              <a:spLocks noChangeArrowheads="1"/>
            </p:cNvSpPr>
            <p:nvPr/>
          </p:nvSpPr>
          <p:spPr bwMode="auto">
            <a:xfrm flipH="1">
              <a:off x="384" y="2880"/>
              <a:ext cx="432"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Careful</a:t>
              </a:r>
            </a:p>
          </p:txBody>
        </p:sp>
        <p:sp>
          <p:nvSpPr>
            <p:cNvPr id="31779" name="Rectangle 36"/>
            <p:cNvSpPr>
              <a:spLocks noChangeArrowheads="1"/>
            </p:cNvSpPr>
            <p:nvPr/>
          </p:nvSpPr>
          <p:spPr bwMode="auto">
            <a:xfrm flipH="1">
              <a:off x="480" y="3024"/>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Thoughtful</a:t>
              </a:r>
            </a:p>
          </p:txBody>
        </p:sp>
        <p:sp>
          <p:nvSpPr>
            <p:cNvPr id="31780" name="Rectangle 37"/>
            <p:cNvSpPr>
              <a:spLocks noChangeArrowheads="1"/>
            </p:cNvSpPr>
            <p:nvPr/>
          </p:nvSpPr>
          <p:spPr bwMode="auto">
            <a:xfrm flipH="1">
              <a:off x="528" y="3216"/>
              <a:ext cx="528"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Peaceful</a:t>
              </a:r>
            </a:p>
          </p:txBody>
        </p:sp>
        <p:sp>
          <p:nvSpPr>
            <p:cNvPr id="31781" name="Rectangle 38"/>
            <p:cNvSpPr>
              <a:spLocks noChangeArrowheads="1"/>
            </p:cNvSpPr>
            <p:nvPr/>
          </p:nvSpPr>
          <p:spPr bwMode="auto">
            <a:xfrm flipH="1">
              <a:off x="624" y="3360"/>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Controlled</a:t>
              </a:r>
            </a:p>
          </p:txBody>
        </p:sp>
        <p:sp>
          <p:nvSpPr>
            <p:cNvPr id="31782" name="Rectangle 39"/>
            <p:cNvSpPr>
              <a:spLocks noChangeArrowheads="1"/>
            </p:cNvSpPr>
            <p:nvPr/>
          </p:nvSpPr>
          <p:spPr bwMode="auto">
            <a:xfrm flipH="1">
              <a:off x="768" y="3504"/>
              <a:ext cx="480"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Reliable</a:t>
              </a:r>
            </a:p>
          </p:txBody>
        </p:sp>
        <p:sp>
          <p:nvSpPr>
            <p:cNvPr id="31783" name="Rectangle 40"/>
            <p:cNvSpPr>
              <a:spLocks noChangeArrowheads="1"/>
            </p:cNvSpPr>
            <p:nvPr/>
          </p:nvSpPr>
          <p:spPr bwMode="auto">
            <a:xfrm flipH="1">
              <a:off x="864" y="3648"/>
              <a:ext cx="81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Even-tempered</a:t>
              </a:r>
            </a:p>
          </p:txBody>
        </p:sp>
        <p:sp>
          <p:nvSpPr>
            <p:cNvPr id="31784" name="Rectangle 41"/>
            <p:cNvSpPr>
              <a:spLocks noChangeArrowheads="1"/>
            </p:cNvSpPr>
            <p:nvPr/>
          </p:nvSpPr>
          <p:spPr bwMode="auto">
            <a:xfrm flipH="1">
              <a:off x="1008" y="3792"/>
              <a:ext cx="33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Calm</a:t>
              </a:r>
            </a:p>
          </p:txBody>
        </p:sp>
        <p:sp>
          <p:nvSpPr>
            <p:cNvPr id="31785" name="Rectangle 42"/>
            <p:cNvSpPr>
              <a:spLocks noChangeArrowheads="1"/>
            </p:cNvSpPr>
            <p:nvPr/>
          </p:nvSpPr>
          <p:spPr bwMode="auto">
            <a:xfrm flipH="1">
              <a:off x="2208" y="1344"/>
              <a:ext cx="432"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Touchy</a:t>
              </a:r>
            </a:p>
          </p:txBody>
        </p:sp>
        <p:sp>
          <p:nvSpPr>
            <p:cNvPr id="31786" name="Rectangle 43"/>
            <p:cNvSpPr>
              <a:spLocks noChangeArrowheads="1"/>
            </p:cNvSpPr>
            <p:nvPr/>
          </p:nvSpPr>
          <p:spPr bwMode="auto">
            <a:xfrm flipH="1">
              <a:off x="2304" y="1480"/>
              <a:ext cx="528" cy="10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Restless</a:t>
              </a:r>
            </a:p>
          </p:txBody>
        </p:sp>
        <p:sp>
          <p:nvSpPr>
            <p:cNvPr id="31787" name="Rectangle 44"/>
            <p:cNvSpPr>
              <a:spLocks noChangeArrowheads="1"/>
            </p:cNvSpPr>
            <p:nvPr/>
          </p:nvSpPr>
          <p:spPr bwMode="auto">
            <a:xfrm flipH="1">
              <a:off x="2304" y="1632"/>
              <a:ext cx="720"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Aggressive</a:t>
              </a:r>
            </a:p>
          </p:txBody>
        </p:sp>
        <p:sp>
          <p:nvSpPr>
            <p:cNvPr id="31788" name="Rectangle 45"/>
            <p:cNvSpPr>
              <a:spLocks noChangeArrowheads="1"/>
            </p:cNvSpPr>
            <p:nvPr/>
          </p:nvSpPr>
          <p:spPr bwMode="auto">
            <a:xfrm flipH="1">
              <a:off x="2592" y="1776"/>
              <a:ext cx="480" cy="96"/>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Excitable</a:t>
              </a:r>
            </a:p>
          </p:txBody>
        </p:sp>
        <p:sp>
          <p:nvSpPr>
            <p:cNvPr id="31789" name="Rectangle 46"/>
            <p:cNvSpPr>
              <a:spLocks noChangeArrowheads="1"/>
            </p:cNvSpPr>
            <p:nvPr/>
          </p:nvSpPr>
          <p:spPr bwMode="auto">
            <a:xfrm flipH="1">
              <a:off x="2512" y="1920"/>
              <a:ext cx="720" cy="120"/>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Changeable</a:t>
              </a:r>
            </a:p>
          </p:txBody>
        </p:sp>
        <p:sp>
          <p:nvSpPr>
            <p:cNvPr id="31790" name="Rectangle 47"/>
            <p:cNvSpPr>
              <a:spLocks noChangeArrowheads="1"/>
            </p:cNvSpPr>
            <p:nvPr/>
          </p:nvSpPr>
          <p:spPr bwMode="auto">
            <a:xfrm flipH="1">
              <a:off x="2736" y="2064"/>
              <a:ext cx="480"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Impulsive</a:t>
              </a:r>
            </a:p>
          </p:txBody>
        </p:sp>
        <p:sp>
          <p:nvSpPr>
            <p:cNvPr id="31791" name="Rectangle 48"/>
            <p:cNvSpPr>
              <a:spLocks noChangeArrowheads="1"/>
            </p:cNvSpPr>
            <p:nvPr/>
          </p:nvSpPr>
          <p:spPr bwMode="auto">
            <a:xfrm flipH="1">
              <a:off x="2736" y="2208"/>
              <a:ext cx="57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Optimistic</a:t>
              </a:r>
            </a:p>
          </p:txBody>
        </p:sp>
        <p:sp>
          <p:nvSpPr>
            <p:cNvPr id="31792" name="Rectangle 49"/>
            <p:cNvSpPr>
              <a:spLocks noChangeArrowheads="1"/>
            </p:cNvSpPr>
            <p:nvPr/>
          </p:nvSpPr>
          <p:spPr bwMode="auto">
            <a:xfrm flipH="1">
              <a:off x="2976" y="2352"/>
              <a:ext cx="336" cy="144"/>
            </a:xfrm>
            <a:prstGeom prst="rect">
              <a:avLst/>
            </a:prstGeom>
            <a:solidFill>
              <a:srgbClr val="FFCCCC"/>
            </a:solidFill>
            <a:ln w="9525">
              <a:noFill/>
              <a:miter lim="800000"/>
              <a:headEnd/>
              <a:tailEnd/>
            </a:ln>
          </p:spPr>
          <p:txBody>
            <a:bodyPr wrap="none" anchor="ctr">
              <a:prstTxWarp prst="textNoShape">
                <a:avLst/>
              </a:prstTxWarp>
            </a:bodyPr>
            <a:lstStyle/>
            <a:p>
              <a:pPr algn="ctr"/>
              <a:r>
                <a:rPr lang="en-US" sz="1400" b="1">
                  <a:latin typeface="Arial" pitchFamily="-106" charset="0"/>
                </a:rPr>
                <a:t>Active</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228600" y="228600"/>
            <a:ext cx="8915400" cy="6477000"/>
          </a:xfrm>
        </p:spPr>
        <p:txBody>
          <a:bodyPr>
            <a:normAutofit lnSpcReduction="10000"/>
          </a:bodyPr>
          <a:lstStyle/>
          <a:p>
            <a:r>
              <a:rPr lang="en-US" b="1" dirty="0" smtClean="0">
                <a:latin typeface="Tahoma" pitchFamily="34" charset="0"/>
                <a:ea typeface="Tahoma" pitchFamily="34" charset="0"/>
                <a:cs typeface="Tahoma" pitchFamily="34" charset="0"/>
              </a:rPr>
              <a:t>Visit the link below and read about the Myers-Briggs Type Indicator and then take the short test to determine your personality type. After you take the test and have spent some time reading about the different personality types, answer the following questions. You should also read pages 436-437 for more information regarding the Myers-Briggs Type Indicator.</a:t>
            </a:r>
          </a:p>
          <a:p>
            <a:r>
              <a:rPr lang="en-US" b="1" dirty="0">
                <a:latin typeface="Tahoma" pitchFamily="34" charset="0"/>
                <a:ea typeface="Tahoma" pitchFamily="34" charset="0"/>
                <a:cs typeface="Tahoma" pitchFamily="34" charset="0"/>
                <a:hlinkClick r:id="rId2"/>
              </a:rPr>
              <a:t>http://</a:t>
            </a:r>
            <a:r>
              <a:rPr lang="en-US" b="1" dirty="0" smtClean="0">
                <a:latin typeface="Tahoma" pitchFamily="34" charset="0"/>
                <a:ea typeface="Tahoma" pitchFamily="34" charset="0"/>
                <a:cs typeface="Tahoma" pitchFamily="34" charset="0"/>
                <a:hlinkClick r:id="rId2"/>
              </a:rPr>
              <a:t>www.personalitypathways.com/type_inventory.html</a:t>
            </a:r>
            <a:endParaRPr lang="en-US" b="1" dirty="0" smtClean="0">
              <a:latin typeface="Tahoma" pitchFamily="34" charset="0"/>
              <a:ea typeface="Tahoma" pitchFamily="34" charset="0"/>
              <a:cs typeface="Tahoma" pitchFamily="34" charset="0"/>
            </a:endParaRPr>
          </a:p>
          <a:p>
            <a:r>
              <a:rPr lang="en-US" b="1" dirty="0" smtClean="0">
                <a:latin typeface="Tahoma" pitchFamily="34" charset="0"/>
                <a:ea typeface="Tahoma" pitchFamily="34" charset="0"/>
                <a:cs typeface="Tahoma" pitchFamily="34" charset="0"/>
              </a:rPr>
              <a:t>1. What was your personality type? </a:t>
            </a:r>
          </a:p>
          <a:p>
            <a:r>
              <a:rPr lang="en-US" b="1" dirty="0" smtClean="0">
                <a:latin typeface="Tahoma" pitchFamily="34" charset="0"/>
                <a:ea typeface="Tahoma" pitchFamily="34" charset="0"/>
                <a:cs typeface="Tahoma" pitchFamily="34" charset="0"/>
              </a:rPr>
              <a:t>2</a:t>
            </a:r>
            <a:r>
              <a:rPr lang="en-US" b="1" dirty="0">
                <a:latin typeface="Tahoma" pitchFamily="34" charset="0"/>
                <a:ea typeface="Tahoma" pitchFamily="34" charset="0"/>
                <a:cs typeface="Tahoma" pitchFamily="34" charset="0"/>
              </a:rPr>
              <a:t>. Do you agree or disagree with the results</a:t>
            </a:r>
            <a:r>
              <a:rPr lang="en-US" b="1" dirty="0" smtClean="0">
                <a:latin typeface="Tahoma" pitchFamily="34" charset="0"/>
                <a:ea typeface="Tahoma" pitchFamily="34" charset="0"/>
                <a:cs typeface="Tahoma" pitchFamily="34" charset="0"/>
              </a:rPr>
              <a:t>? </a:t>
            </a:r>
            <a:r>
              <a:rPr lang="en-US" b="1" dirty="0" err="1" smtClean="0">
                <a:latin typeface="Tahoma" pitchFamily="34" charset="0"/>
                <a:ea typeface="Tahoma" pitchFamily="34" charset="0"/>
                <a:cs typeface="Tahoma" pitchFamily="34" charset="0"/>
              </a:rPr>
              <a:t>Exlpain</a:t>
            </a:r>
            <a:r>
              <a:rPr lang="en-US" b="1" dirty="0" smtClean="0">
                <a:latin typeface="Tahoma" pitchFamily="34" charset="0"/>
                <a:ea typeface="Tahoma" pitchFamily="34" charset="0"/>
                <a:cs typeface="Tahoma" pitchFamily="34" charset="0"/>
              </a:rPr>
              <a:t>.</a:t>
            </a:r>
          </a:p>
          <a:p>
            <a:r>
              <a:rPr lang="en-US" b="1" dirty="0" smtClean="0">
                <a:latin typeface="Tahoma" pitchFamily="34" charset="0"/>
                <a:ea typeface="Tahoma" pitchFamily="34" charset="0"/>
                <a:cs typeface="Tahoma" pitchFamily="34" charset="0"/>
              </a:rPr>
              <a:t>3. Do you believe that this is a valid test? How do psychologists feel about this test? What does the research say?</a:t>
            </a:r>
          </a:p>
        </p:txBody>
      </p:sp>
    </p:spTree>
    <p:extLst>
      <p:ext uri="{BB962C8B-B14F-4D97-AF65-F5344CB8AC3E}">
        <p14:creationId xmlns:p14="http://schemas.microsoft.com/office/powerpoint/2010/main" val="3926261059"/>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pital">
  <a:themeElements>
    <a:clrScheme name="Capital">
      <a:dk1>
        <a:srgbClr val="FFFFFF"/>
      </a:dk1>
      <a:lt1>
        <a:srgbClr val="000000"/>
      </a:lt1>
      <a:dk2>
        <a:srgbClr val="7C8F97"/>
      </a:dk2>
      <a:lt2>
        <a:srgbClr val="D1D0C8"/>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majorFont>
      <a:minorFont>
        <a:latin typeface="Calisto MT"/>
        <a:ea typeface=""/>
        <a:cs typeface=""/>
        <a:font script="Jpan" typeface="ＭＳ 明朝"/>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642</TotalTime>
  <Words>1790</Words>
  <Application>Microsoft Office PowerPoint</Application>
  <PresentationFormat>On-screen Show (4:3)</PresentationFormat>
  <Paragraphs>210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Capital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Freud’s Psychosexual Stages</vt:lpstr>
      <vt:lpstr>PowerPoint Presentation</vt:lpstr>
      <vt:lpstr>Assessing the Unconscious--TAT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Five-Factor Theory</vt:lpstr>
      <vt:lpstr>PowerPoint Presentation</vt:lpstr>
      <vt:lpstr>The Trait Perspective</vt:lpstr>
      <vt:lpstr>PowerPoint Presentation</vt:lpstr>
    </vt:vector>
  </TitlesOfParts>
  <Company>FGSD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Personality</dc:title>
  <dc:creator>Trevor Tusow</dc:creator>
  <cp:lastModifiedBy>Clay Woodside</cp:lastModifiedBy>
  <cp:revision>52</cp:revision>
  <dcterms:created xsi:type="dcterms:W3CDTF">2010-11-29T01:02:13Z</dcterms:created>
  <dcterms:modified xsi:type="dcterms:W3CDTF">2013-04-19T16:16:55Z</dcterms:modified>
</cp:coreProperties>
</file>