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80" r:id="rId16"/>
    <p:sldId id="274" r:id="rId17"/>
    <p:sldId id="281" r:id="rId18"/>
    <p:sldId id="275" r:id="rId19"/>
    <p:sldId id="276" r:id="rId20"/>
    <p:sldId id="277" r:id="rId21"/>
    <p:sldId id="282" r:id="rId22"/>
    <p:sldId id="283" r:id="rId23"/>
    <p:sldId id="287" r:id="rId24"/>
    <p:sldId id="284" r:id="rId25"/>
    <p:sldId id="288" r:id="rId26"/>
    <p:sldId id="285" r:id="rId27"/>
    <p:sldId id="286" r:id="rId28"/>
    <p:sldId id="268" r:id="rId29"/>
    <p:sldId id="289" r:id="rId30"/>
    <p:sldId id="293" r:id="rId31"/>
    <p:sldId id="290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8F09-0270-4E10-9F0E-AE63575817C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50AB-7DAD-4EB5-A7BD-4DF5CE5A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3988123-AF86-40D5-B1C9-C6C42A46E47C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11501A-61E6-48EE-B986-C6601E6388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2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Human Digestive System – tube within a tube body plan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676400"/>
            <a:ext cx="5102331" cy="5181600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800" b="1" dirty="0" smtClean="0"/>
              <a:t>Mouth</a:t>
            </a:r>
            <a:r>
              <a:rPr lang="en-US" sz="3800" dirty="0" smtClean="0"/>
              <a:t> – </a:t>
            </a:r>
            <a:r>
              <a:rPr lang="en-US" sz="3800" u="sng" dirty="0" smtClean="0"/>
              <a:t>								</a:t>
            </a:r>
            <a:endParaRPr lang="en-US" sz="3800" dirty="0" smtClean="0"/>
          </a:p>
          <a:p>
            <a:pPr lvl="1"/>
            <a:r>
              <a:rPr lang="en-US" sz="3100" dirty="0" smtClean="0"/>
              <a:t>Food is chewed</a:t>
            </a:r>
          </a:p>
          <a:p>
            <a:pPr lvl="1"/>
            <a:r>
              <a:rPr lang="en-US" sz="3100" dirty="0" smtClean="0"/>
              <a:t>Food is mixed with </a:t>
            </a:r>
            <a:r>
              <a:rPr lang="en-US" sz="3100" u="sng" dirty="0" smtClean="0"/>
              <a:t>		</a:t>
            </a:r>
            <a:r>
              <a:rPr lang="en-US" sz="3100" dirty="0" smtClean="0"/>
              <a:t> made by three major pairs of salivary glands</a:t>
            </a:r>
            <a:endParaRPr lang="en-US" sz="3100" dirty="0"/>
          </a:p>
          <a:p>
            <a:pPr lvl="2"/>
            <a:r>
              <a:rPr lang="en-US" sz="2800" dirty="0" smtClean="0"/>
              <a:t>Saliva is sent to mouth through </a:t>
            </a:r>
            <a:r>
              <a:rPr lang="en-US" sz="2800" u="sng" dirty="0" smtClean="0"/>
              <a:t>			</a:t>
            </a:r>
            <a:endParaRPr lang="en-US" sz="2800" dirty="0" smtClean="0"/>
          </a:p>
          <a:p>
            <a:pPr lvl="1"/>
            <a:r>
              <a:rPr lang="en-US" sz="3000" dirty="0" smtClean="0"/>
              <a:t>Saliva contains </a:t>
            </a:r>
            <a:r>
              <a:rPr lang="en-US" sz="3000" u="sng" dirty="0" smtClean="0"/>
              <a:t>												</a:t>
            </a:r>
            <a:endParaRPr lang="en-US" sz="3000" dirty="0" smtClean="0"/>
          </a:p>
          <a:p>
            <a:pPr lvl="1"/>
            <a:r>
              <a:rPr lang="en-US" sz="3000" dirty="0" smtClean="0"/>
              <a:t>Food mixed with saliva forms a mass called </a:t>
            </a:r>
            <a:r>
              <a:rPr lang="en-US" sz="3000" u="sng" dirty="0" smtClean="0"/>
              <a:t>		</a:t>
            </a:r>
            <a:endParaRPr lang="en-US" sz="3000" b="1" dirty="0"/>
          </a:p>
        </p:txBody>
      </p:sp>
      <p:pic>
        <p:nvPicPr>
          <p:cNvPr id="5" name="Picture 2" descr="DigestSaliv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31" y="1904999"/>
            <a:ext cx="3599074" cy="42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077200" cy="50292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2"/>
            </a:pPr>
            <a:r>
              <a:rPr lang="en-US" sz="2800" b="1" dirty="0" smtClean="0"/>
              <a:t>Pharynx</a:t>
            </a:r>
            <a:r>
              <a:rPr lang="en-US" sz="2800" dirty="0" smtClean="0"/>
              <a:t> – </a:t>
            </a:r>
            <a:r>
              <a:rPr lang="en-US" sz="2800" u="sng" dirty="0" smtClean="0"/>
              <a:t>														</a:t>
            </a:r>
            <a:endParaRPr lang="en-US" sz="2800" dirty="0" smtClean="0"/>
          </a:p>
          <a:p>
            <a:pPr lvl="1"/>
            <a:r>
              <a:rPr lang="en-US" sz="2400" u="sng" dirty="0" smtClean="0"/>
              <a:t> 				</a:t>
            </a:r>
            <a:r>
              <a:rPr lang="en-US" sz="2400" dirty="0" smtClean="0"/>
              <a:t>covers glottis to </a:t>
            </a:r>
            <a:r>
              <a:rPr lang="en-US" sz="2400" u="sng" dirty="0" smtClean="0"/>
              <a:t>								</a:t>
            </a:r>
          </a:p>
          <a:p>
            <a:pPr lvl="1"/>
            <a:r>
              <a:rPr lang="en-US" sz="2400" dirty="0" smtClean="0"/>
              <a:t>Food passes into </a:t>
            </a:r>
            <a:r>
              <a:rPr lang="en-US" sz="2400" u="sng" dirty="0" smtClean="0"/>
              <a:t>			</a:t>
            </a:r>
            <a:endParaRPr lang="en-US" sz="2400" dirty="0" smtClean="0"/>
          </a:p>
        </p:txBody>
      </p:sp>
      <p:pic>
        <p:nvPicPr>
          <p:cNvPr id="5" name="Picture 2" descr="DigestE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"/>
          <a:stretch>
            <a:fillRect/>
          </a:stretch>
        </p:blipFill>
        <p:spPr bwMode="auto">
          <a:xfrm>
            <a:off x="457200" y="2612898"/>
            <a:ext cx="8275320" cy="42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4114800" cy="50292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Esophagus</a:t>
            </a:r>
            <a:r>
              <a:rPr lang="en-US" sz="2400" dirty="0" smtClean="0"/>
              <a:t> – </a:t>
            </a:r>
            <a:r>
              <a:rPr lang="en-US" sz="2400" u="sng" dirty="0" smtClean="0"/>
              <a:t>														</a:t>
            </a:r>
            <a:endParaRPr lang="en-US" sz="2400" dirty="0" smtClean="0"/>
          </a:p>
          <a:p>
            <a:pPr lvl="1"/>
            <a:r>
              <a:rPr lang="en-US" sz="2400" b="1" dirty="0" smtClean="0"/>
              <a:t>Peristalsis</a:t>
            </a:r>
            <a:r>
              <a:rPr lang="en-US" sz="2400" dirty="0" smtClean="0"/>
              <a:t> – </a:t>
            </a:r>
            <a:r>
              <a:rPr lang="en-US" sz="2400" u="sng" dirty="0" smtClean="0"/>
              <a:t>															</a:t>
            </a:r>
            <a:r>
              <a:rPr lang="en-US" sz="2400" dirty="0" smtClean="0"/>
              <a:t>(as well as all muscular movement to move food through entire digestive system)</a:t>
            </a:r>
            <a:endParaRPr lang="en-US" sz="2400" dirty="0"/>
          </a:p>
        </p:txBody>
      </p:sp>
      <p:pic>
        <p:nvPicPr>
          <p:cNvPr id="4" name="Picture 7" descr="DigestPe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22667" b="15555"/>
          <a:stretch>
            <a:fillRect/>
          </a:stretch>
        </p:blipFill>
        <p:spPr bwMode="auto">
          <a:xfrm>
            <a:off x="4724400" y="1295400"/>
            <a:ext cx="4419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57800" y="4191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(bolus)</a:t>
            </a:r>
          </a:p>
        </p:txBody>
      </p:sp>
    </p:spTree>
    <p:extLst>
      <p:ext uri="{BB962C8B-B14F-4D97-AF65-F5344CB8AC3E}">
        <p14:creationId xmlns:p14="http://schemas.microsoft.com/office/powerpoint/2010/main" val="174182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1-14-SwallowReflexPeri-A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533400"/>
            <a:ext cx="914400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 startAt="3"/>
            </a:pPr>
            <a:r>
              <a:rPr lang="en-US" sz="2800" b="1" dirty="0" smtClean="0"/>
              <a:t>Stomach </a:t>
            </a:r>
            <a:r>
              <a:rPr lang="en-US" sz="2800" dirty="0" smtClean="0"/>
              <a:t>– </a:t>
            </a:r>
            <a:r>
              <a:rPr lang="en-US" sz="2800" u="sng" dirty="0" smtClean="0"/>
              <a:t>																						</a:t>
            </a:r>
            <a:endParaRPr lang="en-US" sz="2800" dirty="0" smtClean="0"/>
          </a:p>
        </p:txBody>
      </p:sp>
      <p:pic>
        <p:nvPicPr>
          <p:cNvPr id="4" name="Picture 4" descr="DigestStoma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56" y="3200400"/>
            <a:ext cx="4074403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0292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Epithelial lining of stomach contains millions of </a:t>
            </a:r>
            <a:r>
              <a:rPr lang="en-US" sz="2800" i="1" dirty="0" err="1" smtClean="0"/>
              <a:t>gastic</a:t>
            </a:r>
            <a:r>
              <a:rPr lang="en-US" sz="2800" i="1" dirty="0" smtClean="0"/>
              <a:t> pits </a:t>
            </a:r>
            <a:r>
              <a:rPr lang="en-US" sz="2800" dirty="0" smtClean="0"/>
              <a:t>which lead to </a:t>
            </a:r>
            <a:r>
              <a:rPr lang="en-US" sz="2800" i="1" dirty="0" smtClean="0"/>
              <a:t>gastric glands</a:t>
            </a:r>
            <a:endParaRPr lang="en-US" sz="2800" dirty="0" smtClean="0"/>
          </a:p>
          <a:p>
            <a:pPr lvl="1"/>
            <a:r>
              <a:rPr lang="en-US" sz="2800" dirty="0" smtClean="0"/>
              <a:t>Gastric glands produce gastric juices containing:</a:t>
            </a:r>
          </a:p>
          <a:p>
            <a:pPr lvl="2"/>
            <a:r>
              <a:rPr lang="en-US" sz="2400" dirty="0" err="1" smtClean="0"/>
              <a:t>HCl</a:t>
            </a:r>
            <a:r>
              <a:rPr lang="en-US" sz="2400" dirty="0" smtClean="0"/>
              <a:t> (pH around 2) – kills bacteria and other microbes, promotes the activation of pepsinogen into pepsin</a:t>
            </a:r>
          </a:p>
          <a:p>
            <a:pPr lvl="2"/>
            <a:r>
              <a:rPr lang="en-US" sz="2400" b="1" dirty="0" smtClean="0"/>
              <a:t>Pepsinogen</a:t>
            </a:r>
            <a:r>
              <a:rPr lang="en-US" sz="2400" dirty="0" smtClean="0"/>
              <a:t> – inactive precursor to </a:t>
            </a:r>
            <a:r>
              <a:rPr lang="en-US" sz="2400" b="1" dirty="0" smtClean="0"/>
              <a:t>pepsin</a:t>
            </a:r>
            <a:r>
              <a:rPr lang="en-US" sz="2400" dirty="0" smtClean="0"/>
              <a:t> – enzyme that breaks down protein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444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Thick layer of </a:t>
            </a:r>
            <a:r>
              <a:rPr lang="en-US" sz="2800" u="sng" dirty="0" smtClean="0"/>
              <a:t>		</a:t>
            </a:r>
            <a:r>
              <a:rPr lang="en-US" sz="2800" dirty="0" smtClean="0"/>
              <a:t> protects the stomach</a:t>
            </a:r>
          </a:p>
          <a:p>
            <a:pPr lvl="2"/>
            <a:r>
              <a:rPr lang="en-US" sz="2800" dirty="0" smtClean="0"/>
              <a:t>Stomach contents are called </a:t>
            </a:r>
            <a:r>
              <a:rPr lang="en-US" sz="2800" u="sng" dirty="0" smtClean="0"/>
              <a:t>			</a:t>
            </a:r>
            <a:endParaRPr lang="en-US" sz="2800" b="1" i="1" dirty="0" smtClean="0"/>
          </a:p>
          <a:p>
            <a:pPr lvl="2"/>
            <a:r>
              <a:rPr lang="en-US" sz="2800" dirty="0" smtClean="0"/>
              <a:t>Stomach is closed off by </a:t>
            </a:r>
            <a:r>
              <a:rPr lang="en-US" sz="2800" u="sng" dirty="0" smtClean="0"/>
              <a:t>			</a:t>
            </a:r>
            <a:r>
              <a:rPr lang="en-US" sz="2800" dirty="0" smtClean="0"/>
              <a:t> at both ends</a:t>
            </a:r>
            <a:r>
              <a:rPr lang="en-US" sz="2800" dirty="0" smtClean="0"/>
              <a:t>:</a:t>
            </a:r>
          </a:p>
          <a:p>
            <a:pPr lvl="3"/>
            <a:r>
              <a:rPr lang="en-US" sz="2400" i="1" u="sng" dirty="0" smtClean="0"/>
              <a:t> 			</a:t>
            </a:r>
            <a:r>
              <a:rPr lang="en-US" sz="2400" i="1" dirty="0" smtClean="0"/>
              <a:t> sphincter</a:t>
            </a:r>
            <a:r>
              <a:rPr lang="en-US" sz="2400" dirty="0" smtClean="0"/>
              <a:t> prevents food from </a:t>
            </a:r>
            <a:r>
              <a:rPr lang="en-US" sz="2400" u="sng" dirty="0" smtClean="0"/>
              <a:t>							</a:t>
            </a:r>
            <a:endParaRPr lang="en-US" sz="2400" dirty="0" smtClean="0"/>
          </a:p>
          <a:p>
            <a:pPr lvl="3"/>
            <a:r>
              <a:rPr lang="en-US" sz="2400" i="1" u="sng" dirty="0" smtClean="0"/>
              <a:t> 			</a:t>
            </a:r>
            <a:r>
              <a:rPr lang="en-US" sz="2400" i="1" dirty="0" smtClean="0"/>
              <a:t> sphincter</a:t>
            </a:r>
            <a:r>
              <a:rPr lang="en-US" sz="2400" dirty="0" smtClean="0"/>
              <a:t> controls passage of </a:t>
            </a:r>
            <a:r>
              <a:rPr lang="en-US" sz="2400" u="sng" dirty="0" smtClean="0"/>
              <a:t>						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3593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41-15-GastricJuiceSecret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08" y="0"/>
            <a:ext cx="5566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6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077200" cy="50292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4"/>
            </a:pPr>
            <a:r>
              <a:rPr lang="en-US" sz="2800" b="1" dirty="0" smtClean="0"/>
              <a:t>Small Intestine </a:t>
            </a:r>
            <a:r>
              <a:rPr lang="en-US" sz="2800" dirty="0" smtClean="0"/>
              <a:t>–</a:t>
            </a:r>
            <a:r>
              <a:rPr lang="en-US" sz="2800" u="sng" dirty="0" smtClean="0"/>
              <a:t>																					</a:t>
            </a:r>
            <a:endParaRPr lang="en-US" sz="2800" dirty="0" smtClean="0"/>
          </a:p>
          <a:p>
            <a:pPr lvl="1"/>
            <a:r>
              <a:rPr lang="en-US" sz="2400" dirty="0" smtClean="0"/>
              <a:t>Digestion in the small intestine is accomplished by digestive secretions from the:</a:t>
            </a:r>
          </a:p>
          <a:p>
            <a:pPr lvl="2"/>
            <a:r>
              <a:rPr lang="en-US" sz="2000" dirty="0" smtClean="0"/>
              <a:t>Liver</a:t>
            </a:r>
          </a:p>
          <a:p>
            <a:pPr lvl="2"/>
            <a:r>
              <a:rPr lang="en-US" sz="2000" dirty="0" smtClean="0"/>
              <a:t>Pancreas</a:t>
            </a:r>
          </a:p>
          <a:p>
            <a:pPr lvl="2"/>
            <a:r>
              <a:rPr lang="en-US" sz="2000" dirty="0" smtClean="0"/>
              <a:t>Cells of small intestine itself</a:t>
            </a:r>
          </a:p>
          <a:p>
            <a:pPr lvl="2"/>
            <a:endParaRPr lang="en-US" sz="2000" dirty="0"/>
          </a:p>
        </p:txBody>
      </p:sp>
      <p:pic>
        <p:nvPicPr>
          <p:cNvPr id="4" name="Picture 5" descr="redir?src=image&amp;requestId=36c6f02ecd210656&amp;userQuery=small+intestine&amp;clickedItemURN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73" y="3276600"/>
            <a:ext cx="42856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3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107680" cy="50292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 </a:t>
            </a:r>
            <a:r>
              <a:rPr lang="en-US" sz="2800" u="sng" dirty="0" smtClean="0"/>
              <a:t>											</a:t>
            </a:r>
            <a:endParaRPr lang="en-US" sz="2800" dirty="0" smtClean="0"/>
          </a:p>
          <a:p>
            <a:pPr lvl="1"/>
            <a:r>
              <a:rPr lang="en-US" sz="2800" dirty="0" smtClean="0"/>
              <a:t>The liver has many functions</a:t>
            </a:r>
          </a:p>
          <a:p>
            <a:pPr lvl="2"/>
            <a:r>
              <a:rPr lang="en-US" sz="2400" dirty="0" smtClean="0"/>
              <a:t>Storage of </a:t>
            </a:r>
            <a:r>
              <a:rPr lang="en-US" sz="2400" u="sng" dirty="0"/>
              <a:t>	</a:t>
            </a:r>
            <a:r>
              <a:rPr lang="en-US" sz="2400" u="sng" dirty="0" smtClean="0"/>
              <a:t>					</a:t>
            </a:r>
            <a:r>
              <a:rPr lang="en-US" sz="2400" dirty="0" smtClean="0"/>
              <a:t> </a:t>
            </a:r>
            <a:r>
              <a:rPr lang="en-US" sz="2400" dirty="0" smtClean="0"/>
              <a:t>for energy</a:t>
            </a:r>
          </a:p>
          <a:p>
            <a:pPr lvl="2"/>
            <a:r>
              <a:rPr lang="en-US" sz="2400" dirty="0" smtClean="0"/>
              <a:t>Regulation of </a:t>
            </a:r>
            <a:r>
              <a:rPr lang="en-US" sz="2400" u="sng" dirty="0" smtClean="0"/>
              <a:t>				</a:t>
            </a:r>
            <a:endParaRPr lang="en-US" sz="2400" dirty="0" smtClean="0"/>
          </a:p>
          <a:p>
            <a:pPr lvl="2"/>
            <a:r>
              <a:rPr lang="en-US" sz="2400" dirty="0" smtClean="0"/>
              <a:t>Synthesis of blood proteins </a:t>
            </a:r>
          </a:p>
          <a:p>
            <a:pPr lvl="2"/>
            <a:r>
              <a:rPr lang="en-US" sz="2400" dirty="0" smtClean="0"/>
              <a:t>Storage of iron and certain vitamins</a:t>
            </a:r>
          </a:p>
          <a:p>
            <a:pPr lvl="2"/>
            <a:r>
              <a:rPr lang="en-US" sz="2400" dirty="0" smtClean="0"/>
              <a:t>Conversion of </a:t>
            </a:r>
            <a:r>
              <a:rPr lang="en-US" sz="2400" u="sng" dirty="0" smtClean="0"/>
              <a:t>				</a:t>
            </a:r>
            <a:endParaRPr lang="en-US" sz="2400" dirty="0" smtClean="0"/>
          </a:p>
          <a:p>
            <a:pPr lvl="2"/>
            <a:r>
              <a:rPr lang="en-US" sz="2400" u="sng" dirty="0" smtClean="0"/>
              <a:t> 				</a:t>
            </a:r>
            <a:r>
              <a:rPr lang="en-US" sz="2400" dirty="0" smtClean="0"/>
              <a:t> of other harmful substances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93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6.1.1 Explain why digestion of large food molecules is essential.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order to do all the chemical reactions necessary for life, animals </a:t>
            </a:r>
            <a:r>
              <a:rPr lang="en-US" sz="3200" dirty="0" smtClean="0"/>
              <a:t>need </a:t>
            </a:r>
            <a:r>
              <a:rPr lang="en-US" sz="3200" u="sng" dirty="0" smtClean="0"/>
              <a:t>		</a:t>
            </a:r>
            <a:endParaRPr lang="en-US" sz="32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2497133"/>
            <a:ext cx="7772400" cy="4360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Energy is obtained by </a:t>
            </a:r>
            <a:r>
              <a:rPr lang="en-US" sz="3200" u="sng" dirty="0" smtClean="0"/>
              <a:t>																				</a:t>
            </a:r>
            <a:endParaRPr lang="en-US" sz="3200" dirty="0" smtClean="0"/>
          </a:p>
          <a:p>
            <a:r>
              <a:rPr lang="en-US" sz="3200" dirty="0" smtClean="0"/>
              <a:t>In order to obtain nutrients, animals </a:t>
            </a:r>
            <a:r>
              <a:rPr lang="en-US" sz="3200" dirty="0" smtClean="0"/>
              <a:t>must </a:t>
            </a:r>
            <a:r>
              <a:rPr lang="en-US" sz="3200" u="sng" dirty="0" smtClean="0"/>
              <a:t>					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997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 digestion, the liver produces </a:t>
            </a:r>
            <a:r>
              <a:rPr lang="en-US" sz="2400" u="sng" dirty="0" smtClean="0"/>
              <a:t> 		</a:t>
            </a:r>
            <a:r>
              <a:rPr lang="en-US" sz="2400" dirty="0" smtClean="0"/>
              <a:t> (mixture of bile salts, water, other salts, and cholesterol) – a liquid </a:t>
            </a:r>
            <a:r>
              <a:rPr lang="en-US" sz="2400" u="sng" dirty="0" smtClean="0"/>
              <a:t>							</a:t>
            </a:r>
            <a:endParaRPr lang="en-US" sz="2400" dirty="0" smtClean="0"/>
          </a:p>
          <a:p>
            <a:pPr lvl="1"/>
            <a:r>
              <a:rPr lang="en-US" sz="2400" dirty="0" smtClean="0"/>
              <a:t>Gallbladder has a duct leading to small intestine (</a:t>
            </a:r>
            <a:r>
              <a:rPr lang="en-US" sz="2400" u="sng" dirty="0" smtClean="0"/>
              <a:t> 				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Bile acts as an </a:t>
            </a:r>
            <a:r>
              <a:rPr lang="en-US" sz="2400" u="sng" dirty="0" smtClean="0"/>
              <a:t>																						</a:t>
            </a:r>
            <a:endParaRPr lang="en-US" sz="24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u="sng" dirty="0" smtClean="0"/>
              <a:t>							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93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41-16-Duodenum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" y="1219200"/>
            <a:ext cx="8977923" cy="52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0292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Pancreas</a:t>
            </a:r>
            <a:r>
              <a:rPr lang="en-US" sz="2800" dirty="0" smtClean="0"/>
              <a:t> – </a:t>
            </a:r>
            <a:r>
              <a:rPr lang="en-US" sz="2800" u="sng" dirty="0" smtClean="0"/>
              <a:t>																</a:t>
            </a:r>
            <a:endParaRPr lang="en-US" sz="2800" dirty="0" smtClean="0"/>
          </a:p>
          <a:p>
            <a:pPr lvl="2"/>
            <a:r>
              <a:rPr lang="en-US" sz="2400" dirty="0" smtClean="0"/>
              <a:t>Made of two types of cells: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One produces hormones to regulate blood sugar levels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The other produces pancreatic juice released into small intestine</a:t>
            </a:r>
          </a:p>
        </p:txBody>
      </p:sp>
      <p:pic>
        <p:nvPicPr>
          <p:cNvPr id="5" name="Picture 4" descr="DigestSmall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/>
          <a:stretch/>
        </p:blipFill>
        <p:spPr bwMode="auto">
          <a:xfrm>
            <a:off x="3581400" y="3654828"/>
            <a:ext cx="4876800" cy="32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5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029200"/>
          </a:xfrm>
        </p:spPr>
        <p:txBody>
          <a:bodyPr>
            <a:noAutofit/>
          </a:bodyPr>
          <a:lstStyle/>
          <a:p>
            <a:pPr lvl="2"/>
            <a:r>
              <a:rPr lang="en-US" sz="2400" dirty="0" smtClean="0"/>
              <a:t>Pancreatic juice contains: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odium bicarbonate (neutralize stomach acid)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P</a:t>
            </a:r>
            <a:r>
              <a:rPr lang="en-US" sz="2400" dirty="0" smtClean="0"/>
              <a:t>ancreatic amylase (digests carbohydrates)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Pancreatic lipase (digests lipids)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Pancreatic proteases including </a:t>
            </a:r>
            <a:r>
              <a:rPr lang="en-US" sz="2400" i="1" dirty="0" smtClean="0"/>
              <a:t>trypsin, chymotrypsin,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carboxypeptidase</a:t>
            </a:r>
            <a:r>
              <a:rPr lang="en-US" sz="2400" i="1" dirty="0" smtClean="0"/>
              <a:t> </a:t>
            </a:r>
            <a:r>
              <a:rPr lang="en-US" sz="2400" dirty="0" smtClean="0"/>
              <a:t>(digests proteins)</a:t>
            </a:r>
            <a:endParaRPr lang="en-US" sz="2400" dirty="0"/>
          </a:p>
        </p:txBody>
      </p:sp>
      <p:pic>
        <p:nvPicPr>
          <p:cNvPr id="4" name="Picture 4" descr="DigestPa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8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6482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 small intestine is studded with cells that are specialized to complete digestion and absorb nutrient molecules</a:t>
            </a:r>
          </a:p>
          <a:p>
            <a:pPr lvl="1"/>
            <a:r>
              <a:rPr lang="en-US" sz="2800" dirty="0" smtClean="0"/>
              <a:t>Enzymes such as proteases, </a:t>
            </a:r>
            <a:r>
              <a:rPr lang="en-US" sz="2800" dirty="0" err="1" smtClean="0"/>
              <a:t>sucrase</a:t>
            </a:r>
            <a:r>
              <a:rPr lang="en-US" sz="2800" dirty="0" smtClean="0"/>
              <a:t>, lactase, maltase and lipase are embedded in the membranes of the cells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11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Final stage of digestion occurs as </a:t>
            </a:r>
            <a:r>
              <a:rPr lang="en-US" sz="2800" u="sng" dirty="0" smtClean="0"/>
              <a:t>									</a:t>
            </a:r>
            <a:endParaRPr lang="en-US" sz="2800" dirty="0" smtClean="0"/>
          </a:p>
          <a:p>
            <a:pPr lvl="1"/>
            <a:r>
              <a:rPr lang="en-US" sz="2800" u="sng" dirty="0" smtClean="0"/>
              <a:t> 																								</a:t>
            </a:r>
          </a:p>
          <a:p>
            <a:pPr lvl="1"/>
            <a:r>
              <a:rPr lang="en-US" sz="2800" dirty="0" smtClean="0"/>
              <a:t>Fats are absorbed into the </a:t>
            </a:r>
            <a:r>
              <a:rPr lang="en-US" sz="2800" u="sng" dirty="0" smtClean="0"/>
              <a:t>						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57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 fontScale="90000"/>
          </a:bodyPr>
          <a:lstStyle/>
          <a:p>
            <a:r>
              <a:rPr lang="en-US" sz="2400" dirty="0" smtClean="0"/>
              <a:t>Topic </a:t>
            </a:r>
            <a:r>
              <a:rPr lang="en-US" sz="2400" dirty="0" smtClean="0"/>
              <a:t>6.1.7 Explain how the structure of the villus is related to its role in absorption and transport of the products of digestion.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Small intestine wall is highly folded to </a:t>
            </a:r>
            <a:r>
              <a:rPr lang="en-US" sz="2800" u="sng" dirty="0" smtClean="0"/>
              <a:t>									</a:t>
            </a:r>
            <a:endParaRPr lang="en-US" sz="2800" dirty="0" smtClean="0"/>
          </a:p>
          <a:p>
            <a:pPr lvl="1"/>
            <a:r>
              <a:rPr lang="en-US" sz="2800" dirty="0" smtClean="0"/>
              <a:t>Folded surface is covered by tiny fingerlike projections called </a:t>
            </a:r>
            <a:r>
              <a:rPr lang="en-US" sz="2800" u="sng" dirty="0" smtClean="0"/>
              <a:t>		</a:t>
            </a:r>
            <a:r>
              <a:rPr lang="en-US" sz="2800" dirty="0" smtClean="0"/>
              <a:t>(0.5 – 1.5 mm in length)</a:t>
            </a:r>
          </a:p>
          <a:p>
            <a:pPr lvl="1"/>
            <a:r>
              <a:rPr lang="en-US" sz="2800" dirty="0" smtClean="0"/>
              <a:t>Each individual cell of the villi has further, microscopic extensions called </a:t>
            </a:r>
            <a:r>
              <a:rPr lang="en-US" sz="2800" u="sng" dirty="0" smtClean="0"/>
              <a:t> 			</a:t>
            </a:r>
            <a:r>
              <a:rPr lang="en-US" sz="2800" dirty="0" smtClean="0"/>
              <a:t> which further increase surface area for absorption</a:t>
            </a:r>
          </a:p>
          <a:p>
            <a:pPr lvl="1"/>
            <a:r>
              <a:rPr lang="en-US" sz="2800" dirty="0" smtClean="0"/>
              <a:t>Villi are </a:t>
            </a:r>
            <a:r>
              <a:rPr lang="en-US" sz="2800" u="sng" dirty="0" smtClean="0"/>
              <a:t>																		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11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 fontScale="90000"/>
          </a:bodyPr>
          <a:lstStyle/>
          <a:p>
            <a:r>
              <a:rPr lang="en-US" sz="2400" dirty="0"/>
              <a:t>Topic 6.1.7 Explain how the structure of the villus is related to its role in absorption and transport of the products of digestion.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endParaRPr lang="en-US" sz="2600" dirty="0"/>
          </a:p>
        </p:txBody>
      </p:sp>
      <p:pic>
        <p:nvPicPr>
          <p:cNvPr id="4" name="Picture 5" descr="41-19-SmallIntestStruct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1295400"/>
            <a:ext cx="90311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/>
              <a:t>Topic </a:t>
            </a:r>
            <a:r>
              <a:rPr lang="en-US" sz="2400" dirty="0" smtClean="0"/>
              <a:t>6.1.6 Distinguish between </a:t>
            </a:r>
            <a:r>
              <a:rPr lang="en-US" sz="2400" i="1" dirty="0" smtClean="0"/>
              <a:t>absorption</a:t>
            </a:r>
            <a:r>
              <a:rPr lang="en-US" sz="2400" dirty="0" smtClean="0"/>
              <a:t> and </a:t>
            </a:r>
            <a:r>
              <a:rPr lang="en-US" sz="2400" i="1" dirty="0" smtClean="0"/>
              <a:t>assimilation.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Products of digestion are </a:t>
            </a:r>
            <a:r>
              <a:rPr lang="en-US" sz="2800" u="sng" dirty="0" smtClean="0"/>
              <a:t>																				</a:t>
            </a:r>
            <a:endParaRPr lang="en-US" sz="2800" dirty="0" smtClean="0"/>
          </a:p>
          <a:p>
            <a:pPr lvl="2"/>
            <a:r>
              <a:rPr lang="en-US" sz="2400" dirty="0" smtClean="0"/>
              <a:t>Absorbed by </a:t>
            </a:r>
            <a:r>
              <a:rPr lang="en-US" sz="2400" u="sng" dirty="0" smtClean="0"/>
              <a:t>						</a:t>
            </a:r>
            <a:endParaRPr lang="en-US" sz="2400" dirty="0" smtClean="0"/>
          </a:p>
          <a:p>
            <a:pPr lvl="2"/>
            <a:r>
              <a:rPr lang="en-US" sz="2400" dirty="0" smtClean="0"/>
              <a:t>Products of digestions include: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u="sng" dirty="0"/>
              <a:t> </a:t>
            </a:r>
            <a:r>
              <a:rPr lang="en-US" sz="2000" u="sng" dirty="0" smtClean="0"/>
              <a:t>					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u="sng" dirty="0" smtClean="0"/>
              <a:t> 			</a:t>
            </a:r>
            <a:endParaRPr lang="en-US" sz="2000" dirty="0" smtClean="0"/>
          </a:p>
          <a:p>
            <a:pPr lvl="3">
              <a:buFont typeface="Wingdings" pitchFamily="2" charset="2"/>
              <a:buChar char="Ø"/>
            </a:pPr>
            <a:r>
              <a:rPr lang="en-US" sz="2000" u="sng" dirty="0"/>
              <a:t> </a:t>
            </a:r>
            <a:r>
              <a:rPr lang="en-US" sz="2000" u="sng" dirty="0" smtClean="0"/>
              <a:t>			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u="sng" dirty="0" smtClean="0"/>
              <a:t> 			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u="sng" dirty="0"/>
              <a:t> </a:t>
            </a:r>
            <a:r>
              <a:rPr lang="en-US" sz="2000" u="sng" dirty="0" smtClean="0"/>
              <a:t>				</a:t>
            </a:r>
            <a:endParaRPr lang="en-US" sz="2000" dirty="0" smtClean="0"/>
          </a:p>
          <a:p>
            <a:pPr lvl="1"/>
            <a:r>
              <a:rPr lang="en-US" sz="2800" b="1" i="1" dirty="0" smtClean="0"/>
              <a:t>Assimilation</a:t>
            </a:r>
            <a:r>
              <a:rPr lang="en-US" sz="2800" dirty="0" smtClean="0"/>
              <a:t> occurs if </a:t>
            </a:r>
            <a:r>
              <a:rPr lang="en-US" sz="2800" u="sng" dirty="0" smtClean="0"/>
              <a:t>												</a:t>
            </a:r>
            <a:r>
              <a:rPr lang="en-US" sz="2800" dirty="0" smtClean="0"/>
              <a:t> (i.e. amino acids used to build a protein)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/>
              <a:t>Topic 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5"/>
            </a:pPr>
            <a:r>
              <a:rPr lang="en-US" sz="2400" b="1" dirty="0" smtClean="0"/>
              <a:t>Large Intestine</a:t>
            </a:r>
            <a:r>
              <a:rPr lang="en-US" sz="2400" dirty="0" smtClean="0"/>
              <a:t> – </a:t>
            </a:r>
            <a:r>
              <a:rPr lang="en-US" sz="2400" u="sng" dirty="0" smtClean="0"/>
              <a:t>																					</a:t>
            </a:r>
            <a:endParaRPr lang="en-US" sz="2400" dirty="0" smtClean="0"/>
          </a:p>
        </p:txBody>
      </p:sp>
      <p:pic>
        <p:nvPicPr>
          <p:cNvPr id="4" name="Picture 4" descr="DigestLarg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66" y="2641190"/>
            <a:ext cx="2782734" cy="39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igestLarge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64" y="2514600"/>
            <a:ext cx="3081286" cy="4191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900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6.1.1 Explain why digestion of large food molecules is essential.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9440" y="1371600"/>
            <a:ext cx="547116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role </a:t>
            </a:r>
            <a:r>
              <a:rPr lang="en-US" sz="3600" dirty="0" smtClean="0"/>
              <a:t>of the digestive system </a:t>
            </a:r>
            <a:r>
              <a:rPr lang="en-US" sz="3600" dirty="0" smtClean="0"/>
              <a:t>is:</a:t>
            </a:r>
            <a:endParaRPr lang="en-US" sz="3600" dirty="0" smtClean="0"/>
          </a:p>
          <a:p>
            <a:pPr lvl="1"/>
            <a:r>
              <a:rPr lang="en-US" sz="3200" u="sng" dirty="0" smtClean="0"/>
              <a:t> 			</a:t>
            </a:r>
            <a:r>
              <a:rPr lang="en-US" sz="3200" dirty="0" smtClean="0"/>
              <a:t> food</a:t>
            </a:r>
            <a:endParaRPr lang="en-US" sz="3200" dirty="0" smtClean="0"/>
          </a:p>
          <a:p>
            <a:pPr lvl="1"/>
            <a:r>
              <a:rPr lang="en-US" sz="3200" dirty="0" smtClean="0"/>
              <a:t>Break food down into small molecules </a:t>
            </a:r>
            <a:r>
              <a:rPr lang="en-US" sz="3200" dirty="0" smtClean="0"/>
              <a:t>that </a:t>
            </a:r>
            <a:r>
              <a:rPr lang="en-US" sz="3200" u="sng" dirty="0" smtClean="0"/>
              <a:t>											</a:t>
            </a:r>
            <a:endParaRPr lang="en-US" sz="3200" dirty="0" smtClean="0"/>
          </a:p>
          <a:p>
            <a:pPr lvl="1"/>
            <a:r>
              <a:rPr lang="en-US" sz="3200" u="sng" dirty="0" smtClean="0"/>
              <a:t> 		</a:t>
            </a:r>
            <a:r>
              <a:rPr lang="en-US" sz="3200" dirty="0" smtClean="0"/>
              <a:t>nutrient </a:t>
            </a:r>
            <a:r>
              <a:rPr lang="en-US" sz="3200" dirty="0" smtClean="0"/>
              <a:t>molecules</a:t>
            </a:r>
          </a:p>
          <a:p>
            <a:pPr lvl="1"/>
            <a:r>
              <a:rPr lang="en-US" sz="3200" dirty="0" smtClean="0"/>
              <a:t>Eliminate non-digestible remains </a:t>
            </a:r>
            <a:r>
              <a:rPr lang="en-US" sz="3200" u="sng" dirty="0" smtClean="0"/>
              <a:t>( 			)</a:t>
            </a:r>
            <a:endParaRPr lang="en-US" sz="3200" u="sng" dirty="0" smtClean="0"/>
          </a:p>
        </p:txBody>
      </p:sp>
      <p:pic>
        <p:nvPicPr>
          <p:cNvPr id="4" name="Picture 6" descr="redir?src=image&amp;requestId=844a3d0e9b0be635&amp;userQuery=digestive+system&amp;clickedItemURN=http%3A%2F%2Fww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1778" r="27414" b="53778"/>
          <a:stretch/>
        </p:blipFill>
        <p:spPr bwMode="auto">
          <a:xfrm>
            <a:off x="0" y="2286000"/>
            <a:ext cx="3124200" cy="37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/>
              <a:t>Topic 6.1.5 Outline the function of the stomach, small intestine and large intestine.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Leftovers of digestion flow into large intestine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Mixture of </a:t>
            </a:r>
            <a:r>
              <a:rPr lang="en-US" sz="2000" u="sng" dirty="0" smtClean="0"/>
              <a:t>							</a:t>
            </a:r>
            <a:endParaRPr lang="en-US" sz="2000" dirty="0" smtClean="0"/>
          </a:p>
          <a:p>
            <a:pPr lvl="1"/>
            <a:r>
              <a:rPr lang="en-US" sz="2400" dirty="0" smtClean="0"/>
              <a:t>Contains </a:t>
            </a:r>
            <a:r>
              <a:rPr lang="en-US" sz="2400" u="sng" dirty="0" smtClean="0"/>
              <a:t>							</a:t>
            </a:r>
            <a:r>
              <a:rPr lang="en-US" sz="2400" dirty="0" smtClean="0"/>
              <a:t>that live on unabsorbed nutrients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/>
              <a:t>Synthesizes vitamin B12, thiamin, riboflavin, and vitamin K</a:t>
            </a:r>
          </a:p>
          <a:p>
            <a:pPr lvl="1"/>
            <a:r>
              <a:rPr lang="en-US" sz="2400" dirty="0" smtClean="0"/>
              <a:t>Cells that line the large intestine absorb </a:t>
            </a:r>
            <a:r>
              <a:rPr lang="en-US" sz="2400" u="sng" dirty="0" smtClean="0"/>
              <a:t> 									</a:t>
            </a:r>
          </a:p>
          <a:p>
            <a:pPr lvl="1"/>
            <a:r>
              <a:rPr lang="en-US" sz="2400" dirty="0" smtClean="0"/>
              <a:t>After absorption of water, waste becomes semisolid </a:t>
            </a:r>
            <a:r>
              <a:rPr lang="en-US" sz="2400" u="sng" dirty="0" smtClean="0"/>
              <a:t>	</a:t>
            </a:r>
            <a:endParaRPr lang="en-US" sz="2400" dirty="0"/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Consists of </a:t>
            </a:r>
            <a:r>
              <a:rPr lang="en-US" sz="2000" u="sng" dirty="0" smtClean="0"/>
              <a:t> 					</a:t>
            </a:r>
            <a:endParaRPr lang="en-US" sz="2000" dirty="0" smtClean="0"/>
          </a:p>
          <a:p>
            <a:pPr lvl="1"/>
            <a:r>
              <a:rPr lang="en-US" sz="2400" dirty="0" smtClean="0"/>
              <a:t>Feces is stored in rectum – expansion of rectum stimulates desire to defecate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07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Nutrition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Animal nutrients fall into five categories: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400" b="1" i="1" dirty="0" smtClean="0"/>
              <a:t>Vitamins</a:t>
            </a:r>
            <a:r>
              <a:rPr lang="en-US" sz="3400" dirty="0" smtClean="0"/>
              <a:t> </a:t>
            </a:r>
            <a:r>
              <a:rPr lang="en-US" sz="3400" dirty="0"/>
              <a:t>– </a:t>
            </a:r>
            <a:r>
              <a:rPr lang="en-US" sz="3400" u="sng" dirty="0" smtClean="0"/>
              <a:t>																					</a:t>
            </a:r>
            <a:endParaRPr lang="en-US" sz="3400" dirty="0" smtClean="0"/>
          </a:p>
          <a:p>
            <a:pPr lvl="2"/>
            <a:r>
              <a:rPr lang="en-US" sz="2800" dirty="0" smtClean="0"/>
              <a:t>Vitamins are essential </a:t>
            </a:r>
            <a:r>
              <a:rPr lang="en-US" sz="2800" dirty="0"/>
              <a:t>to cellular </a:t>
            </a:r>
            <a:r>
              <a:rPr lang="en-US" sz="2800" dirty="0" smtClean="0"/>
              <a:t>metabolism</a:t>
            </a:r>
          </a:p>
          <a:p>
            <a:pPr lvl="2"/>
            <a:r>
              <a:rPr lang="en-US" sz="2800" b="1" i="1" dirty="0" smtClean="0"/>
              <a:t>Water-Soluble </a:t>
            </a:r>
            <a:r>
              <a:rPr lang="en-US" sz="2800" b="1" i="1" dirty="0"/>
              <a:t>vitamins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u="sng" dirty="0" smtClean="0"/>
              <a:t>																											</a:t>
            </a:r>
            <a:endParaRPr lang="en-US" sz="2800" dirty="0" smtClean="0"/>
          </a:p>
          <a:p>
            <a:pPr lvl="2"/>
            <a:r>
              <a:rPr lang="en-US" sz="2800" b="1" i="1" dirty="0" smtClean="0"/>
              <a:t>Fat-Soluble </a:t>
            </a:r>
            <a:r>
              <a:rPr lang="en-US" sz="2800" b="1" i="1" dirty="0"/>
              <a:t>vitamins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u="sng" dirty="0" smtClean="0"/>
              <a:t>				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90047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Nutrition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257800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Vitamin </a:t>
            </a:r>
            <a:r>
              <a:rPr lang="en-US" sz="2800" dirty="0"/>
              <a:t>A – </a:t>
            </a:r>
            <a:r>
              <a:rPr lang="en-US" sz="2800" u="sng" dirty="0" smtClean="0"/>
              <a:t>						</a:t>
            </a:r>
            <a:endParaRPr lang="en-US" sz="2800" dirty="0" smtClean="0"/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N</a:t>
            </a:r>
            <a:r>
              <a:rPr lang="en-US" sz="2400" dirty="0" smtClean="0"/>
              <a:t>ecessary </a:t>
            </a:r>
            <a:r>
              <a:rPr lang="en-US" sz="2400" dirty="0"/>
              <a:t>for proper functioning of </a:t>
            </a:r>
            <a:r>
              <a:rPr lang="en-US" sz="2400" dirty="0" smtClean="0"/>
              <a:t>eye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u="sng" dirty="0" smtClean="0"/>
              <a:t> 							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found </a:t>
            </a:r>
            <a:r>
              <a:rPr lang="en-US" sz="2400" dirty="0"/>
              <a:t>in </a:t>
            </a:r>
            <a:r>
              <a:rPr lang="en-US" sz="2400" u="sng" dirty="0" smtClean="0"/>
              <a:t>													</a:t>
            </a:r>
            <a:endParaRPr lang="en-US" sz="2400" dirty="0" smtClean="0"/>
          </a:p>
          <a:p>
            <a:pPr lvl="2"/>
            <a:r>
              <a:rPr lang="en-US" sz="2800" dirty="0" smtClean="0"/>
              <a:t>Vitamin </a:t>
            </a:r>
            <a:r>
              <a:rPr lang="en-US" sz="2800" dirty="0"/>
              <a:t>D </a:t>
            </a:r>
            <a:r>
              <a:rPr lang="en-US" sz="2800" dirty="0" smtClean="0"/>
              <a:t>–</a:t>
            </a:r>
            <a:r>
              <a:rPr lang="en-US" sz="2800" u="sng" dirty="0" smtClean="0"/>
              <a:t>														</a:t>
            </a:r>
            <a:r>
              <a:rPr lang="en-US" sz="2800" dirty="0" smtClean="0"/>
              <a:t> 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/>
              <a:t>egg </a:t>
            </a:r>
            <a:r>
              <a:rPr lang="en-US" sz="2400" dirty="0"/>
              <a:t>yolk, milk, fish </a:t>
            </a:r>
            <a:r>
              <a:rPr lang="en-US" sz="2400" dirty="0" smtClean="0"/>
              <a:t>oils</a:t>
            </a:r>
          </a:p>
          <a:p>
            <a:pPr lvl="2"/>
            <a:r>
              <a:rPr lang="en-US" sz="2800" dirty="0" smtClean="0"/>
              <a:t>Vitamin </a:t>
            </a:r>
            <a:r>
              <a:rPr lang="en-US" sz="2800" dirty="0"/>
              <a:t>E – </a:t>
            </a:r>
            <a:r>
              <a:rPr lang="en-US" sz="2800" u="sng" dirty="0" smtClean="0"/>
              <a:t>														</a:t>
            </a:r>
            <a:endParaRPr lang="en-US" sz="2800" dirty="0" smtClean="0"/>
          </a:p>
          <a:p>
            <a:pPr lvl="2"/>
            <a:r>
              <a:rPr lang="en-US" sz="2800" dirty="0" smtClean="0"/>
              <a:t>Vitamin </a:t>
            </a:r>
            <a:r>
              <a:rPr lang="en-US" sz="2800" dirty="0"/>
              <a:t>K – </a:t>
            </a:r>
            <a:r>
              <a:rPr lang="en-US" sz="2800" u="sng" dirty="0" smtClean="0"/>
              <a:t>		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331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Nutrition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25780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en-US" sz="3200" b="1" i="1" dirty="0" smtClean="0"/>
              <a:t>Minerals</a:t>
            </a:r>
            <a:r>
              <a:rPr lang="en-US" sz="3200" dirty="0" smtClean="0"/>
              <a:t> – </a:t>
            </a:r>
            <a:r>
              <a:rPr lang="en-US" sz="3200" u="sng" dirty="0" smtClean="0"/>
              <a:t>																						</a:t>
            </a:r>
            <a:endParaRPr lang="en-US" sz="3200" dirty="0" smtClean="0"/>
          </a:p>
          <a:p>
            <a:pPr lvl="1"/>
            <a:r>
              <a:rPr lang="en-US" sz="3000" dirty="0" smtClean="0"/>
              <a:t>Calcium is needed for bones and teeth as well as for nerve conduction and muscle contraction</a:t>
            </a:r>
          </a:p>
          <a:p>
            <a:pPr marL="560070" indent="-514350">
              <a:buFont typeface="+mj-lt"/>
              <a:buAutoNum type="arabicPeriod" startAt="3"/>
            </a:pPr>
            <a:r>
              <a:rPr lang="en-US" sz="3200" b="1" i="1" dirty="0" smtClean="0">
                <a:solidFill>
                  <a:schemeClr val="tx2"/>
                </a:solidFill>
              </a:rPr>
              <a:t>&amp; 4.</a:t>
            </a:r>
            <a:r>
              <a:rPr lang="en-US" sz="3200" b="1" i="1" dirty="0" smtClean="0"/>
              <a:t> Carbohydrates and Fats</a:t>
            </a:r>
            <a:r>
              <a:rPr lang="en-US" sz="3200" dirty="0" smtClean="0"/>
              <a:t> – </a:t>
            </a:r>
            <a:r>
              <a:rPr lang="en-US" sz="3200" u="sng" dirty="0" smtClean="0"/>
              <a:t>									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4984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Nutrition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525780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5"/>
            </a:pPr>
            <a:r>
              <a:rPr lang="en-US" sz="3200" b="1" i="1" dirty="0" smtClean="0"/>
              <a:t>Proteins</a:t>
            </a:r>
            <a:r>
              <a:rPr lang="en-US" sz="3200" dirty="0" smtClean="0"/>
              <a:t> – </a:t>
            </a:r>
            <a:r>
              <a:rPr lang="en-US" sz="3200" u="sng" dirty="0" smtClean="0"/>
              <a:t>														</a:t>
            </a:r>
            <a:endParaRPr lang="en-US" sz="3200" dirty="0" smtClean="0"/>
          </a:p>
          <a:p>
            <a:pPr lvl="1"/>
            <a:r>
              <a:rPr lang="en-US" sz="2800" dirty="0" smtClean="0"/>
              <a:t>Amino acids are used to make </a:t>
            </a:r>
            <a:r>
              <a:rPr lang="en-US" sz="2800" u="sng" dirty="0" smtClean="0"/>
              <a:t>																			</a:t>
            </a:r>
            <a:endParaRPr lang="en-US" sz="2800" dirty="0" smtClean="0"/>
          </a:p>
          <a:p>
            <a:pPr lvl="1"/>
            <a:r>
              <a:rPr lang="en-US" sz="2800" dirty="0" smtClean="0"/>
              <a:t>Liver can synthesize </a:t>
            </a:r>
            <a:r>
              <a:rPr lang="en-US" sz="2800" u="sng" dirty="0" smtClean="0"/>
              <a:t> 		</a:t>
            </a:r>
            <a:r>
              <a:rPr lang="en-US" sz="2800" dirty="0" smtClean="0"/>
              <a:t> amino acids</a:t>
            </a:r>
          </a:p>
          <a:p>
            <a:pPr lvl="1"/>
            <a:r>
              <a:rPr lang="en-US" sz="2800" u="sng" smtClean="0"/>
              <a:t> 						</a:t>
            </a:r>
            <a:r>
              <a:rPr lang="en-US" sz="2800" smtClean="0"/>
              <a:t> are </a:t>
            </a:r>
            <a:r>
              <a:rPr lang="en-US" sz="2800" dirty="0" smtClean="0"/>
              <a:t>those that cannot be synthesized and must be supplied by the diet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6981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6.1.1 Explain why digestion of large food molecules is essential.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Digestion is essential because much of the food consumed </a:t>
            </a:r>
            <a:r>
              <a:rPr lang="en-US" sz="3200" dirty="0" smtClean="0"/>
              <a:t>is </a:t>
            </a:r>
            <a:r>
              <a:rPr lang="en-US" sz="3200" u="sng" dirty="0" smtClean="0"/>
              <a:t>																				</a:t>
            </a:r>
            <a:endParaRPr lang="en-US" sz="3200" dirty="0" smtClean="0"/>
          </a:p>
          <a:p>
            <a:r>
              <a:rPr lang="en-US" sz="3200" dirty="0" smtClean="0"/>
              <a:t>There are two types of digestion: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800" u="sng" dirty="0" smtClean="0"/>
              <a:t> 				</a:t>
            </a:r>
            <a:r>
              <a:rPr lang="en-US" sz="2800" dirty="0" smtClean="0"/>
              <a:t> digestion</a:t>
            </a:r>
            <a:r>
              <a:rPr lang="en-US" sz="2800" dirty="0" smtClean="0"/>
              <a:t>: </a:t>
            </a:r>
            <a:r>
              <a:rPr lang="en-US" sz="2800" dirty="0" smtClean="0"/>
              <a:t>chopping up food and moving it along</a:t>
            </a:r>
            <a:endParaRPr lang="en-US" sz="2800" dirty="0" smtClean="0"/>
          </a:p>
          <a:p>
            <a:pPr marL="777240" lvl="1" indent="-457200">
              <a:buFont typeface="+mj-lt"/>
              <a:buAutoNum type="arabicPeriod"/>
            </a:pPr>
            <a:r>
              <a:rPr lang="en-US" sz="2800" u="sng" dirty="0"/>
              <a:t> </a:t>
            </a:r>
            <a:r>
              <a:rPr lang="en-US" sz="2800" u="sng" dirty="0" smtClean="0"/>
              <a:t>				</a:t>
            </a:r>
            <a:r>
              <a:rPr lang="en-US" sz="2800" dirty="0" smtClean="0"/>
              <a:t> </a:t>
            </a:r>
            <a:r>
              <a:rPr lang="en-US" sz="2800" dirty="0" smtClean="0"/>
              <a:t>digestion</a:t>
            </a:r>
            <a:r>
              <a:rPr lang="en-US" sz="2800" dirty="0" smtClean="0"/>
              <a:t>: breaking down food molecules with the use of enzymes</a:t>
            </a:r>
          </a:p>
        </p:txBody>
      </p:sp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6.1.2 Explain the need for enzymes in digestion.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order to break down large molecules of food, </a:t>
            </a:r>
            <a:r>
              <a:rPr lang="en-US" sz="2800" u="sng" dirty="0" smtClean="0"/>
              <a:t>			</a:t>
            </a:r>
            <a:r>
              <a:rPr lang="en-US" sz="2800" dirty="0" smtClean="0"/>
              <a:t> are </a:t>
            </a:r>
            <a:r>
              <a:rPr lang="en-US" sz="2800" dirty="0" smtClean="0"/>
              <a:t>needed</a:t>
            </a:r>
          </a:p>
          <a:p>
            <a:pPr lvl="1"/>
            <a:r>
              <a:rPr lang="en-US" sz="2400" dirty="0" smtClean="0"/>
              <a:t>These </a:t>
            </a:r>
            <a:r>
              <a:rPr lang="en-US" sz="2400" dirty="0" smtClean="0"/>
              <a:t>enzymes </a:t>
            </a:r>
            <a:r>
              <a:rPr lang="en-US" sz="2400" u="sng" dirty="0" smtClean="0"/>
              <a:t>														</a:t>
            </a:r>
            <a:endParaRPr lang="en-US" sz="2400" dirty="0" smtClean="0"/>
          </a:p>
          <a:p>
            <a:pPr lvl="1"/>
            <a:r>
              <a:rPr lang="en-US" sz="2400" dirty="0" smtClean="0"/>
              <a:t>Enzymes make </a:t>
            </a:r>
            <a:r>
              <a:rPr lang="en-US" sz="2400" u="sng" dirty="0" smtClean="0"/>
              <a:t>																						</a:t>
            </a:r>
            <a:endParaRPr lang="en-US" sz="2400" dirty="0" smtClean="0"/>
          </a:p>
          <a:p>
            <a:pPr lvl="1"/>
            <a:r>
              <a:rPr lang="en-US" sz="2400" dirty="0" smtClean="0"/>
              <a:t>They </a:t>
            </a:r>
            <a:r>
              <a:rPr lang="en-US" sz="2400" dirty="0" smtClean="0"/>
              <a:t>greatly increase the rate at </a:t>
            </a:r>
            <a:r>
              <a:rPr lang="en-US" sz="2400" dirty="0" smtClean="0"/>
              <a:t>which these insoluble food substances are broken </a:t>
            </a:r>
            <a:r>
              <a:rPr lang="en-US" sz="2400" dirty="0" smtClean="0"/>
              <a:t>down </a:t>
            </a:r>
            <a:r>
              <a:rPr lang="en-US" sz="2400" u="sng" dirty="0" smtClean="0"/>
              <a:t>							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 fontScale="90000"/>
          </a:bodyPr>
          <a:lstStyle/>
          <a:p>
            <a:r>
              <a:rPr lang="en-US" sz="2400" dirty="0" smtClean="0"/>
              <a:t>Topic 6.1.3 State the source, substrate, products and optimum pH conditions for one amylase, one protease and one lipase.</a:t>
            </a:r>
            <a:endParaRPr lang="en-US" sz="2400" dirty="0"/>
          </a:p>
        </p:txBody>
      </p:sp>
      <p:graphicFrame>
        <p:nvGraphicFramePr>
          <p:cNvPr id="4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88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00200"/>
                <a:gridCol w="2133600"/>
                <a:gridCol w="2438400"/>
                <a:gridCol w="2057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Enzyme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Substrate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Optimum 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1154097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Topic 6.1.4 Draw and label a diagram of the digestive system. (you will be doing this in lab)</a:t>
            </a:r>
            <a:endParaRPr lang="en-US" sz="2400" dirty="0"/>
          </a:p>
        </p:txBody>
      </p:sp>
      <p:pic>
        <p:nvPicPr>
          <p:cNvPr id="4" name="Picture 5" descr="41-13-HumanDigestiveSys-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62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79" y="304800"/>
            <a:ext cx="80772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Incomplete vs. Complete Digestive Systems</a:t>
            </a:r>
          </a:p>
          <a:p>
            <a:pPr lvl="1"/>
            <a:r>
              <a:rPr lang="en-US" sz="3200" dirty="0" smtClean="0"/>
              <a:t>Incomplete Digestive System:</a:t>
            </a:r>
          </a:p>
          <a:p>
            <a:pPr lvl="2"/>
            <a:r>
              <a:rPr lang="en-US" sz="2800" dirty="0" smtClean="0"/>
              <a:t>Have </a:t>
            </a:r>
            <a:r>
              <a:rPr lang="en-US" sz="2800" dirty="0" smtClean="0"/>
              <a:t>a </a:t>
            </a:r>
            <a:r>
              <a:rPr lang="en-US" sz="2800" u="sng" dirty="0" smtClean="0"/>
              <a:t>				</a:t>
            </a:r>
            <a:r>
              <a:rPr lang="en-US" sz="2800" dirty="0" smtClean="0"/>
              <a:t> – </a:t>
            </a:r>
            <a:r>
              <a:rPr lang="en-US" sz="2800" i="1" dirty="0" smtClean="0"/>
              <a:t>mouth 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Food and waste </a:t>
            </a:r>
            <a:r>
              <a:rPr lang="en-US" sz="2400" u="sng" dirty="0" smtClean="0"/>
              <a:t>					</a:t>
            </a:r>
            <a:endParaRPr lang="en-US" sz="2400" dirty="0"/>
          </a:p>
          <a:p>
            <a:pPr lvl="3">
              <a:buFont typeface="Wingdings" pitchFamily="2" charset="2"/>
              <a:buChar char="Ø"/>
            </a:pPr>
            <a:r>
              <a:rPr lang="en-US" sz="2400" dirty="0"/>
              <a:t>Nutrients are distributed </a:t>
            </a:r>
            <a:r>
              <a:rPr lang="en-US" sz="2400" dirty="0" smtClean="0"/>
              <a:t>by </a:t>
            </a:r>
            <a:r>
              <a:rPr lang="en-US" sz="2400" u="sng" dirty="0" smtClean="0"/>
              <a:t>			</a:t>
            </a:r>
            <a:endParaRPr lang="en-US" sz="2400" dirty="0"/>
          </a:p>
          <a:p>
            <a:pPr lvl="2"/>
            <a:r>
              <a:rPr lang="en-US" sz="2800" dirty="0" smtClean="0"/>
              <a:t>Ex</a:t>
            </a:r>
            <a:r>
              <a:rPr lang="en-US" sz="2800" dirty="0" smtClean="0"/>
              <a:t>. </a:t>
            </a:r>
            <a:r>
              <a:rPr lang="en-US" sz="2800" u="sng" dirty="0" smtClean="0"/>
              <a:t>							</a:t>
            </a:r>
            <a:endParaRPr lang="en-US" sz="2800" dirty="0" smtClean="0"/>
          </a:p>
        </p:txBody>
      </p:sp>
      <p:pic>
        <p:nvPicPr>
          <p:cNvPr id="31" name="Picture 3" descr="33_05PolypMedusa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096852"/>
            <a:ext cx="5573713" cy="26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934200" y="6281420"/>
            <a:ext cx="16303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200" b="1" dirty="0">
                <a:solidFill>
                  <a:srgbClr val="000000"/>
                </a:solidFill>
              </a:rPr>
              <a:t>Mouth/anus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886200" y="4096852"/>
            <a:ext cx="16303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544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2200" b="1" dirty="0">
                <a:solidFill>
                  <a:srgbClr val="000000"/>
                </a:solidFill>
              </a:rPr>
              <a:t>Mouth/anus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72000" y="4363552"/>
            <a:ext cx="0" cy="513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49381" y="5867400"/>
            <a:ext cx="0" cy="472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5" descr="turbellari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30841"/>
            <a:ext cx="2667000" cy="199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4881562" cy="50292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Complete Digestive System</a:t>
            </a:r>
          </a:p>
          <a:p>
            <a:pPr lvl="2"/>
            <a:r>
              <a:rPr lang="en-US" sz="2400" dirty="0" smtClean="0"/>
              <a:t>Has </a:t>
            </a:r>
            <a:r>
              <a:rPr lang="en-US" sz="2400" dirty="0" smtClean="0"/>
              <a:t>a </a:t>
            </a:r>
            <a:r>
              <a:rPr lang="en-US" sz="2400" u="sng" dirty="0" smtClean="0"/>
              <a:t>				</a:t>
            </a:r>
            <a:endParaRPr lang="en-US" sz="2400" dirty="0" smtClean="0"/>
          </a:p>
          <a:p>
            <a:pPr lvl="3">
              <a:buFont typeface="Wingdings" pitchFamily="2" charset="2"/>
              <a:buChar char="Ø"/>
            </a:pPr>
            <a:r>
              <a:rPr lang="en-US" sz="2200" dirty="0" smtClean="0"/>
              <a:t>mouth </a:t>
            </a:r>
            <a:r>
              <a:rPr lang="en-US" sz="2200" dirty="0" smtClean="0"/>
              <a:t>takes in </a:t>
            </a:r>
            <a:r>
              <a:rPr lang="en-US" sz="2200" dirty="0" smtClean="0"/>
              <a:t>food</a:t>
            </a:r>
          </a:p>
          <a:p>
            <a:pPr lvl="3">
              <a:buFont typeface="Wingdings" pitchFamily="2" charset="2"/>
              <a:buChar char="Ø"/>
            </a:pPr>
            <a:r>
              <a:rPr lang="en-US" sz="2200" u="sng" dirty="0" smtClean="0"/>
              <a:t> 												</a:t>
            </a:r>
          </a:p>
          <a:p>
            <a:pPr lvl="3">
              <a:buFont typeface="Wingdings" pitchFamily="2" charset="2"/>
              <a:buChar char="Ø"/>
            </a:pPr>
            <a:r>
              <a:rPr lang="en-US" sz="2200" dirty="0" smtClean="0"/>
              <a:t>undigested </a:t>
            </a:r>
            <a:r>
              <a:rPr lang="en-US" sz="2200" dirty="0" smtClean="0"/>
              <a:t>remains leave the body through </a:t>
            </a:r>
            <a:r>
              <a:rPr lang="en-US" sz="2200" dirty="0" smtClean="0"/>
              <a:t>anus</a:t>
            </a:r>
          </a:p>
          <a:p>
            <a:pPr lvl="2"/>
            <a:r>
              <a:rPr lang="en-US" sz="2400" dirty="0" smtClean="0"/>
              <a:t>Ex</a:t>
            </a:r>
            <a:r>
              <a:rPr lang="en-US" sz="2400" dirty="0"/>
              <a:t>. </a:t>
            </a:r>
            <a:r>
              <a:rPr lang="en-US" sz="2400" u="sng" dirty="0" smtClean="0"/>
              <a:t>				</a:t>
            </a:r>
            <a:endParaRPr lang="en-US" sz="2400" dirty="0"/>
          </a:p>
          <a:p>
            <a:pPr lvl="2"/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4962" y="1219200"/>
            <a:ext cx="3729038" cy="533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97500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364</TotalTime>
  <Words>612</Words>
  <Application>Microsoft Office PowerPoint</Application>
  <PresentationFormat>On-screen Show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Perspective</vt:lpstr>
      <vt:lpstr>Digestion</vt:lpstr>
      <vt:lpstr>Topic 6.1.1 Explain why digestion of large food molecules is essential.</vt:lpstr>
      <vt:lpstr>Topic 6.1.1 Explain why digestion of large food molecules is essential.</vt:lpstr>
      <vt:lpstr>Topic 6.1.1 Explain why digestion of large food molecules is essential.</vt:lpstr>
      <vt:lpstr>Topic 6.1.2 Explain the need for enzymes in digestion.</vt:lpstr>
      <vt:lpstr>Topic 6.1.3 State the source, substrate, products and optimum pH conditions for one amylase, one protease and one lipase.</vt:lpstr>
      <vt:lpstr>Topic 6.1.4 Draw and label a diagram of the digestive system. (you will be doing this in lab)</vt:lpstr>
      <vt:lpstr>PowerPoint Presentation</vt:lpstr>
      <vt:lpstr>PowerPoint Presentation</vt:lpstr>
      <vt:lpstr>Human Digestive System – tube within a tube body plan</vt:lpstr>
      <vt:lpstr>PowerPoint Presentation</vt:lpstr>
      <vt:lpstr>PowerPoint Presentation</vt:lpstr>
      <vt:lpstr>PowerPoint Presentation</vt:lpstr>
      <vt:lpstr>Topic 6.1.5 Outline the function of the stomach, small intestine and large intestine.</vt:lpstr>
      <vt:lpstr>Topic 6.1.5 Outline the function of the stomach, small intestine and large intestine.</vt:lpstr>
      <vt:lpstr>Topic 6.1.5 Outline the function of the stomach, small intestine and large intestine.</vt:lpstr>
      <vt:lpstr>PowerPoint Presentation</vt:lpstr>
      <vt:lpstr>Topic 6.1.5 Outline the function of the stomach, small intestine and large intestine.</vt:lpstr>
      <vt:lpstr>Topic 6.1.5 Outline the function of the stomach, small intestine and large intestine.</vt:lpstr>
      <vt:lpstr>Topic 6.1.5 Outline the function of the stomach, small intestine and large intestine.</vt:lpstr>
      <vt:lpstr>PowerPoint Presentation</vt:lpstr>
      <vt:lpstr>Topic 6.1.5 Outline the function of the stomach, small intestine and large intestine.</vt:lpstr>
      <vt:lpstr>Topic 6.1.5 Outline the function of the stomach, small intestine and large intestine.</vt:lpstr>
      <vt:lpstr>Topic 6.1.5 Outline the function of the stomach, small intestine and large intestine.</vt:lpstr>
      <vt:lpstr>Topic 6.1.5 Outline the function of the stomach, small intestine and large intestine.</vt:lpstr>
      <vt:lpstr>Topic 6.1.7 Explain how the structure of the villus is related to its role in absorption and transport of the products of digestion.</vt:lpstr>
      <vt:lpstr>Topic 6.1.7 Explain how the structure of the villus is related to its role in absorption and transport of the products of digestion.</vt:lpstr>
      <vt:lpstr>Topic 6.1.6 Distinguish between absorption and assimilation.</vt:lpstr>
      <vt:lpstr>Topic 6.1.5 Outline the function of the stomach, small intestine and large intestine.</vt:lpstr>
      <vt:lpstr>Topic 6.1.5 Outline the function of the stomach, small intestine and large intestine.</vt:lpstr>
      <vt:lpstr>Nutrition</vt:lpstr>
      <vt:lpstr>Nutrition</vt:lpstr>
      <vt:lpstr>Nutrition</vt:lpstr>
      <vt:lpstr>Nutrition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Windows User</dc:creator>
  <cp:lastModifiedBy>Windows User</cp:lastModifiedBy>
  <cp:revision>72</cp:revision>
  <dcterms:created xsi:type="dcterms:W3CDTF">2013-02-22T16:16:48Z</dcterms:created>
  <dcterms:modified xsi:type="dcterms:W3CDTF">2013-02-24T20:16:34Z</dcterms:modified>
</cp:coreProperties>
</file>