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44" r:id="rId2"/>
    <p:sldId id="257" r:id="rId3"/>
    <p:sldId id="258" r:id="rId4"/>
    <p:sldId id="263" r:id="rId5"/>
    <p:sldId id="280" r:id="rId6"/>
    <p:sldId id="279" r:id="rId7"/>
    <p:sldId id="284" r:id="rId8"/>
    <p:sldId id="285" r:id="rId9"/>
    <p:sldId id="288" r:id="rId10"/>
    <p:sldId id="289" r:id="rId11"/>
    <p:sldId id="290" r:id="rId12"/>
    <p:sldId id="303" r:id="rId13"/>
    <p:sldId id="304" r:id="rId14"/>
    <p:sldId id="301" r:id="rId15"/>
    <p:sldId id="302" r:id="rId16"/>
    <p:sldId id="292" r:id="rId17"/>
    <p:sldId id="307" r:id="rId18"/>
    <p:sldId id="293" r:id="rId19"/>
    <p:sldId id="319" r:id="rId20"/>
    <p:sldId id="324" r:id="rId21"/>
    <p:sldId id="296" r:id="rId22"/>
    <p:sldId id="326" r:id="rId23"/>
    <p:sldId id="327" r:id="rId24"/>
    <p:sldId id="331" r:id="rId25"/>
    <p:sldId id="328" r:id="rId26"/>
    <p:sldId id="33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6" autoAdjust="0"/>
    <p:restoredTop sz="94660"/>
  </p:normalViewPr>
  <p:slideViewPr>
    <p:cSldViewPr>
      <p:cViewPr varScale="1">
        <p:scale>
          <a:sx n="62" d="100"/>
          <a:sy n="62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CC7EE-37F6-462C-82A4-F38F9C7DFC97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03396-21AD-41E8-B668-A2E83B2CDD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7698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057400"/>
            <a:ext cx="733085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 smtClean="0"/>
              <a:t>Solutions Chapter 16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of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Energy is required for the solvent molecules to separate from one another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Energy is required for the solute molecules to separate from one another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Both reactions are endothermic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solute and solvent molecules then form bonds, they give off energy, exothermic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overall energy change is call the “heat of solution”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Only a limited amount of solute can dissolve in a given amount of solvent at a given set of conditions (e.g. temperature, etc.)</a:t>
            </a:r>
          </a:p>
          <a:p>
            <a:r>
              <a:rPr lang="en-US" dirty="0" smtClean="0"/>
              <a:t>Each solute has a characteristic solubility.</a:t>
            </a:r>
          </a:p>
          <a:p>
            <a:r>
              <a:rPr lang="en-US" dirty="0" smtClean="0"/>
              <a:t>Solubility is the maximum amount of solute that will dissolve in a given amount of solvent at a specified temperature and pressure (usually expressed in grams of solute per 100 g of solvent).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Saturated vs. Unsaturated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a saturated solution, the maximum amount of dissolved solute for a given amount of solvent at a specific temperature and pressure has been reached at equilibrium</a:t>
            </a:r>
          </a:p>
          <a:p>
            <a:r>
              <a:rPr lang="en-US" dirty="0" smtClean="0"/>
              <a:t>In an unsaturated solution, the solution contains less than the maximum amount of solute for a given temperature and pressure.  In other words, more solute could be dissolved in an unsaturated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Supersaturated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supersaturated solution contains more dissolved solute than a saturated solution at the same temperature.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Factors that affect solubility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1676399"/>
          </a:xfrm>
        </p:spPr>
        <p:txBody>
          <a:bodyPr/>
          <a:lstStyle/>
          <a:p>
            <a:r>
              <a:rPr lang="en-US" dirty="0" smtClean="0"/>
              <a:t>Temperature and solubility</a:t>
            </a:r>
          </a:p>
          <a:p>
            <a:pPr lvl="1"/>
            <a:r>
              <a:rPr lang="en-US" dirty="0" smtClean="0"/>
              <a:t>Some substances are more soluble at high temperatures than at low temperatures</a:t>
            </a:r>
            <a:endParaRPr lang="en-US" dirty="0"/>
          </a:p>
        </p:txBody>
      </p:sp>
      <p:pic>
        <p:nvPicPr>
          <p:cNvPr id="4" name="Picture 3" descr="solubility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2743200"/>
            <a:ext cx="4010025" cy="3762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olubility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28600"/>
            <a:ext cx="6934200" cy="6248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Henry’s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decreased solubility of the carbon dioxide in a carbonated beverage can be described by Henry’s Law</a:t>
            </a:r>
          </a:p>
          <a:p>
            <a:r>
              <a:rPr lang="en-US" dirty="0" smtClean="0"/>
              <a:t>At a given temperature, the solubility (S) of a gas in a liquid is directly proportional to the pressure (P) of the gas above the liquid.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Henry’s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b="1" u="sng" dirty="0" smtClean="0"/>
              <a:t>S</a:t>
            </a:r>
            <a:r>
              <a:rPr lang="en-US" sz="4400" b="1" u="sng" baseline="-25000" dirty="0" smtClean="0"/>
              <a:t>1</a:t>
            </a:r>
            <a:r>
              <a:rPr lang="en-US" sz="4400" b="1" dirty="0" smtClean="0"/>
              <a:t> = </a:t>
            </a:r>
            <a:r>
              <a:rPr lang="en-US" sz="4400" b="1" u="sng" dirty="0" smtClean="0"/>
              <a:t>S</a:t>
            </a:r>
            <a:r>
              <a:rPr lang="en-US" sz="4400" b="1" u="sng" baseline="-25000" dirty="0" smtClean="0"/>
              <a:t>2</a:t>
            </a:r>
          </a:p>
          <a:p>
            <a:pPr algn="ctr">
              <a:buNone/>
            </a:pPr>
            <a:r>
              <a:rPr lang="en-US" sz="4400" b="1" dirty="0" smtClean="0"/>
              <a:t>P</a:t>
            </a:r>
            <a:r>
              <a:rPr lang="en-US" sz="4400" b="1" baseline="-25000" dirty="0" smtClean="0"/>
              <a:t>1</a:t>
            </a:r>
            <a:r>
              <a:rPr lang="en-US" sz="4400" b="1" dirty="0" smtClean="0"/>
              <a:t>    P</a:t>
            </a:r>
            <a:r>
              <a:rPr lang="en-US" sz="4400" b="1" baseline="-25000" dirty="0" smtClean="0"/>
              <a:t>2</a:t>
            </a:r>
          </a:p>
          <a:p>
            <a:pPr algn="ctr">
              <a:buNone/>
            </a:pPr>
            <a:endParaRPr lang="en-US" sz="4400" b="1" baseline="-25000" dirty="0" smtClean="0"/>
          </a:p>
          <a:p>
            <a:pPr algn="ctr">
              <a:buNone/>
            </a:pPr>
            <a:r>
              <a:rPr lang="en-US" sz="4400" b="1" dirty="0" smtClean="0"/>
              <a:t>S</a:t>
            </a:r>
            <a:r>
              <a:rPr lang="en-US" sz="4400" b="1" baseline="-25000" dirty="0" smtClean="0"/>
              <a:t>1</a:t>
            </a:r>
            <a:r>
              <a:rPr lang="en-US" sz="4400" b="1" dirty="0" smtClean="0"/>
              <a:t>P</a:t>
            </a:r>
            <a:r>
              <a:rPr lang="en-US" sz="4400" b="1" baseline="-25000" dirty="0" smtClean="0"/>
              <a:t>2</a:t>
            </a:r>
            <a:r>
              <a:rPr lang="en-US" sz="4400" b="1" dirty="0" smtClean="0"/>
              <a:t> = P</a:t>
            </a:r>
            <a:r>
              <a:rPr lang="en-US" sz="4400" b="1" baseline="-25000" dirty="0" smtClean="0"/>
              <a:t>1</a:t>
            </a:r>
            <a:r>
              <a:rPr lang="en-US" sz="4400" b="1" dirty="0" smtClean="0"/>
              <a:t>S</a:t>
            </a:r>
            <a:r>
              <a:rPr lang="en-US" sz="4400" b="1" baseline="-25000" dirty="0" smtClean="0"/>
              <a:t>2</a:t>
            </a:r>
            <a:endParaRPr lang="en-US" sz="4400" b="1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</a:t>
            </a:r>
            <a:r>
              <a:rPr lang="en-US" dirty="0" smtClean="0"/>
              <a:t>Concentrations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Percent by Mass</a:t>
            </a:r>
          </a:p>
          <a:p>
            <a:r>
              <a:rPr lang="en-US" sz="4800" dirty="0" smtClean="0"/>
              <a:t>Percent by Volume</a:t>
            </a:r>
          </a:p>
          <a:p>
            <a:r>
              <a:rPr lang="en-US" sz="4800" dirty="0" smtClean="0"/>
              <a:t>Molarity</a:t>
            </a:r>
          </a:p>
          <a:p>
            <a:r>
              <a:rPr lang="en-US" sz="4800" dirty="0" smtClean="0"/>
              <a:t>Molality</a:t>
            </a:r>
          </a:p>
          <a:p>
            <a:r>
              <a:rPr lang="en-US" sz="4800" dirty="0" smtClean="0"/>
              <a:t>Mole fraction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Solution </a:t>
            </a:r>
            <a:r>
              <a:rPr lang="en-US" dirty="0" smtClean="0"/>
              <a:t>Concentrations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dirty="0" smtClean="0"/>
              <a:t> Percent </a:t>
            </a:r>
            <a:r>
              <a:rPr lang="en-US" dirty="0" smtClean="0"/>
              <a:t>by </a:t>
            </a:r>
            <a:r>
              <a:rPr lang="en-US" dirty="0" smtClean="0"/>
              <a:t>Mass	</a:t>
            </a:r>
            <a:r>
              <a:rPr lang="en-US" u="sng" dirty="0" err="1" smtClean="0"/>
              <a:t>mass</a:t>
            </a:r>
            <a:r>
              <a:rPr lang="en-US" u="sng" dirty="0" smtClean="0"/>
              <a:t> </a:t>
            </a:r>
            <a:r>
              <a:rPr lang="en-US" u="sng" dirty="0"/>
              <a:t>of </a:t>
            </a:r>
            <a:r>
              <a:rPr lang="en-US" u="sng" dirty="0" smtClean="0"/>
              <a:t>solute</a:t>
            </a:r>
            <a:r>
              <a:rPr lang="en-US" dirty="0" smtClean="0"/>
              <a:t>    </a:t>
            </a:r>
            <a:r>
              <a:rPr lang="en-US" dirty="0" smtClean="0"/>
              <a:t>x  100</a:t>
            </a:r>
            <a:r>
              <a:rPr lang="en-US" dirty="0" smtClean="0"/>
              <a:t>				</a:t>
            </a:r>
            <a:r>
              <a:rPr lang="en-US" dirty="0" smtClean="0"/>
              <a:t>mass </a:t>
            </a:r>
            <a:r>
              <a:rPr lang="en-US" dirty="0" smtClean="0"/>
              <a:t>of </a:t>
            </a:r>
            <a:r>
              <a:rPr lang="en-US" dirty="0" smtClean="0"/>
              <a:t>solution</a:t>
            </a:r>
          </a:p>
          <a:p>
            <a:pPr marL="0" indent="0"/>
            <a:r>
              <a:rPr lang="en-US" dirty="0" smtClean="0"/>
              <a:t> Percent </a:t>
            </a:r>
            <a:r>
              <a:rPr lang="en-US" dirty="0" smtClean="0"/>
              <a:t>by </a:t>
            </a:r>
            <a:r>
              <a:rPr lang="en-US" dirty="0" smtClean="0"/>
              <a:t>Volume	</a:t>
            </a:r>
            <a:r>
              <a:rPr lang="en-US" u="sng" dirty="0" err="1" smtClean="0">
                <a:solidFill>
                  <a:srgbClr val="FF0000"/>
                </a:solidFill>
              </a:rPr>
              <a:t>volume</a:t>
            </a:r>
            <a:r>
              <a:rPr lang="en-US" u="sng" dirty="0" smtClean="0">
                <a:solidFill>
                  <a:srgbClr val="FF0000"/>
                </a:solidFill>
              </a:rPr>
              <a:t> of solute</a:t>
            </a:r>
            <a:r>
              <a:rPr lang="en-US" dirty="0" smtClean="0"/>
              <a:t>  </a:t>
            </a:r>
            <a:r>
              <a:rPr lang="en-US" dirty="0" smtClean="0"/>
              <a:t>x  100</a:t>
            </a:r>
            <a:r>
              <a:rPr lang="en-US" dirty="0" smtClean="0"/>
              <a:t>	</a:t>
            </a:r>
            <a:r>
              <a:rPr lang="en-US" dirty="0" smtClean="0"/>
              <a:t>				</a:t>
            </a:r>
            <a:r>
              <a:rPr lang="en-US" dirty="0" smtClean="0">
                <a:solidFill>
                  <a:srgbClr val="00B050"/>
                </a:solidFill>
              </a:rPr>
              <a:t>volume </a:t>
            </a:r>
            <a:r>
              <a:rPr lang="en-US" dirty="0" smtClean="0">
                <a:solidFill>
                  <a:srgbClr val="00B050"/>
                </a:solidFill>
              </a:rPr>
              <a:t>of </a:t>
            </a:r>
            <a:r>
              <a:rPr lang="en-US" dirty="0" smtClean="0">
                <a:solidFill>
                  <a:srgbClr val="00B050"/>
                </a:solidFill>
              </a:rPr>
              <a:t>solution</a:t>
            </a:r>
          </a:p>
          <a:p>
            <a:pPr marL="0" indent="0"/>
            <a:r>
              <a:rPr lang="en-US" dirty="0" smtClean="0"/>
              <a:t> </a:t>
            </a:r>
            <a:r>
              <a:rPr lang="en-US" dirty="0" err="1" smtClean="0"/>
              <a:t>Molarity</a:t>
            </a:r>
            <a:r>
              <a:rPr lang="en-US" dirty="0" smtClean="0"/>
              <a:t>		</a:t>
            </a:r>
            <a:r>
              <a:rPr lang="en-US" u="sng" dirty="0" smtClean="0">
                <a:solidFill>
                  <a:srgbClr val="0070C0"/>
                </a:solidFill>
              </a:rPr>
              <a:t>m</a:t>
            </a:r>
            <a:r>
              <a:rPr lang="en-US" u="sng" dirty="0" smtClean="0">
                <a:solidFill>
                  <a:srgbClr val="0070C0"/>
                </a:solidFill>
              </a:rPr>
              <a:t>oles </a:t>
            </a:r>
            <a:r>
              <a:rPr lang="en-US" u="sng" dirty="0" smtClean="0">
                <a:solidFill>
                  <a:srgbClr val="0070C0"/>
                </a:solidFill>
              </a:rPr>
              <a:t>of </a:t>
            </a:r>
            <a:r>
              <a:rPr lang="en-US" u="sng" dirty="0" smtClean="0">
                <a:solidFill>
                  <a:srgbClr val="0070C0"/>
                </a:solidFill>
              </a:rPr>
              <a:t>solute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			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rgbClr val="FF0000"/>
                </a:solidFill>
              </a:rPr>
              <a:t>iter </a:t>
            </a:r>
            <a:r>
              <a:rPr lang="en-US" dirty="0" smtClean="0">
                <a:solidFill>
                  <a:srgbClr val="FF0000"/>
                </a:solidFill>
              </a:rPr>
              <a:t>of </a:t>
            </a:r>
            <a:r>
              <a:rPr lang="en-US" dirty="0" smtClean="0">
                <a:solidFill>
                  <a:srgbClr val="FF0000"/>
                </a:solidFill>
              </a:rPr>
              <a:t>solution</a:t>
            </a:r>
          </a:p>
          <a:p>
            <a:pPr marL="0" indent="0"/>
            <a:r>
              <a:rPr lang="en-US" dirty="0" smtClean="0"/>
              <a:t> </a:t>
            </a:r>
            <a:r>
              <a:rPr lang="en-US" dirty="0" err="1" smtClean="0"/>
              <a:t>Molality</a:t>
            </a:r>
            <a:r>
              <a:rPr lang="en-US" dirty="0" smtClean="0"/>
              <a:t>		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oles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of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solute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k</a:t>
            </a:r>
            <a:r>
              <a:rPr lang="en-US" dirty="0" smtClean="0">
                <a:solidFill>
                  <a:srgbClr val="0070C0"/>
                </a:solidFill>
              </a:rPr>
              <a:t>ilogram </a:t>
            </a:r>
            <a:r>
              <a:rPr lang="en-US" dirty="0" smtClean="0">
                <a:solidFill>
                  <a:srgbClr val="0070C0"/>
                </a:solidFill>
              </a:rPr>
              <a:t>of </a:t>
            </a:r>
            <a:r>
              <a:rPr lang="en-US" dirty="0" smtClean="0">
                <a:solidFill>
                  <a:srgbClr val="0070C0"/>
                </a:solidFill>
              </a:rPr>
              <a:t>solvent</a:t>
            </a:r>
          </a:p>
          <a:p>
            <a:pPr marL="0" indent="0"/>
            <a:r>
              <a:rPr lang="en-US" dirty="0" smtClean="0"/>
              <a:t> Mole Fraction			</a:t>
            </a:r>
            <a:r>
              <a:rPr lang="en-US" u="sng" dirty="0" smtClean="0">
                <a:solidFill>
                  <a:srgbClr val="C00000"/>
                </a:solidFill>
              </a:rPr>
              <a:t>moles </a:t>
            </a:r>
            <a:r>
              <a:rPr lang="en-US" u="sng" dirty="0" smtClean="0">
                <a:solidFill>
                  <a:srgbClr val="C00000"/>
                </a:solidFill>
              </a:rPr>
              <a:t>of solute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			moles </a:t>
            </a:r>
            <a:r>
              <a:rPr lang="en-US" dirty="0" smtClean="0">
                <a:solidFill>
                  <a:srgbClr val="7030A0"/>
                </a:solidFill>
              </a:rPr>
              <a:t>of solute + moles of solvent</a:t>
            </a:r>
          </a:p>
          <a:p>
            <a:pPr marL="0" indent="0"/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949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Desired Learning Objectives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You will be able to describe and categorize solutions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You will be able to calculate concentrations of solutions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You will be able to analyze the colligative properties of </a:t>
            </a:r>
            <a:r>
              <a:rPr lang="en-US" dirty="0" smtClean="0"/>
              <a:t>solutions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Diluting </a:t>
            </a:r>
            <a:r>
              <a:rPr lang="en-US" dirty="0" smtClean="0"/>
              <a:t>Solutions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Molarity</a:t>
            </a:r>
            <a:r>
              <a:rPr lang="en-US" dirty="0" smtClean="0"/>
              <a:t> </a:t>
            </a:r>
            <a:r>
              <a:rPr lang="en-US" dirty="0" smtClean="0"/>
              <a:t>– Concentration)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8000" dirty="0" smtClean="0">
                <a:solidFill>
                  <a:srgbClr val="0070C0"/>
                </a:solidFill>
              </a:rPr>
              <a:t>M</a:t>
            </a:r>
            <a:r>
              <a:rPr lang="en-US" sz="8000" baseline="-25000" dirty="0" smtClean="0">
                <a:solidFill>
                  <a:srgbClr val="0070C0"/>
                </a:solidFill>
              </a:rPr>
              <a:t>1</a:t>
            </a:r>
            <a:r>
              <a:rPr lang="en-US" sz="8000" dirty="0" smtClean="0">
                <a:solidFill>
                  <a:srgbClr val="FF0000"/>
                </a:solidFill>
              </a:rPr>
              <a:t>V</a:t>
            </a:r>
            <a:r>
              <a:rPr lang="en-US" sz="8000" baseline="-25000" dirty="0" smtClean="0">
                <a:solidFill>
                  <a:srgbClr val="FF0000"/>
                </a:solidFill>
              </a:rPr>
              <a:t>1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smtClean="0"/>
              <a:t>= </a:t>
            </a:r>
            <a:r>
              <a:rPr lang="en-US" sz="8000" dirty="0" smtClean="0">
                <a:solidFill>
                  <a:schemeClr val="accent5"/>
                </a:solidFill>
              </a:rPr>
              <a:t>M</a:t>
            </a:r>
            <a:r>
              <a:rPr lang="en-US" sz="8000" baseline="-25000" dirty="0" smtClean="0">
                <a:solidFill>
                  <a:schemeClr val="accent5"/>
                </a:solidFill>
              </a:rPr>
              <a:t>2</a:t>
            </a:r>
            <a:r>
              <a:rPr lang="en-US" sz="8000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en-US" sz="8000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Where</a:t>
            </a:r>
          </a:p>
          <a:p>
            <a:pPr marL="0" indent="0" algn="ctr">
              <a:buNone/>
            </a:pPr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 = Initial concentration</a:t>
            </a:r>
          </a:p>
          <a:p>
            <a:pPr marL="0" indent="0" algn="ctr">
              <a:buNone/>
            </a:pPr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 = Final concentration (diluted condition)</a:t>
            </a:r>
          </a:p>
          <a:p>
            <a:pPr marL="0" indent="0" algn="ctr">
              <a:buNone/>
            </a:pPr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= Initial volume</a:t>
            </a:r>
          </a:p>
          <a:p>
            <a:pPr marL="0" indent="0" algn="ctr">
              <a:buNone/>
            </a:pPr>
            <a:r>
              <a:rPr lang="en-US" dirty="0" smtClean="0"/>
              <a:t>V</a:t>
            </a:r>
            <a:r>
              <a:rPr lang="en-US" baseline="-25000" dirty="0" smtClean="0"/>
              <a:t>2 </a:t>
            </a:r>
            <a:r>
              <a:rPr lang="en-US" dirty="0" smtClean="0"/>
              <a:t>= Final volume (diluted condition)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44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err="1" smtClean="0"/>
              <a:t>Colligative</a:t>
            </a:r>
            <a:r>
              <a:rPr lang="en-US" dirty="0" smtClean="0"/>
              <a:t> </a:t>
            </a:r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Colligative properties are those properties that are changed by the number of dissolved particles in a solution, but not necessarily because of the specific solute (colligative means “depending on the collection.”)</a:t>
            </a:r>
          </a:p>
          <a:p>
            <a:r>
              <a:rPr lang="en-US" dirty="0" smtClean="0"/>
              <a:t>Colligative properties include:</a:t>
            </a:r>
          </a:p>
          <a:p>
            <a:pPr lvl="1"/>
            <a:r>
              <a:rPr lang="en-US" dirty="0" smtClean="0"/>
              <a:t>Vapor pressure</a:t>
            </a:r>
            <a:r>
              <a:rPr lang="en-US" dirty="0"/>
              <a:t> </a:t>
            </a:r>
            <a:r>
              <a:rPr lang="en-US" dirty="0" smtClean="0"/>
              <a:t>lowering</a:t>
            </a:r>
          </a:p>
          <a:p>
            <a:pPr lvl="1"/>
            <a:r>
              <a:rPr lang="en-US" dirty="0" smtClean="0"/>
              <a:t>Boiling point elevation</a:t>
            </a:r>
          </a:p>
          <a:p>
            <a:pPr lvl="1"/>
            <a:r>
              <a:rPr lang="en-US" dirty="0" smtClean="0"/>
              <a:t>Freezing point </a:t>
            </a:r>
            <a:r>
              <a:rPr lang="en-US" dirty="0" smtClean="0"/>
              <a:t>depression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Vapor Pressure </a:t>
            </a:r>
            <a:r>
              <a:rPr lang="en-US" dirty="0" smtClean="0"/>
              <a:t>Lowering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The greater the number of solute particles in a solvent, the lower the resulting vapor pressure</a:t>
            </a:r>
          </a:p>
          <a:p>
            <a:r>
              <a:rPr lang="en-US" dirty="0" smtClean="0"/>
              <a:t>Thus, vapor pressure lowering is due to the number of solute particles in a solution and is a colligative property of </a:t>
            </a:r>
            <a:r>
              <a:rPr lang="en-US" dirty="0" smtClean="0"/>
              <a:t>solutions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48992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Boiling Point Elevation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Because a solute lowers a solvent’s vapor pressure, it also affects the boiling point,</a:t>
            </a:r>
          </a:p>
          <a:p>
            <a:pPr marL="514350" indent="-514350">
              <a:buAutoNum type="arabicPeriod"/>
            </a:pPr>
            <a:r>
              <a:rPr lang="en-US" dirty="0" smtClean="0"/>
              <a:t>Because a liquid boils only when it’s vapor pressure equals the atmospheric pressure,</a:t>
            </a:r>
          </a:p>
          <a:p>
            <a:pPr marL="514350" indent="-514350">
              <a:buAutoNum type="arabicPeriod"/>
            </a:pPr>
            <a:r>
              <a:rPr lang="en-US" dirty="0" smtClean="0"/>
              <a:t>A solution must be heated to a higher temperature to supply the additional kinetic energy needed to raise the vapor pressure to atmospheric pressure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difference between a solution's boiling point and a pure solvent’s boiling point is the BOILING POINT ELEVATION, where </a:t>
            </a:r>
            <a:endParaRPr lang="en-US" dirty="0"/>
          </a:p>
          <a:p>
            <a:pPr marL="0" indent="0" algn="ctr">
              <a:buNone/>
            </a:pPr>
            <a:r>
              <a:rPr lang="el-GR" sz="5600" dirty="0" smtClean="0">
                <a:solidFill>
                  <a:srgbClr val="0070C0"/>
                </a:solidFill>
              </a:rPr>
              <a:t>Δ</a:t>
            </a:r>
            <a:r>
              <a:rPr lang="en-US" sz="5600" dirty="0" smtClean="0">
                <a:solidFill>
                  <a:srgbClr val="0070C0"/>
                </a:solidFill>
              </a:rPr>
              <a:t>T</a:t>
            </a:r>
            <a:r>
              <a:rPr lang="en-US" sz="5600" baseline="-25000" dirty="0" smtClean="0">
                <a:solidFill>
                  <a:srgbClr val="0070C0"/>
                </a:solidFill>
              </a:rPr>
              <a:t>b</a:t>
            </a:r>
            <a:r>
              <a:rPr lang="en-US" sz="5600" dirty="0" smtClean="0">
                <a:solidFill>
                  <a:srgbClr val="0070C0"/>
                </a:solidFill>
              </a:rPr>
              <a:t> </a:t>
            </a:r>
            <a:r>
              <a:rPr lang="en-US" sz="5600" dirty="0">
                <a:solidFill>
                  <a:srgbClr val="0070C0"/>
                </a:solidFill>
              </a:rPr>
              <a:t>= </a:t>
            </a:r>
            <a:r>
              <a:rPr lang="en-US" sz="5600" dirty="0" smtClean="0">
                <a:solidFill>
                  <a:srgbClr val="0070C0"/>
                </a:solidFill>
              </a:rPr>
              <a:t>K</a:t>
            </a:r>
            <a:r>
              <a:rPr lang="en-US" sz="5600" baseline="-25000" dirty="0" smtClean="0">
                <a:solidFill>
                  <a:srgbClr val="0070C0"/>
                </a:solidFill>
              </a:rPr>
              <a:t>b</a:t>
            </a:r>
            <a:r>
              <a:rPr lang="en-US" sz="5600" dirty="0" smtClean="0">
                <a:solidFill>
                  <a:srgbClr val="0070C0"/>
                </a:solidFill>
              </a:rPr>
              <a:t>m</a:t>
            </a:r>
            <a:endParaRPr lang="en-US" sz="5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836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Δ</a:t>
            </a:r>
            <a:r>
              <a:rPr lang="en-US" dirty="0">
                <a:solidFill>
                  <a:srgbClr val="0070C0"/>
                </a:solidFill>
              </a:rPr>
              <a:t>T</a:t>
            </a:r>
            <a:r>
              <a:rPr lang="en-US" baseline="-25000" dirty="0">
                <a:solidFill>
                  <a:srgbClr val="0070C0"/>
                </a:solidFill>
              </a:rPr>
              <a:t>b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baseline="-25000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7030A0"/>
                </a:solidFill>
              </a:rPr>
              <a:t>m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Δ</a:t>
            </a:r>
            <a:r>
              <a:rPr lang="en-US" dirty="0" smtClean="0">
                <a:solidFill>
                  <a:srgbClr val="0070C0"/>
                </a:solidFill>
              </a:rPr>
              <a:t>T</a:t>
            </a:r>
            <a:r>
              <a:rPr lang="en-US" baseline="-25000" dirty="0" smtClean="0">
                <a:solidFill>
                  <a:srgbClr val="0070C0"/>
                </a:solidFill>
              </a:rPr>
              <a:t>b </a:t>
            </a:r>
            <a:r>
              <a:rPr lang="en-US" dirty="0" smtClean="0">
                <a:solidFill>
                  <a:srgbClr val="0070C0"/>
                </a:solidFill>
              </a:rPr>
              <a:t>is the change in temperature  caused by the solute and is directly proportional to the solute’s MOLALITY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baseline="-25000" dirty="0" smtClean="0">
                <a:solidFill>
                  <a:srgbClr val="FF0000"/>
                </a:solidFill>
              </a:rPr>
              <a:t>b </a:t>
            </a:r>
            <a:r>
              <a:rPr lang="en-US" dirty="0" smtClean="0">
                <a:solidFill>
                  <a:srgbClr val="FF0000"/>
                </a:solidFill>
              </a:rPr>
              <a:t>is the molal boiling point elevation constant for a 1m </a:t>
            </a:r>
            <a:r>
              <a:rPr lang="en-US" dirty="0" smtClean="0">
                <a:solidFill>
                  <a:srgbClr val="FF0000"/>
                </a:solidFill>
              </a:rPr>
              <a:t>nonvolatile solution </a:t>
            </a:r>
            <a:r>
              <a:rPr lang="en-US" dirty="0" smtClean="0">
                <a:solidFill>
                  <a:srgbClr val="FF0000"/>
                </a:solidFill>
              </a:rPr>
              <a:t>and a pure </a:t>
            </a:r>
            <a:r>
              <a:rPr lang="en-US" dirty="0" smtClean="0">
                <a:solidFill>
                  <a:srgbClr val="FF0000"/>
                </a:solidFill>
              </a:rPr>
              <a:t>solvent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m is the solution’s molality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19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Freezing Point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4800" dirty="0" smtClean="0"/>
              <a:t>Δ</a:t>
            </a:r>
            <a:r>
              <a:rPr lang="en-US" sz="4800" dirty="0" smtClean="0"/>
              <a:t>T</a:t>
            </a:r>
            <a:r>
              <a:rPr lang="en-US" sz="4800" baseline="-25000" dirty="0" smtClean="0"/>
              <a:t>f</a:t>
            </a:r>
            <a:r>
              <a:rPr lang="en-US" sz="4800" dirty="0" smtClean="0"/>
              <a:t> = K</a:t>
            </a:r>
            <a:r>
              <a:rPr lang="en-US" sz="4800" baseline="-25000" dirty="0" smtClean="0"/>
              <a:t>f</a:t>
            </a:r>
            <a:r>
              <a:rPr lang="en-US" sz="4800" dirty="0" smtClean="0"/>
              <a:t>m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freezing point of a solution is always lower that that of a pure solvent</a:t>
            </a:r>
          </a:p>
          <a:p>
            <a:pPr marL="514350" indent="-514350">
              <a:buAutoNum type="arabicPeriod"/>
            </a:pPr>
            <a:r>
              <a:rPr lang="en-US" dirty="0" smtClean="0"/>
              <a:t>Because the particle's of the solute interfere with the pure solvent’s particles in entering the solid-state, its normal freezing point is lowered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4930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7030A0"/>
                </a:solidFill>
              </a:rPr>
              <a:t>Δ</a:t>
            </a:r>
            <a:r>
              <a:rPr lang="en-US" dirty="0">
                <a:solidFill>
                  <a:srgbClr val="7030A0"/>
                </a:solidFill>
              </a:rPr>
              <a:t>T</a:t>
            </a:r>
            <a:r>
              <a:rPr lang="en-US" baseline="-25000" dirty="0">
                <a:solidFill>
                  <a:srgbClr val="7030A0"/>
                </a:solidFill>
              </a:rPr>
              <a:t>f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= </a:t>
            </a:r>
            <a:r>
              <a:rPr lang="en-US" dirty="0" smtClean="0">
                <a:solidFill>
                  <a:srgbClr val="00B050"/>
                </a:solidFill>
              </a:rPr>
              <a:t>K</a:t>
            </a:r>
            <a:r>
              <a:rPr lang="en-US" baseline="-25000" dirty="0" smtClean="0">
                <a:solidFill>
                  <a:srgbClr val="00B050"/>
                </a:solidFill>
              </a:rPr>
              <a:t>f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dirty="0">
                <a:solidFill>
                  <a:srgbClr val="7030A0"/>
                </a:solidFill>
              </a:rPr>
              <a:t>Δ</a:t>
            </a:r>
            <a:r>
              <a:rPr lang="en-US" sz="4400" dirty="0" smtClean="0">
                <a:solidFill>
                  <a:srgbClr val="7030A0"/>
                </a:solidFill>
              </a:rPr>
              <a:t>T</a:t>
            </a:r>
            <a:r>
              <a:rPr lang="en-US" sz="4400" baseline="-25000" dirty="0" smtClean="0">
                <a:solidFill>
                  <a:srgbClr val="7030A0"/>
                </a:solidFill>
              </a:rPr>
              <a:t>f </a:t>
            </a:r>
            <a:r>
              <a:rPr lang="en-US" sz="4400" dirty="0" smtClean="0">
                <a:solidFill>
                  <a:srgbClr val="7030A0"/>
                </a:solidFill>
              </a:rPr>
              <a:t>is the change in freezing point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K</a:t>
            </a:r>
            <a:r>
              <a:rPr lang="en-US" sz="4400" baseline="-25000" dirty="0" smtClean="0">
                <a:solidFill>
                  <a:srgbClr val="00B050"/>
                </a:solidFill>
              </a:rPr>
              <a:t>f </a:t>
            </a:r>
            <a:r>
              <a:rPr lang="en-US" sz="4400" dirty="0" smtClean="0">
                <a:solidFill>
                  <a:srgbClr val="00B050"/>
                </a:solidFill>
              </a:rPr>
              <a:t>is the freezing point </a:t>
            </a:r>
            <a:r>
              <a:rPr lang="en-US" sz="4400" dirty="0" smtClean="0">
                <a:solidFill>
                  <a:srgbClr val="00B050"/>
                </a:solidFill>
              </a:rPr>
              <a:t>constant</a:t>
            </a:r>
            <a:endParaRPr lang="en-US" sz="4400" baseline="-25000" dirty="0" smtClean="0">
              <a:solidFill>
                <a:srgbClr val="00B050"/>
              </a:solidFill>
            </a:endParaRPr>
          </a:p>
          <a:p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m is the molality of the solutions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736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Solutions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Solute – is the substance that dissolves in the solvent (e.g. sugar, salt, tea)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Solvent – is the dissolving medium (e.g. water)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00B050"/>
                </a:solidFill>
              </a:rPr>
              <a:t>A solution can exist as a gas, liquid, or solid depending on the state of its solvent.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64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Soluble, Insoluble</a:t>
            </a:r>
            <a:r>
              <a:rPr lang="en-US" sz="3600" u="sng" baseline="-25000" dirty="0" smtClean="0"/>
              <a:t>,</a:t>
            </a:r>
            <a:r>
              <a:rPr lang="en-US" sz="3600" u="sng" dirty="0" smtClean="0"/>
              <a:t> Immiscible, and Miscible</a:t>
            </a:r>
            <a:endParaRPr lang="en-US" sz="3600" u="sng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 substance that dissolves in a solvent is said to be </a:t>
            </a:r>
            <a:r>
              <a:rPr lang="en-US" b="1" dirty="0" smtClean="0">
                <a:solidFill>
                  <a:srgbClr val="7030A0"/>
                </a:solidFill>
              </a:rPr>
              <a:t>soluble</a:t>
            </a:r>
            <a:r>
              <a:rPr lang="en-US" dirty="0" smtClean="0"/>
              <a:t> in that solvent (e.g. sugar in water).</a:t>
            </a:r>
          </a:p>
          <a:p>
            <a:pPr marL="0" indent="0">
              <a:buNone/>
            </a:pPr>
            <a:endParaRPr lang="en-US" baseline="-25000" dirty="0"/>
          </a:p>
          <a:p>
            <a:pPr marL="0" indent="0">
              <a:buNone/>
            </a:pPr>
            <a:r>
              <a:rPr lang="en-US" dirty="0" smtClean="0"/>
              <a:t>A substance that does not dissolve in a solvent is said to be </a:t>
            </a:r>
            <a:r>
              <a:rPr lang="en-US" b="1" dirty="0" smtClean="0">
                <a:solidFill>
                  <a:srgbClr val="C00000"/>
                </a:solidFill>
              </a:rPr>
              <a:t>insoluble</a:t>
            </a:r>
            <a:r>
              <a:rPr lang="en-US" dirty="0" smtClean="0"/>
              <a:t> in that solvent (e.g. sand in water).</a:t>
            </a:r>
          </a:p>
          <a:p>
            <a:pPr marL="0" indent="0">
              <a:buNone/>
            </a:pPr>
            <a:endParaRPr lang="en-US" baseline="-25000" dirty="0"/>
          </a:p>
          <a:p>
            <a:pPr marL="0" indent="0">
              <a:buNone/>
            </a:pPr>
            <a:r>
              <a:rPr lang="en-US" dirty="0" smtClean="0"/>
              <a:t>Oil and vinegar are said to be </a:t>
            </a:r>
            <a:r>
              <a:rPr lang="en-US" b="1" dirty="0" smtClean="0">
                <a:solidFill>
                  <a:srgbClr val="0070C0"/>
                </a:solidFill>
              </a:rPr>
              <a:t>immiscible</a:t>
            </a:r>
            <a:r>
              <a:rPr lang="en-US" dirty="0" smtClean="0"/>
              <a:t>.  They do not mix with one another.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Liquids that mix with one another are </a:t>
            </a:r>
            <a:r>
              <a:rPr lang="en-US" b="1" dirty="0" smtClean="0">
                <a:solidFill>
                  <a:srgbClr val="0070C0"/>
                </a:solidFill>
              </a:rPr>
              <a:t>miscible</a:t>
            </a:r>
            <a:r>
              <a:rPr lang="en-US" dirty="0" smtClean="0"/>
              <a:t> with one another.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194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u="sng" dirty="0" smtClean="0"/>
              <a:t>Dissolving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Attractive forces exist between the pure solvent particles, and between the solute and solvent particles.</a:t>
            </a:r>
          </a:p>
          <a:p>
            <a:r>
              <a:rPr lang="en-US" dirty="0" smtClean="0"/>
              <a:t>When a solid solute is placed in a solvent, the solvent particles completely surround the surface of the solute.</a:t>
            </a:r>
          </a:p>
          <a:p>
            <a:r>
              <a:rPr lang="en-US" dirty="0" smtClean="0"/>
              <a:t>If the attractive forces between the solute/solvent particles are greater than between those of the solute/solute, the solvent pulls the solute particles apart and surround them (e.g. girl/boy)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5800" dirty="0" smtClean="0"/>
              <a:t>“Like dissolves like”</a:t>
            </a:r>
          </a:p>
          <a:p>
            <a:pPr algn="ctr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To determine whether </a:t>
            </a:r>
            <a:r>
              <a:rPr lang="en-US" dirty="0" smtClean="0"/>
              <a:t>dissolving </a:t>
            </a:r>
            <a:r>
              <a:rPr lang="en-US" dirty="0" smtClean="0"/>
              <a:t>will occur in a specific solvent, one must determine whether a solvent and solute are alike: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bonding of each?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polarity of each?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the intermolecular forces between the particles?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Water and NaCl</a:t>
            </a:r>
            <a:endParaRPr lang="en-US" u="sng" dirty="0"/>
          </a:p>
        </p:txBody>
      </p:sp>
      <p:pic>
        <p:nvPicPr>
          <p:cNvPr id="4" name="Content Placeholder 3" descr="h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219200"/>
            <a:ext cx="1524000" cy="1524000"/>
          </a:xfrm>
        </p:spPr>
      </p:pic>
      <p:pic>
        <p:nvPicPr>
          <p:cNvPr id="5" name="Picture 4" descr="nac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34200" y="457200"/>
            <a:ext cx="1781175" cy="1581150"/>
          </a:xfrm>
          <a:prstGeom prst="rect">
            <a:avLst/>
          </a:prstGeom>
        </p:spPr>
      </p:pic>
      <p:pic>
        <p:nvPicPr>
          <p:cNvPr id="6" name="Picture 5" descr="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4876800"/>
            <a:ext cx="2009775" cy="1752600"/>
          </a:xfrm>
          <a:prstGeom prst="rect">
            <a:avLst/>
          </a:prstGeom>
        </p:spPr>
      </p:pic>
      <p:pic>
        <p:nvPicPr>
          <p:cNvPr id="7" name="Content Placeholder 3" descr="h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3048000"/>
            <a:ext cx="1524000" cy="1524000"/>
          </a:xfrm>
          <a:prstGeom prst="rect">
            <a:avLst/>
          </a:prstGeom>
        </p:spPr>
      </p:pic>
      <p:pic>
        <p:nvPicPr>
          <p:cNvPr id="9" name="Content Placeholder 3" descr="h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5105400"/>
            <a:ext cx="1524000" cy="1524000"/>
          </a:xfrm>
          <a:prstGeom prst="rect">
            <a:avLst/>
          </a:prstGeom>
        </p:spPr>
      </p:pic>
      <p:pic>
        <p:nvPicPr>
          <p:cNvPr id="10" name="Picture 9" descr="naclcrysta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2209800"/>
            <a:ext cx="33528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Water and NaCl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attractive forces between the H</a:t>
            </a:r>
            <a:r>
              <a:rPr lang="en-US" baseline="-25000" dirty="0" smtClean="0"/>
              <a:t>2</a:t>
            </a:r>
            <a:r>
              <a:rPr lang="en-US" dirty="0" smtClean="0"/>
              <a:t>O molecules are stronger than those between the Na-Cl molecules.</a:t>
            </a:r>
          </a:p>
          <a:p>
            <a:r>
              <a:rPr lang="en-US" dirty="0" smtClean="0"/>
              <a:t>The H</a:t>
            </a:r>
            <a:r>
              <a:rPr lang="en-US" baseline="-25000" dirty="0" smtClean="0"/>
              <a:t>2</a:t>
            </a:r>
            <a:r>
              <a:rPr lang="en-US" dirty="0" smtClean="0"/>
              <a:t>O molecules are polar (O</a:t>
            </a:r>
            <a:r>
              <a:rPr lang="en-US" baseline="30000" dirty="0" smtClean="0"/>
              <a:t>-</a:t>
            </a:r>
            <a:r>
              <a:rPr lang="en-US" dirty="0" smtClean="0"/>
              <a:t> and H</a:t>
            </a:r>
            <a:r>
              <a:rPr lang="en-US" baseline="30000" dirty="0" smtClean="0"/>
              <a:t>+</a:t>
            </a:r>
            <a:r>
              <a:rPr lang="en-US" dirty="0" smtClean="0"/>
              <a:t>) as are the NaCl molecules that have ionic bonding (ions of Na</a:t>
            </a:r>
            <a:r>
              <a:rPr lang="en-US" baseline="30000" dirty="0" smtClean="0"/>
              <a:t>+</a:t>
            </a:r>
            <a:r>
              <a:rPr lang="en-US" dirty="0" smtClean="0"/>
              <a:t> and Cl</a:t>
            </a:r>
            <a:r>
              <a:rPr lang="en-US" baseline="30000" dirty="0" smtClean="0"/>
              <a:t>-</a:t>
            </a:r>
            <a:r>
              <a:rPr lang="en-US" dirty="0" smtClean="0"/>
              <a:t>)</a:t>
            </a:r>
          </a:p>
          <a:p>
            <a:r>
              <a:rPr lang="en-US" dirty="0" smtClean="0"/>
              <a:t>Hence, NaCl dissolves pretty readily and completely in water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u="sng" dirty="0" smtClean="0"/>
              <a:t>Factors that affect rate of </a:t>
            </a:r>
            <a:r>
              <a:rPr lang="en-US" sz="4800" u="sng" dirty="0" smtClean="0"/>
              <a:t>dissolving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800" dirty="0" smtClean="0"/>
              <a:t>Agitation or Stirring</a:t>
            </a:r>
            <a:endParaRPr lang="en-US" sz="4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800" dirty="0" smtClean="0"/>
              <a:t>Increasing the surface area of the solute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 smtClean="0"/>
              <a:t>Increase the temperature of the solvent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1005</Words>
  <Application>Microsoft Office PowerPoint</Application>
  <PresentationFormat>On-screen Show (4:3)</PresentationFormat>
  <Paragraphs>115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Desired Learning Objectives</vt:lpstr>
      <vt:lpstr>Solutions</vt:lpstr>
      <vt:lpstr>Soluble, Insoluble, Immiscible, and Miscible</vt:lpstr>
      <vt:lpstr>Dissolving</vt:lpstr>
      <vt:lpstr>Slide 6</vt:lpstr>
      <vt:lpstr>Water and NaCl</vt:lpstr>
      <vt:lpstr>Water and NaCl</vt:lpstr>
      <vt:lpstr>Factors that affect rate of dissolving</vt:lpstr>
      <vt:lpstr>Heat of solution</vt:lpstr>
      <vt:lpstr>Solubility</vt:lpstr>
      <vt:lpstr>Saturated vs. Unsaturated Solutions</vt:lpstr>
      <vt:lpstr>Supersaturated solutions</vt:lpstr>
      <vt:lpstr>Factors that affect solubility</vt:lpstr>
      <vt:lpstr>Slide 15</vt:lpstr>
      <vt:lpstr>Henry’s Law</vt:lpstr>
      <vt:lpstr>Henry’s Law</vt:lpstr>
      <vt:lpstr>Solution Concentrations</vt:lpstr>
      <vt:lpstr>Solution Concentrations Calculations</vt:lpstr>
      <vt:lpstr>Diluting Solutions (Molarity – Concentration)</vt:lpstr>
      <vt:lpstr>Colligative Properties</vt:lpstr>
      <vt:lpstr>Vapor Pressure Lowering</vt:lpstr>
      <vt:lpstr>Boiling Point Elevation</vt:lpstr>
      <vt:lpstr>ΔTb = Kbm</vt:lpstr>
      <vt:lpstr>Freezing Point Depression</vt:lpstr>
      <vt:lpstr>ΔTf = Kfm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Stoichiometry</dc:title>
  <dc:creator>David B. Oestreicher</dc:creator>
  <cp:lastModifiedBy>Ang</cp:lastModifiedBy>
  <cp:revision>120</cp:revision>
  <dcterms:created xsi:type="dcterms:W3CDTF">2006-08-16T00:00:00Z</dcterms:created>
  <dcterms:modified xsi:type="dcterms:W3CDTF">2013-04-16T04:05:10Z</dcterms:modified>
</cp:coreProperties>
</file>