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6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305" r:id="rId32"/>
    <p:sldId id="313" r:id="rId33"/>
    <p:sldId id="311" r:id="rId34"/>
    <p:sldId id="312" r:id="rId35"/>
    <p:sldId id="308" r:id="rId36"/>
    <p:sldId id="310" r:id="rId37"/>
    <p:sldId id="309" r:id="rId38"/>
    <p:sldId id="306" r:id="rId39"/>
    <p:sldId id="307" r:id="rId40"/>
    <p:sldId id="304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E978FCF-1E88-43AA-97B6-350AB4F930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22333-3A79-45D0-BE54-ED1A288B5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01310-3B53-44E3-8042-4B136D237F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F4EBC-E796-47E7-ABE1-84C15A7850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4590F-DDF5-44F4-9227-88E11789F2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359EF-232F-416F-AB51-620A221561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E51C0-F756-4D52-BB97-B83C396445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B3BDF-0B90-430F-9562-8C36B0C5AF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504C6-4C34-495F-B7D4-7A9CEBF834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DBD8E-2E9D-4E99-A1BB-6D7EB0A255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3B22-D4DB-48A0-9751-CB0EA9750B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BA0405-DA4D-480C-AE43-A0134F424D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7506BA49-7CBF-4071-AE26-720253C96E8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://en.wikipedia.org/wiki/Image:Tupac_Amaru_2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Chapter 19</a:t>
            </a:r>
            <a:br>
              <a:rPr lang="en-US"/>
            </a:br>
            <a:r>
              <a:rPr lang="en-US"/>
              <a:t>EARLY LATIN AMERICA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Interpreting Graphs: Chart 19.4 </a:t>
            </a:r>
            <a:r>
              <a:rPr lang="en-US" sz="3600" i="1"/>
              <a:t>Population Decline in New Spain</a:t>
            </a:r>
            <a:br>
              <a:rPr lang="en-US" sz="3600" i="1"/>
            </a:br>
            <a:r>
              <a:rPr lang="en-US" sz="3600"/>
              <a:t>page 430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/>
              <a:t>1. What trends do you notice in the graph?</a:t>
            </a:r>
          </a:p>
          <a:p>
            <a:r>
              <a:rPr lang="en-US"/>
              <a:t>2. When did the Indian decline bottom out and begin to rise?</a:t>
            </a:r>
          </a:p>
          <a:p>
            <a:r>
              <a:rPr lang="en-US"/>
              <a:t>3. When did the population of “others” pass 1 million?</a:t>
            </a:r>
          </a:p>
          <a:p>
            <a:r>
              <a:rPr lang="en-US"/>
              <a:t>4. How would this demographic effect New Spain?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Interpreting Graphs: Chart 19.5</a:t>
            </a:r>
            <a:br>
              <a:rPr lang="en-US" sz="3200" b="1"/>
            </a:br>
            <a:r>
              <a:rPr lang="en-US" sz="3200" b="1" i="1"/>
              <a:t>A Comparison of Human &amp; Livestock Populations</a:t>
            </a:r>
            <a:r>
              <a:rPr lang="en-US" sz="3200" b="1"/>
              <a:t> (page 431)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 What trends do you notice in the graph?</a:t>
            </a:r>
          </a:p>
          <a:p>
            <a:r>
              <a:rPr lang="en-US"/>
              <a:t>2. Why would decreases have gradually leveled off?</a:t>
            </a:r>
          </a:p>
          <a:p>
            <a:r>
              <a:rPr lang="en-US"/>
              <a:t>3. What is the relationship between humans &amp; livestock in central Mexico?</a:t>
            </a:r>
          </a:p>
          <a:p>
            <a:r>
              <a:rPr lang="en-US"/>
              <a:t>4. How would the rise of ranching have effected central Mexico?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Interpreting Graphs: Chart 19.4</a:t>
            </a:r>
            <a:br>
              <a:rPr lang="en-US" sz="3200" b="1"/>
            </a:br>
            <a:r>
              <a:rPr lang="en-US" sz="3200" b="1" i="1"/>
              <a:t>Silver Production in the Americas</a:t>
            </a:r>
            <a:r>
              <a:rPr lang="en-US" sz="3200" b="1"/>
              <a:t> </a:t>
            </a:r>
            <a:br>
              <a:rPr lang="en-US" sz="3200" b="1"/>
            </a:br>
            <a:r>
              <a:rPr lang="en-US" sz="3200" b="1"/>
              <a:t>(page 434)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1. What trends do you notice in the graph?</a:t>
            </a:r>
          </a:p>
          <a:p>
            <a:pPr>
              <a:lnSpc>
                <a:spcPct val="90000"/>
              </a:lnSpc>
            </a:pPr>
            <a:r>
              <a:rPr lang="en-US"/>
              <a:t>2. What is the relationship between royal &amp; total revenues?</a:t>
            </a:r>
          </a:p>
          <a:p>
            <a:pPr>
              <a:lnSpc>
                <a:spcPct val="90000"/>
              </a:lnSpc>
            </a:pPr>
            <a:r>
              <a:rPr lang="en-US"/>
              <a:t>3. When does silver production begin to fall off?</a:t>
            </a:r>
          </a:p>
          <a:p>
            <a:pPr>
              <a:lnSpc>
                <a:spcPct val="90000"/>
              </a:lnSpc>
            </a:pPr>
            <a:r>
              <a:rPr lang="en-US"/>
              <a:t>4. What might account for the decline of production?</a:t>
            </a:r>
          </a:p>
          <a:p>
            <a:pPr>
              <a:lnSpc>
                <a:spcPct val="90000"/>
              </a:lnSpc>
            </a:pPr>
            <a:r>
              <a:rPr lang="en-US"/>
              <a:t>5. How would the export of silver in such quantities effect Europe’s economy?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09600" y="485775"/>
            <a:ext cx="372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Spaniards &amp; Portuguese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4973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Iberians inhabit area where cultures interact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0" y="2438400"/>
            <a:ext cx="344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mid-1400s political unification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3505200"/>
            <a:ext cx="2635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Granada falls 1492 </a:t>
            </a:r>
          </a:p>
          <a:p>
            <a:r>
              <a:rPr lang="en-US"/>
              <a:t>– last Muslim kingdom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28600" y="5257800"/>
            <a:ext cx="3767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Castile expels Jewish population</a:t>
            </a:r>
          </a:p>
        </p:txBody>
      </p:sp>
      <p:pic>
        <p:nvPicPr>
          <p:cNvPr id="7178" name="Picture 10" descr="map1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81000"/>
            <a:ext cx="2486025" cy="1671638"/>
          </a:xfrm>
          <a:prstGeom prst="rect">
            <a:avLst/>
          </a:prstGeom>
          <a:noFill/>
        </p:spPr>
      </p:pic>
      <p:pic>
        <p:nvPicPr>
          <p:cNvPr id="7180" name="Picture 12" descr="1270sp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981200"/>
            <a:ext cx="2647950" cy="1952625"/>
          </a:xfrm>
          <a:prstGeom prst="rect">
            <a:avLst/>
          </a:prstGeom>
          <a:noFill/>
        </p:spPr>
      </p:pic>
      <p:pic>
        <p:nvPicPr>
          <p:cNvPr id="7182" name="Picture 14" descr="med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6275" y="3244850"/>
            <a:ext cx="4657725" cy="3613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  <p:bldP spid="71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09600" y="457200"/>
            <a:ext cx="4041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Iberian Society &amp; Tradition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752600" y="1371600"/>
            <a:ext cx="5926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distinctive features become part of American society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62000" y="2057400"/>
            <a:ext cx="165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heavily urban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057400" y="3048000"/>
            <a:ext cx="2776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strong patriarchal ideas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533400" y="3810000"/>
            <a:ext cx="3830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family life based on encomiendas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533400" y="5029200"/>
            <a:ext cx="3259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slavery was Iberian tradition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898525" y="6056313"/>
            <a:ext cx="29670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professional bureaucracy</a:t>
            </a:r>
          </a:p>
        </p:txBody>
      </p:sp>
      <p:pic>
        <p:nvPicPr>
          <p:cNvPr id="8204" name="Picture 12" descr="gastfamile_q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752600"/>
            <a:ext cx="2857500" cy="2857500"/>
          </a:xfrm>
          <a:prstGeom prst="rect">
            <a:avLst/>
          </a:prstGeom>
          <a:noFill/>
        </p:spPr>
      </p:pic>
      <p:pic>
        <p:nvPicPr>
          <p:cNvPr id="8206" name="Picture 14" descr="pic_168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343400"/>
            <a:ext cx="3690938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82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/>
      <p:bldP spid="8198" grpId="0"/>
      <p:bldP spid="8199" grpId="0"/>
      <p:bldP spid="8200" grpId="0"/>
      <p:bldP spid="8201" grpId="0"/>
      <p:bldP spid="820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200400" y="457200"/>
            <a:ext cx="4351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Catholic church closely linked to state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514600" y="1600200"/>
            <a:ext cx="5976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merchants have experience with slaves &amp; plantations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990600" y="4267200"/>
            <a:ext cx="1365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Conquests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09600" y="5410200"/>
            <a:ext cx="49164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– 1492-1570 – administration &amp; economy</a:t>
            </a:r>
          </a:p>
          <a:p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– til 1700 – institutions &amp; societies</a:t>
            </a:r>
          </a:p>
          <a:p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– 1700s – reform &amp; reorganization</a:t>
            </a:r>
          </a:p>
        </p:txBody>
      </p:sp>
      <p:pic>
        <p:nvPicPr>
          <p:cNvPr id="9226" name="Picture 10" descr="slave-caravans-on-the-r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362200"/>
            <a:ext cx="3505200" cy="2628900"/>
          </a:xfrm>
          <a:prstGeom prst="rect">
            <a:avLst/>
          </a:prstGeom>
          <a:noFill/>
        </p:spPr>
      </p:pic>
      <p:pic>
        <p:nvPicPr>
          <p:cNvPr id="9228" name="Picture 12" descr="portuguese_church_with_tiles_30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"/>
            <a:ext cx="18288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9222" grpId="0"/>
      <p:bldP spid="92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57200" y="685800"/>
            <a:ext cx="297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Caribbean Crucible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04800" y="1905000"/>
            <a:ext cx="4884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model for Spanish actions in Latin America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62000" y="2819400"/>
            <a:ext cx="46815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establish colonies</a:t>
            </a:r>
          </a:p>
          <a:p>
            <a:r>
              <a:rPr lang="en-US"/>
              <a:t>form encomiendas</a:t>
            </a:r>
          </a:p>
          <a:p>
            <a:r>
              <a:rPr lang="en-US"/>
              <a:t>Indians distributed as laborers</a:t>
            </a:r>
          </a:p>
          <a:p>
            <a:r>
              <a:rPr lang="en-US"/>
              <a:t>diseases destroy indigenous populations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81000" y="4876800"/>
            <a:ext cx="462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cities laid out on grid with central square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57200" y="6096000"/>
            <a:ext cx="6142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royal administration included professional magistrates</a:t>
            </a:r>
          </a:p>
        </p:txBody>
      </p:sp>
      <p:pic>
        <p:nvPicPr>
          <p:cNvPr id="10250" name="Picture 10" descr="Caribbean-ma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04800"/>
            <a:ext cx="3657600" cy="2659063"/>
          </a:xfrm>
          <a:prstGeom prst="rect">
            <a:avLst/>
          </a:prstGeom>
          <a:noFill/>
        </p:spPr>
      </p:pic>
      <p:pic>
        <p:nvPicPr>
          <p:cNvPr id="10252" name="Picture 12" descr="t015_1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352800"/>
            <a:ext cx="3810000" cy="254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  <p:bldP spid="10246" grpId="0"/>
      <p:bldP spid="10247" grpId="0"/>
      <p:bldP spid="102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81000" y="914400"/>
            <a:ext cx="3016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laws incorporate Spanish </a:t>
            </a:r>
          </a:p>
          <a:p>
            <a:r>
              <a:rPr lang="en-US"/>
              <a:t>&amp; American experience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04800" y="2209800"/>
            <a:ext cx="4452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church builds cathedrals &amp; universities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0" y="36576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shift from conquest to settlement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5486400"/>
            <a:ext cx="4667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1520s-1530s elements </a:t>
            </a:r>
          </a:p>
          <a:p>
            <a:r>
              <a:rPr lang="en-US"/>
              <a:t>of Latin America colonial system in place</a:t>
            </a:r>
          </a:p>
        </p:txBody>
      </p:sp>
      <p:pic>
        <p:nvPicPr>
          <p:cNvPr id="11273" name="Picture 9" descr="70173-cathedral-se-são-paulo-braz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5038" y="609600"/>
            <a:ext cx="4398962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/>
      <p:bldP spid="11270" grpId="0"/>
      <p:bldP spid="112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1827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Conquest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838200" y="1219200"/>
            <a:ext cx="3373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series of individual initiatives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33400" y="2514600"/>
            <a:ext cx="2636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Mexico – Cortez - 1519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04800" y="4267200"/>
            <a:ext cx="3498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Kingdom of New Spain – 1535 </a:t>
            </a:r>
          </a:p>
          <a:p>
            <a:r>
              <a:rPr lang="en-US"/>
              <a:t>(central Mexico)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838200" y="5105400"/>
            <a:ext cx="2382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Inca – Pizarro - 1533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895600" y="5486400"/>
            <a:ext cx="280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1540 Peru under control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609600" y="6096000"/>
            <a:ext cx="431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1570 – 192 Spanish urban settlements</a:t>
            </a:r>
          </a:p>
        </p:txBody>
      </p:sp>
      <p:pic>
        <p:nvPicPr>
          <p:cNvPr id="12299" name="Picture 11" descr="corte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752600"/>
            <a:ext cx="1800225" cy="2447925"/>
          </a:xfrm>
          <a:prstGeom prst="rect">
            <a:avLst/>
          </a:prstGeom>
          <a:noFill/>
        </p:spPr>
      </p:pic>
      <p:pic>
        <p:nvPicPr>
          <p:cNvPr id="12300" name="Picture 12" descr="retra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648200"/>
            <a:ext cx="2209800" cy="2209800"/>
          </a:xfrm>
          <a:prstGeom prst="rect">
            <a:avLst/>
          </a:prstGeom>
          <a:noFill/>
        </p:spPr>
      </p:pic>
      <p:pic>
        <p:nvPicPr>
          <p:cNvPr id="12302" name="Picture 14" descr="teomo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0"/>
            <a:ext cx="3657600" cy="2749550"/>
          </a:xfrm>
          <a:prstGeom prst="rect">
            <a:avLst/>
          </a:prstGeom>
          <a:noFill/>
        </p:spPr>
      </p:pic>
      <p:pic>
        <p:nvPicPr>
          <p:cNvPr id="12304" name="Picture 16" descr="machu-picch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057400"/>
            <a:ext cx="33528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3" grpId="0"/>
      <p:bldP spid="12294" grpId="0"/>
      <p:bldP spid="12295" grpId="0"/>
      <p:bldP spid="12296" grpId="0"/>
      <p:bldP spid="12297" grpId="0"/>
      <p:bldP spid="122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191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Conquerors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886200" y="1371600"/>
            <a:ext cx="427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process regulated by </a:t>
            </a:r>
          </a:p>
          <a:p>
            <a:r>
              <a:rPr lang="en-US"/>
              <a:t>agreements b/t leaders &amp; government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355725" y="2786063"/>
            <a:ext cx="551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not professional soldiers, wanted glory &amp; fortune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438400" y="4343400"/>
            <a:ext cx="423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entitled to dominate Indian peasantry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04800" y="5334000"/>
            <a:ext cx="6129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triumphed b/c of horses, weapons, leadership, </a:t>
            </a:r>
            <a:r>
              <a:rPr lang="en-US" altLang="zh-CN">
                <a:ea typeface="宋体" charset="-122"/>
              </a:rPr>
              <a:t>disease</a:t>
            </a:r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6629400" y="6172200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done by 1570</a:t>
            </a:r>
          </a:p>
        </p:txBody>
      </p:sp>
      <p:pic>
        <p:nvPicPr>
          <p:cNvPr id="13323" name="Picture 11" descr="SpanishExplor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2857500" cy="1809750"/>
          </a:xfrm>
          <a:prstGeom prst="rect">
            <a:avLst/>
          </a:prstGeom>
          <a:noFill/>
        </p:spPr>
      </p:pic>
      <p:pic>
        <p:nvPicPr>
          <p:cNvPr id="13325" name="Picture 13" descr="fig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276600"/>
            <a:ext cx="1666875" cy="1971675"/>
          </a:xfrm>
          <a:prstGeom prst="rect">
            <a:avLst/>
          </a:prstGeom>
          <a:noFill/>
        </p:spPr>
      </p:pic>
      <p:pic>
        <p:nvPicPr>
          <p:cNvPr id="13327" name="Picture 15" descr="chichi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124200"/>
            <a:ext cx="16002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  <p:bldP spid="13318" grpId="0"/>
      <p:bldP spid="13319" grpId="0"/>
      <p:bldP spid="13320" grpId="0"/>
      <p:bldP spid="133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33400" y="457200"/>
            <a:ext cx="314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Conquest &amp; Morality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0" y="1143000"/>
            <a:ext cx="520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conquest, exploitation &amp; conversion justified?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066800" y="3962400"/>
            <a:ext cx="2840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Bartolome de Las Casas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685800" y="2743200"/>
            <a:ext cx="4681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converting to Christianity necessary duty</a:t>
            </a:r>
          </a:p>
          <a:p>
            <a:r>
              <a:rPr lang="en-US"/>
              <a:t>	- even forced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33400" y="2057400"/>
            <a:ext cx="379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view that Indians not fully human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609600" y="4724400"/>
            <a:ext cx="351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Destruction of Indian societies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2667000" y="5410200"/>
            <a:ext cx="606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Indigenous peoples suffered from European conquest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914400" y="5867400"/>
            <a:ext cx="300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Demographic catastrophe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2438400" y="6491288"/>
            <a:ext cx="3792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Different type of society emerges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4327525" y="5986463"/>
            <a:ext cx="3371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Concentrate Indians in towns</a:t>
            </a:r>
          </a:p>
        </p:txBody>
      </p:sp>
      <p:pic>
        <p:nvPicPr>
          <p:cNvPr id="14354" name="Picture 18" descr="bartolomedelascasasprotec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581400"/>
            <a:ext cx="2514600" cy="1885950"/>
          </a:xfrm>
          <a:prstGeom prst="rect">
            <a:avLst/>
          </a:prstGeom>
          <a:noFill/>
        </p:spPr>
      </p:pic>
      <p:pic>
        <p:nvPicPr>
          <p:cNvPr id="14357" name="Picture 21" descr="balboadogs-deb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28600"/>
            <a:ext cx="3352800" cy="2754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2" grpId="0"/>
      <p:bldP spid="14344" grpId="0"/>
      <p:bldP spid="14345" grpId="0"/>
      <p:bldP spid="14347" grpId="0"/>
      <p:bldP spid="14348" grpId="0"/>
      <p:bldP spid="14349" grpId="0"/>
      <p:bldP spid="14350" grpId="0"/>
      <p:bldP spid="14351" grpId="0"/>
      <p:bldP spid="143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33400" y="508000"/>
            <a:ext cx="3355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Exploitation of the Indians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066800" y="1524000"/>
            <a:ext cx="448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Mexico &amp; Peru retain traditional nobility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85800" y="2438400"/>
            <a:ext cx="4275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Enslavement prohibited by mid 1500s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2362200" y="3048000"/>
            <a:ext cx="48926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Encomiendas - land grants to conquerors included Indians as source of labor &amp; taxes (done by 1620s)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2590800" y="4648200"/>
            <a:ext cx="4148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Indians taxed, forced labor</a:t>
            </a:r>
          </a:p>
          <a:p>
            <a:r>
              <a:rPr lang="en-US"/>
              <a:t>Indians fled villages to work in cities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505200" y="5943600"/>
            <a:ext cx="5403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yet - Indian culture resilient</a:t>
            </a:r>
          </a:p>
          <a:p>
            <a:r>
              <a:rPr lang="en-US"/>
              <a:t>	- modify Spanish culture to Indian ways</a:t>
            </a:r>
          </a:p>
        </p:txBody>
      </p:sp>
      <p:pic>
        <p:nvPicPr>
          <p:cNvPr id="15371" name="Picture 11" descr="INDIE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3581400"/>
            <a:ext cx="1714500" cy="2571750"/>
          </a:xfrm>
          <a:prstGeom prst="rect">
            <a:avLst/>
          </a:prstGeom>
          <a:noFill/>
        </p:spPr>
      </p:pic>
      <p:pic>
        <p:nvPicPr>
          <p:cNvPr id="15374" name="Picture 14" descr="Kuarup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657600"/>
            <a:ext cx="1876425" cy="2857500"/>
          </a:xfrm>
          <a:prstGeom prst="rect">
            <a:avLst/>
          </a:prstGeom>
          <a:noFill/>
        </p:spPr>
      </p:pic>
      <p:pic>
        <p:nvPicPr>
          <p:cNvPr id="15376" name="Picture 16" descr="aztec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304800"/>
            <a:ext cx="2857500" cy="2495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  <p:bldP spid="15367" grpId="0"/>
      <p:bldP spid="15368" grpId="0"/>
      <p:bldP spid="153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57200" y="457200"/>
            <a:ext cx="400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Colonial Economics &amp; Government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219200" y="1219200"/>
            <a:ext cx="353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Agriculture, ranching &amp; mining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0" y="2362200"/>
            <a:ext cx="62912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Spanish commercial system organized around exchange of New World metals</a:t>
            </a:r>
          </a:p>
          <a:p>
            <a:r>
              <a:rPr lang="en-US"/>
              <a:t>	- makes Latin America part of World System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609600" y="3581400"/>
            <a:ext cx="4973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Silver - major mines in Mexico, Peru, Bolivia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3733800" y="5791200"/>
            <a:ext cx="565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Private individuals worked mines in return for giving government 1/5 of production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3657600" y="5029200"/>
            <a:ext cx="4897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Industry was stimulus for general economy</a:t>
            </a:r>
          </a:p>
        </p:txBody>
      </p:sp>
      <p:pic>
        <p:nvPicPr>
          <p:cNvPr id="16398" name="Picture 14" descr="aztecsundesignbox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362200"/>
            <a:ext cx="2619375" cy="2486025"/>
          </a:xfrm>
          <a:prstGeom prst="rect">
            <a:avLst/>
          </a:prstGeom>
          <a:noFill/>
        </p:spPr>
      </p:pic>
      <p:pic>
        <p:nvPicPr>
          <p:cNvPr id="16400" name="Picture 16" descr="wHorsemeeting1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57200"/>
            <a:ext cx="2543175" cy="1674813"/>
          </a:xfrm>
          <a:prstGeom prst="rect">
            <a:avLst/>
          </a:prstGeom>
          <a:noFill/>
        </p:spPr>
      </p:pic>
      <p:pic>
        <p:nvPicPr>
          <p:cNvPr id="16402" name="Picture 18" descr="stacked_bull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343400"/>
            <a:ext cx="2919413" cy="233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90" grpId="0"/>
      <p:bldP spid="16393" grpId="0"/>
      <p:bldP spid="16395" grpId="0"/>
      <p:bldP spid="163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3400" y="381000"/>
            <a:ext cx="2738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Haciendas &amp; Villages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371600" y="990600"/>
            <a:ext cx="65230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Indian population dwindles - Spanish rural estates emerge</a:t>
            </a:r>
          </a:p>
          <a:p>
            <a:r>
              <a:rPr lang="en-US"/>
              <a:t>	- grains, fruits, livestock</a:t>
            </a:r>
          </a:p>
          <a:p>
            <a:r>
              <a:rPr lang="en-US"/>
              <a:t>	- basis of wealth &amp; power for local aristocracy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04800" y="3048000"/>
            <a:ext cx="2779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Industry &amp; commerce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304800" y="4343400"/>
            <a:ext cx="506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Self-sufficient in foodstuffs &amp; material goods</a:t>
            </a:r>
          </a:p>
          <a:p>
            <a:r>
              <a:rPr lang="en-US"/>
              <a:t>	- only needed luxuries from Europe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431925" y="5376863"/>
            <a:ext cx="3614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Silver ruled commercial system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479925" y="6138863"/>
            <a:ext cx="3652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All trade reserved for Spaniards</a:t>
            </a:r>
          </a:p>
        </p:txBody>
      </p:sp>
      <p:pic>
        <p:nvPicPr>
          <p:cNvPr id="17420" name="Picture 12" descr="hacienda_tabi_2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133600"/>
            <a:ext cx="2895600" cy="2171700"/>
          </a:xfrm>
          <a:prstGeom prst="rect">
            <a:avLst/>
          </a:prstGeom>
          <a:noFill/>
        </p:spPr>
      </p:pic>
      <p:pic>
        <p:nvPicPr>
          <p:cNvPr id="17422" name="Picture 14" descr="landgoe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133600"/>
            <a:ext cx="2947988" cy="2243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  <p:bldP spid="17415" grpId="0"/>
      <p:bldP spid="17416" grpId="0"/>
      <p:bldP spid="17417" grpId="0"/>
      <p:bldP spid="174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424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Board of Trade controlled commerce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514600" y="1066800"/>
            <a:ext cx="6205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Merchant guild in Spain had rights over American trade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33400" y="1905000"/>
            <a:ext cx="4554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Convoy system of ships to protect trade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762000" y="2895600"/>
            <a:ext cx="7996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Galleons - heavily armed</a:t>
            </a:r>
          </a:p>
          <a:p>
            <a:r>
              <a:rPr lang="en-US"/>
              <a:t>	- also transported Chinese products from Philippines to Mexico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810000" y="3886200"/>
            <a:ext cx="4616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Silver wealth went to Spain for </a:t>
            </a:r>
          </a:p>
          <a:p>
            <a:r>
              <a:rPr lang="en-US"/>
              <a:t>state expenses and manufactured goods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4038600" y="4876800"/>
            <a:ext cx="426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Much silver left Spain </a:t>
            </a:r>
          </a:p>
          <a:p>
            <a:r>
              <a:rPr lang="en-US"/>
              <a:t>and contributed to inflation in Europe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4614863" y="5791200"/>
            <a:ext cx="45291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Spain’s wealth depended more on taxes</a:t>
            </a:r>
          </a:p>
        </p:txBody>
      </p:sp>
      <p:pic>
        <p:nvPicPr>
          <p:cNvPr id="18445" name="Picture 13" descr="a1boat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524000"/>
            <a:ext cx="2381250" cy="1495425"/>
          </a:xfrm>
          <a:prstGeom prst="rect">
            <a:avLst/>
          </a:prstGeom>
          <a:noFill/>
        </p:spPr>
      </p:pic>
      <p:pic>
        <p:nvPicPr>
          <p:cNvPr id="18447" name="Picture 15" descr="galle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657600"/>
            <a:ext cx="2795588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  <p:bldP spid="18438" grpId="0"/>
      <p:bldP spid="18439" grpId="0"/>
      <p:bldP spid="18441" grpId="0"/>
      <p:bldP spid="18442" grpId="0"/>
      <p:bldP spid="184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838200"/>
            <a:ext cx="2687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Ruling an Empire</a:t>
            </a:r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438400" y="228600"/>
            <a:ext cx="64976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Sovereignty over Empire was with the crown</a:t>
            </a:r>
          </a:p>
          <a:p>
            <a:r>
              <a:rPr lang="en-US"/>
              <a:t>	- based on Papal grant awarding Indies to Castile </a:t>
            </a:r>
          </a:p>
          <a:p>
            <a:r>
              <a:rPr lang="en-US"/>
              <a:t>	(bring lands into Christian community)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04800" y="1371600"/>
            <a:ext cx="5075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Treaty of Tordesillas (1494)</a:t>
            </a:r>
          </a:p>
          <a:p>
            <a:r>
              <a:rPr lang="en-US"/>
              <a:t>	- drew a NS line to separate colonies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138363" y="4953000"/>
            <a:ext cx="70056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Spanish Empire a bureaucratic system built on core of lawyers</a:t>
            </a:r>
          </a:p>
          <a:p>
            <a:r>
              <a:rPr lang="en-US"/>
              <a:t>	- legislative &amp; administrative power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81000" y="5638800"/>
            <a:ext cx="7696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King ruled from Spain</a:t>
            </a:r>
          </a:p>
          <a:p>
            <a:r>
              <a:rPr lang="en-US"/>
              <a:t>	- viceroys represented kings &amp; had extensive military, legislative &amp; judicial powers</a:t>
            </a:r>
          </a:p>
        </p:txBody>
      </p:sp>
      <p:pic>
        <p:nvPicPr>
          <p:cNvPr id="19467" name="Picture 11" descr="treaty_of_tordesil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0" y="1524000"/>
            <a:ext cx="3333750" cy="2428875"/>
          </a:xfrm>
          <a:prstGeom prst="rect">
            <a:avLst/>
          </a:prstGeom>
          <a:noFill/>
        </p:spPr>
      </p:pic>
      <p:pic>
        <p:nvPicPr>
          <p:cNvPr id="19469" name="Picture 13" descr="magetor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133600"/>
            <a:ext cx="5372100" cy="2724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  <p:bldP spid="19463" grpId="0"/>
      <p:bldP spid="19464" grpId="0"/>
      <p:bldP spid="1946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0" y="304800"/>
            <a:ext cx="7031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Viceroyalties divided into 10 divisions run by royal magistrates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28600" y="1295400"/>
            <a:ext cx="4186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Local level magistrates often corrupt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04800" y="2133600"/>
            <a:ext cx="4237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Clergy - secular &amp; religious functions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81000" y="3962400"/>
            <a:ext cx="5251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Convert Indians</a:t>
            </a:r>
          </a:p>
          <a:p>
            <a:r>
              <a:rPr lang="en-US"/>
              <a:t>Some defended Indian rights &amp; studied culture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09600" y="4876800"/>
            <a:ext cx="412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Core areas – </a:t>
            </a:r>
          </a:p>
          <a:p>
            <a:r>
              <a:rPr lang="en-US"/>
              <a:t>formal institutional church structure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381000" y="5867400"/>
            <a:ext cx="8301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Church profoundly influenced colonial cultural &amp; intellectual life</a:t>
            </a:r>
          </a:p>
          <a:p>
            <a:r>
              <a:rPr lang="en-US"/>
              <a:t>	- architecture, printing, schools, universities, inquisition (morality)</a:t>
            </a:r>
          </a:p>
        </p:txBody>
      </p:sp>
      <p:pic>
        <p:nvPicPr>
          <p:cNvPr id="20493" name="Picture 13" descr="samer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62000"/>
            <a:ext cx="4257675" cy="2833688"/>
          </a:xfrm>
          <a:prstGeom prst="rect">
            <a:avLst/>
          </a:prstGeom>
          <a:noFill/>
        </p:spPr>
      </p:pic>
      <p:pic>
        <p:nvPicPr>
          <p:cNvPr id="20495" name="Picture 15" descr="web_5x7-Spanish-Chur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352800"/>
            <a:ext cx="3338513" cy="2559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6" grpId="0"/>
      <p:bldP spid="20488" grpId="0"/>
      <p:bldP spid="20489" grpId="0"/>
      <p:bldP spid="20490" grpId="0"/>
      <p:bldP spid="204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050925" y="652463"/>
            <a:ext cx="316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Brazil - plantation economy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09600" y="1447800"/>
            <a:ext cx="4364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1500s Pedro Cabral trying to find India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431925" y="2100263"/>
            <a:ext cx="6713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Little interest in til French merchants wanted dyewood trees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0" y="2971800"/>
            <a:ext cx="6611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Portuguese nobles given land grants to colonize &amp; develop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974725" y="3700463"/>
            <a:ext cx="211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Sugar plantations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962400" y="4191000"/>
            <a:ext cx="2306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Jesuit missionaries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1981200" y="6248400"/>
            <a:ext cx="5126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Port cities develop to serve sugar plantations</a:t>
            </a:r>
          </a:p>
        </p:txBody>
      </p:sp>
      <p:pic>
        <p:nvPicPr>
          <p:cNvPr id="21518" name="Picture 14" descr="Cabral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0"/>
            <a:ext cx="2933700" cy="1695450"/>
          </a:xfrm>
          <a:prstGeom prst="rect">
            <a:avLst/>
          </a:prstGeom>
          <a:noFill/>
        </p:spPr>
      </p:pic>
      <p:pic>
        <p:nvPicPr>
          <p:cNvPr id="21520" name="Picture 16" descr="PACabra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3225" y="2895600"/>
            <a:ext cx="2390775" cy="3190875"/>
          </a:xfrm>
          <a:prstGeom prst="rect">
            <a:avLst/>
          </a:prstGeom>
          <a:noFill/>
        </p:spPr>
      </p:pic>
      <p:pic>
        <p:nvPicPr>
          <p:cNvPr id="21522" name="Picture 18" descr="B79598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962400"/>
            <a:ext cx="2957513" cy="2112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  <p:bldP spid="21511" grpId="0"/>
      <p:bldP spid="21513" grpId="0"/>
      <p:bldP spid="21514" grpId="0"/>
      <p:bldP spid="21515" grpId="0"/>
      <p:bldP spid="215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2132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Sugar &amp; Slavery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600200" y="914400"/>
            <a:ext cx="4618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Becomes world’s largest sugar producer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81000" y="1371600"/>
            <a:ext cx="5735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First plantation colony - slave labor</a:t>
            </a:r>
          </a:p>
          <a:p>
            <a:r>
              <a:rPr lang="en-US"/>
              <a:t>	- white planter families dominate hierarchy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04800" y="4419600"/>
            <a:ext cx="272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End of 1600s slaves </a:t>
            </a:r>
          </a:p>
          <a:p>
            <a:r>
              <a:rPr lang="en-US"/>
              <a:t>were 1/2 the population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0" y="5943600"/>
            <a:ext cx="5006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Inbetween classes were mixed origins, poor whites, Indians, &amp; free Africans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111750" y="6491288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Governor general reports to Lisbon</a:t>
            </a:r>
          </a:p>
        </p:txBody>
      </p:sp>
      <p:pic>
        <p:nvPicPr>
          <p:cNvPr id="23561" name="Picture 9" descr="brazilsl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685800"/>
            <a:ext cx="1914525" cy="2105025"/>
          </a:xfrm>
          <a:prstGeom prst="rect">
            <a:avLst/>
          </a:prstGeom>
          <a:noFill/>
        </p:spPr>
      </p:pic>
      <p:pic>
        <p:nvPicPr>
          <p:cNvPr id="23563" name="Picture 11" descr="portugalsugarmil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00400"/>
            <a:ext cx="4038600" cy="3124200"/>
          </a:xfrm>
          <a:prstGeom prst="rect">
            <a:avLst/>
          </a:prstGeom>
          <a:noFill/>
        </p:spPr>
      </p:pic>
      <p:pic>
        <p:nvPicPr>
          <p:cNvPr id="23565" name="Picture 13" descr="5fc14b403aba505681b897d0e75947f4img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209800"/>
            <a:ext cx="28575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23556" grpId="0"/>
      <p:bldP spid="23557" grpId="0"/>
      <p:bldP spid="23558" grpId="0"/>
      <p:bldP spid="235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5227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Missionaries important</a:t>
            </a:r>
          </a:p>
          <a:p>
            <a:r>
              <a:rPr lang="en-US"/>
              <a:t>	- ran ranches, mills, schools &amp; church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371600" y="1600200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Closely tied to Portugal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143000" y="2895600"/>
            <a:ext cx="6243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No universities to stimulate independent intellectual life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0" y="3657600"/>
            <a:ext cx="8047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1600s - Dutch , English, French establish sugar plantations in Caribbean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295400" y="4343400"/>
            <a:ext cx="617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Competition lowers sugar prices raises slave prices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838200" y="5181600"/>
            <a:ext cx="2547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Gold discovered 1695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905000" y="5867400"/>
            <a:ext cx="2789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Mines worked by slaves</a:t>
            </a:r>
          </a:p>
        </p:txBody>
      </p:sp>
      <p:pic>
        <p:nvPicPr>
          <p:cNvPr id="24586" name="Picture 10" descr="gold-coin-braz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5103813"/>
            <a:ext cx="3052763" cy="1533525"/>
          </a:xfrm>
          <a:prstGeom prst="rect">
            <a:avLst/>
          </a:prstGeom>
          <a:noFill/>
        </p:spPr>
      </p:pic>
      <p:pic>
        <p:nvPicPr>
          <p:cNvPr id="24588" name="Picture 12" descr="ancietajung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04800"/>
            <a:ext cx="1971675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/>
      <p:bldP spid="24580" grpId="0"/>
      <p:bldP spid="24581" grpId="0"/>
      <p:bldP spid="24582" grpId="0"/>
      <p:bldP spid="24583" grpId="0"/>
      <p:bldP spid="245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0" y="228600"/>
            <a:ext cx="395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Government controlled production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886200" y="838200"/>
            <a:ext cx="5022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Gold &amp; diamonds open interior to settlement</a:t>
            </a:r>
          </a:p>
          <a:p>
            <a:r>
              <a:rPr lang="en-US"/>
              <a:t>	-devastate Indian populations</a:t>
            </a:r>
          </a:p>
          <a:p>
            <a:r>
              <a:rPr lang="en-US"/>
              <a:t>	- weaken coastal agriculture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457200" y="1219200"/>
            <a:ext cx="3424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Mines stimulate new ventures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914400" y="1905000"/>
            <a:ext cx="4681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Rio de Janiero - major port &amp; capital 1763</a:t>
            </a:r>
          </a:p>
          <a:p>
            <a:r>
              <a:rPr lang="en-US"/>
              <a:t>	- close to mines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0" y="5410200"/>
            <a:ext cx="5006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Gold &amp; diamonds not contribute much to Portuguese economic development</a:t>
            </a:r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685800" y="6216650"/>
            <a:ext cx="763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Did allow Portugal to import manufactured products instead of creating own industries</a:t>
            </a:r>
          </a:p>
        </p:txBody>
      </p:sp>
      <p:pic>
        <p:nvPicPr>
          <p:cNvPr id="22552" name="Picture 24" descr="salgado_ladd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9975" y="2667000"/>
            <a:ext cx="1724025" cy="2619375"/>
          </a:xfrm>
          <a:prstGeom prst="rect">
            <a:avLst/>
          </a:prstGeom>
          <a:noFill/>
        </p:spPr>
      </p:pic>
      <p:pic>
        <p:nvPicPr>
          <p:cNvPr id="22554" name="Picture 26" descr="p-85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86000"/>
            <a:ext cx="2381250" cy="3600450"/>
          </a:xfrm>
          <a:prstGeom prst="rect">
            <a:avLst/>
          </a:prstGeom>
          <a:noFill/>
        </p:spPr>
      </p:pic>
      <p:pic>
        <p:nvPicPr>
          <p:cNvPr id="22556" name="Picture 28" descr="Ri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590800"/>
            <a:ext cx="38100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3" grpId="0"/>
      <p:bldP spid="22535" grpId="0"/>
      <p:bldP spid="22547" grpId="0"/>
      <p:bldP spid="22548" grpId="0"/>
      <p:bldP spid="225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2592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Multiracial societies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81000" y="1676400"/>
            <a:ext cx="5126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Castas - mixed peoples</a:t>
            </a:r>
          </a:p>
          <a:p>
            <a:r>
              <a:rPr lang="en-US"/>
              <a:t>	- by 1700s major population segment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676400" y="1066800"/>
            <a:ext cx="3335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Indians, Europeans, Africans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33400" y="2590800"/>
            <a:ext cx="5532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Society of Castas </a:t>
            </a:r>
          </a:p>
          <a:p>
            <a:r>
              <a:rPr lang="en-US"/>
              <a:t>- key to societal development was miscegenation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57200" y="3581400"/>
            <a:ext cx="3346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Crown sponsored marriages </a:t>
            </a:r>
          </a:p>
          <a:p>
            <a:r>
              <a:rPr lang="en-US"/>
              <a:t>(few European women)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04800" y="4800600"/>
            <a:ext cx="550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Mestizo population had higher status than Indian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04800" y="5715000"/>
            <a:ext cx="372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Similar process in colonies with </a:t>
            </a:r>
          </a:p>
          <a:p>
            <a:r>
              <a:rPr lang="en-US"/>
              <a:t>large African slave populations</a:t>
            </a:r>
          </a:p>
        </p:txBody>
      </p:sp>
      <p:pic>
        <p:nvPicPr>
          <p:cNvPr id="25613" name="Picture 13" descr="Mestiz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75" y="228600"/>
            <a:ext cx="3095625" cy="5419725"/>
          </a:xfrm>
          <a:prstGeom prst="rect">
            <a:avLst/>
          </a:prstGeom>
          <a:noFill/>
        </p:spPr>
      </p:pic>
      <p:pic>
        <p:nvPicPr>
          <p:cNvPr id="25615" name="Picture 15" descr="in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876800"/>
            <a:ext cx="1905000" cy="164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/>
      <p:bldP spid="25604" grpId="0"/>
      <p:bldP spid="25605" grpId="0"/>
      <p:bldP spid="25607" grpId="0"/>
      <p:bldP spid="25608" grpId="0"/>
      <p:bldP spid="2560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19075" y="228600"/>
            <a:ext cx="892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American realities created new social distinctions based on race &amp; place of birth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457200" y="3962400"/>
            <a:ext cx="499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Restrictions placed on mixed-origin people, </a:t>
            </a:r>
          </a:p>
          <a:p>
            <a:r>
              <a:rPr lang="en-US"/>
              <a:t>yet social mobility not halted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762000" y="685800"/>
            <a:ext cx="19367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European </a:t>
            </a:r>
          </a:p>
          <a:p>
            <a:r>
              <a:rPr lang="en-US"/>
              <a:t>Mestizo</a:t>
            </a:r>
          </a:p>
          <a:p>
            <a:r>
              <a:rPr lang="en-US"/>
              <a:t>Indian &amp; African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81000" y="4800600"/>
            <a:ext cx="6726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Distinction between Spaniards born in Spain (peninsulares) </a:t>
            </a:r>
          </a:p>
          <a:p>
            <a:r>
              <a:rPr lang="en-US"/>
              <a:t>&amp; those born in the new world (creoles)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193925" y="5562600"/>
            <a:ext cx="6950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Creoles dominate local economy, strong sense of Identity - will eventually help with independence movements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457200" y="6248400"/>
            <a:ext cx="5532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Patriarchal society - women under male authority</a:t>
            </a:r>
          </a:p>
        </p:txBody>
      </p:sp>
      <p:pic>
        <p:nvPicPr>
          <p:cNvPr id="26634" name="Picture 10" descr="spanish_missionar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895600"/>
            <a:ext cx="2924175" cy="1828800"/>
          </a:xfrm>
          <a:prstGeom prst="rect">
            <a:avLst/>
          </a:prstGeom>
          <a:noFill/>
        </p:spPr>
      </p:pic>
      <p:pic>
        <p:nvPicPr>
          <p:cNvPr id="26635" name="Picture 11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685800"/>
            <a:ext cx="1878013" cy="2590800"/>
          </a:xfrm>
          <a:prstGeom prst="rect">
            <a:avLst/>
          </a:prstGeom>
          <a:noFill/>
        </p:spPr>
      </p:pic>
      <p:pic>
        <p:nvPicPr>
          <p:cNvPr id="26636" name="Picture 12" descr="spani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752600"/>
            <a:ext cx="1360488" cy="1828800"/>
          </a:xfrm>
          <a:prstGeom prst="rect">
            <a:avLst/>
          </a:prstGeom>
          <a:noFill/>
        </p:spPr>
      </p:pic>
      <p:pic>
        <p:nvPicPr>
          <p:cNvPr id="26638" name="Picture 14" descr="pardo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609600"/>
            <a:ext cx="2695575" cy="2162175"/>
          </a:xfrm>
          <a:prstGeom prst="rect">
            <a:avLst/>
          </a:prstGeom>
          <a:noFill/>
        </p:spPr>
      </p:pic>
      <p:pic>
        <p:nvPicPr>
          <p:cNvPr id="26640" name="Picture 16" descr="pe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200" y="1752600"/>
            <a:ext cx="1868488" cy="2119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  <p:bldP spid="26628" grpId="0"/>
      <p:bldP spid="26629" grpId="0"/>
      <p:bldP spid="26631" grpId="0"/>
      <p:bldP spid="266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203325" y="119063"/>
            <a:ext cx="6205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18th century reforms</a:t>
            </a:r>
          </a:p>
          <a:p>
            <a:r>
              <a:rPr lang="en-US"/>
              <a:t>	- European intellectual changes affect colonies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04800" y="1447800"/>
            <a:ext cx="8275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European population growth &amp; 18th c. wars gave colonies new importance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533400" y="2133600"/>
            <a:ext cx="3943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Shifting balance of politics &amp; trade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04800" y="3352800"/>
            <a:ext cx="695483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Spain in 18th c. weakened</a:t>
            </a:r>
          </a:p>
          <a:p>
            <a:r>
              <a:rPr lang="en-US"/>
              <a:t>	- poor rulers</a:t>
            </a:r>
          </a:p>
          <a:p>
            <a:r>
              <a:rPr lang="en-US"/>
              <a:t>	- foreign wars</a:t>
            </a:r>
          </a:p>
          <a:p>
            <a:r>
              <a:rPr lang="en-US"/>
              <a:t>	- internal problems</a:t>
            </a:r>
          </a:p>
          <a:p>
            <a:r>
              <a:rPr lang="en-US"/>
              <a:t>	- Fr, GB &amp; Holland seizing  Spanish Caribbean islands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533400" y="5257800"/>
            <a:ext cx="5532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Spanish decline - colonies become self-sufficient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1736725" y="5986463"/>
            <a:ext cx="653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Spanish war over royal succession caused war</a:t>
            </a:r>
          </a:p>
          <a:p>
            <a:r>
              <a:rPr lang="en-US"/>
              <a:t>	- Treaty of Utrecht opens colonies to foreign trade</a:t>
            </a:r>
          </a:p>
        </p:txBody>
      </p:sp>
      <p:pic>
        <p:nvPicPr>
          <p:cNvPr id="27659" name="Picture 11" descr="105404~The-Signing-of-the-Treaty-of-Utrecht-on-11th-April-1713-Post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981200"/>
            <a:ext cx="3333750" cy="2495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27652" grpId="0"/>
      <p:bldP spid="27654" grpId="0"/>
      <p:bldP spid="27656" grpId="0"/>
      <p:bldP spid="276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898525" y="271463"/>
            <a:ext cx="2051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Bourbon reforms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574925" y="957263"/>
            <a:ext cx="3640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New dynasty strengthens Spain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2370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Church remains ally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981200" y="1676400"/>
            <a:ext cx="40592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Taxation reformed</a:t>
            </a:r>
          </a:p>
          <a:p>
            <a:r>
              <a:rPr lang="en-US"/>
              <a:t>Ports open</a:t>
            </a:r>
          </a:p>
          <a:p>
            <a:r>
              <a:rPr lang="en-US"/>
              <a:t>America - new viceroyalties created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81000" y="2819400"/>
            <a:ext cx="67770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General reforms</a:t>
            </a:r>
          </a:p>
          <a:p>
            <a:r>
              <a:rPr lang="en-US"/>
              <a:t>	- creoles removed from upper government positions</a:t>
            </a:r>
          </a:p>
          <a:p>
            <a:r>
              <a:rPr lang="en-US"/>
              <a:t>	- more efficient rule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28600" y="6096000"/>
            <a:ext cx="4452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Involved in 7 years war as France’s ally</a:t>
            </a:r>
          </a:p>
        </p:txBody>
      </p:sp>
      <p:pic>
        <p:nvPicPr>
          <p:cNvPr id="28682" name="Picture 10" descr="philip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57200"/>
            <a:ext cx="1428750" cy="2019300"/>
          </a:xfrm>
          <a:prstGeom prst="rect">
            <a:avLst/>
          </a:prstGeom>
          <a:noFill/>
        </p:spPr>
      </p:pic>
      <p:pic>
        <p:nvPicPr>
          <p:cNvPr id="28684" name="Picture 12" descr="map-7YrsWar-1756-17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513138"/>
            <a:ext cx="4419600" cy="3344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  <p:bldP spid="28676" grpId="0"/>
      <p:bldP spid="28678" grpId="0"/>
      <p:bldP spid="28679" grpId="0"/>
      <p:bldP spid="2868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38290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More Spanish troops to Americas</a:t>
            </a:r>
          </a:p>
          <a:p>
            <a:r>
              <a:rPr lang="en-US"/>
              <a:t>	- frontiers expanded</a:t>
            </a:r>
          </a:p>
          <a:p>
            <a:r>
              <a:rPr lang="en-US"/>
              <a:t>	- California settled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533400" y="3200400"/>
            <a:ext cx="7869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Government active in economy</a:t>
            </a:r>
          </a:p>
          <a:p>
            <a:r>
              <a:rPr lang="en-US"/>
              <a:t>	- state monopolies formed, open new regions for development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279525" y="4157663"/>
            <a:ext cx="6726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More liberal trade regulations open up Caribbean commerce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879725" y="5072063"/>
            <a:ext cx="433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More open trade hurts local industries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28600" y="5867400"/>
            <a:ext cx="861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Bourbon changes revitalized empire but also stimulated dissatisfaction among colonialists</a:t>
            </a:r>
          </a:p>
        </p:txBody>
      </p:sp>
      <p:pic>
        <p:nvPicPr>
          <p:cNvPr id="29704" name="Picture 8" descr="ma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0"/>
            <a:ext cx="3486150" cy="2981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/>
      <p:bldP spid="29700" grpId="0"/>
      <p:bldP spid="29701" grpId="0"/>
      <p:bldP spid="2970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133600" y="2667000"/>
            <a:ext cx="66246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 Marquis of Pombal directing Portuguese affairs 1755-1776</a:t>
            </a:r>
          </a:p>
          <a:p>
            <a:r>
              <a:rPr lang="en-US"/>
              <a:t>- strengthen economy, not rely on England as much</a:t>
            </a:r>
          </a:p>
          <a:p>
            <a:r>
              <a:rPr lang="en-US"/>
              <a:t>- Brazilian gold going through London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81000" y="914400"/>
            <a:ext cx="1014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Brazil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33400" y="4267200"/>
            <a:ext cx="654843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Suppressed opposition to government</a:t>
            </a:r>
          </a:p>
          <a:p>
            <a:r>
              <a:rPr lang="en-US"/>
              <a:t>Monopolies formed to stimulate agriculture</a:t>
            </a:r>
          </a:p>
          <a:p>
            <a:r>
              <a:rPr lang="en-US"/>
              <a:t>New regions flourish - including Amazon</a:t>
            </a:r>
          </a:p>
          <a:p>
            <a:r>
              <a:rPr lang="en-US"/>
              <a:t>Abolish slavery in Portugal but not Brazil</a:t>
            </a:r>
          </a:p>
          <a:p>
            <a:r>
              <a:rPr lang="en-US"/>
              <a:t>Increase population growth - mixed marriages encouraged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334000" y="6096000"/>
            <a:ext cx="3335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Colony still based on slavery</a:t>
            </a:r>
          </a:p>
        </p:txBody>
      </p:sp>
      <p:pic>
        <p:nvPicPr>
          <p:cNvPr id="30728" name="Picture 8" descr="marquis-of-pomb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28600"/>
            <a:ext cx="1905000" cy="2228850"/>
          </a:xfrm>
          <a:prstGeom prst="rect">
            <a:avLst/>
          </a:prstGeom>
          <a:noFill/>
        </p:spPr>
      </p:pic>
      <p:pic>
        <p:nvPicPr>
          <p:cNvPr id="30730" name="Picture 10" descr="320px-Mestiz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1000"/>
            <a:ext cx="3048000" cy="2076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/>
      <p:bldP spid="30724" grpId="0"/>
      <p:bldP spid="307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387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Reforms, Reactions, &amp; Revolts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mid - 1700s American Iberian colonies shared world growth in population &amp; productive capacity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581400" y="2438400"/>
            <a:ext cx="4794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Reforms had disrupted old power patterns</a:t>
            </a:r>
          </a:p>
          <a:p>
            <a:r>
              <a:rPr lang="en-US"/>
              <a:t>	- rebellions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457200" y="3429000"/>
            <a:ext cx="4440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Comunero Revolt - New Granada</a:t>
            </a:r>
          </a:p>
          <a:p>
            <a:r>
              <a:rPr lang="en-US"/>
              <a:t>Tupac Amaru Rising - Peruvian Indians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685800" y="6248400"/>
            <a:ext cx="4148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Brazil escaped serious disturbances</a:t>
            </a:r>
          </a:p>
        </p:txBody>
      </p:sp>
      <p:pic>
        <p:nvPicPr>
          <p:cNvPr id="31759" name="Picture 15" descr="149px-Tupac_Amaru_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886200"/>
            <a:ext cx="1860550" cy="2247900"/>
          </a:xfrm>
          <a:prstGeom prst="rect">
            <a:avLst/>
          </a:prstGeom>
          <a:noFill/>
        </p:spPr>
      </p:pic>
      <p:pic>
        <p:nvPicPr>
          <p:cNvPr id="31761" name="Picture 17" descr="tupa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191000"/>
            <a:ext cx="3810000" cy="206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  <p:bldP spid="31748" grpId="0"/>
      <p:bldP spid="31749" grpId="0"/>
      <p:bldP spid="317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685800" y="533400"/>
            <a:ext cx="4427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Movements have different social bases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219200" y="1981200"/>
            <a:ext cx="746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Demonstrate increased local dissatisfaction with Imperial policies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04800" y="3505200"/>
            <a:ext cx="8453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Sharp social divisions among colonial groups hindered revolutionary action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3717925" y="4843463"/>
            <a:ext cx="48164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Changes when Spain &amp; Portugal weakened by European political &amp; social turmoil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/>
      <p:bldP spid="32772" grpId="0"/>
      <p:bldP spid="3277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/>
          <a:lstStyle/>
          <a:p>
            <a:r>
              <a:rPr lang="en-US" sz="4000" b="1"/>
              <a:t>What aspects of Iberian society were transferred to the New World?</a:t>
            </a: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Urban living</a:t>
            </a:r>
          </a:p>
          <a:p>
            <a:pPr>
              <a:lnSpc>
                <a:spcPct val="90000"/>
              </a:lnSpc>
            </a:pPr>
            <a:r>
              <a:rPr lang="en-US" sz="2800"/>
              <a:t>Commoners who came as conquerors set themselves up as nobility</a:t>
            </a:r>
          </a:p>
          <a:p>
            <a:pPr>
              <a:lnSpc>
                <a:spcPct val="90000"/>
              </a:lnSpc>
            </a:pPr>
            <a:r>
              <a:rPr lang="en-US" sz="2800"/>
              <a:t>Patriarchal society</a:t>
            </a:r>
          </a:p>
          <a:p>
            <a:pPr>
              <a:lnSpc>
                <a:spcPct val="90000"/>
              </a:lnSpc>
            </a:pPr>
            <a:r>
              <a:rPr lang="en-US" sz="2800"/>
              <a:t>Tradition of slavery (Iberia different than rest of Europe)</a:t>
            </a:r>
          </a:p>
          <a:p>
            <a:pPr>
              <a:lnSpc>
                <a:spcPct val="90000"/>
              </a:lnSpc>
            </a:pPr>
            <a:r>
              <a:rPr lang="en-US" sz="2800"/>
              <a:t>Link of government to church</a:t>
            </a:r>
          </a:p>
          <a:p>
            <a:pPr>
              <a:lnSpc>
                <a:spcPct val="90000"/>
              </a:lnSpc>
            </a:pPr>
            <a:r>
              <a:rPr lang="en-US" sz="2800"/>
              <a:t>Strong religion</a:t>
            </a:r>
          </a:p>
          <a:p>
            <a:pPr>
              <a:lnSpc>
                <a:spcPct val="90000"/>
              </a:lnSpc>
            </a:pPr>
            <a:r>
              <a:rPr lang="en-US" sz="2800"/>
              <a:t>Professional bureaucracy (trained lawyers &amp; judges)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What model for American colonization was established in the Caribbean?</a:t>
            </a: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/>
              <a:t>Beginning of encomienda system (grants of Indians to individual Spaniards)</a:t>
            </a:r>
          </a:p>
          <a:p>
            <a:pPr>
              <a:lnSpc>
                <a:spcPct val="90000"/>
              </a:lnSpc>
            </a:pPr>
            <a:r>
              <a:rPr lang="en-US" sz="2400" b="1"/>
              <a:t>Iberian style cities adapted to Americas</a:t>
            </a:r>
          </a:p>
          <a:p>
            <a:pPr>
              <a:lnSpc>
                <a:spcPct val="90000"/>
              </a:lnSpc>
            </a:pPr>
            <a:r>
              <a:rPr lang="en-US" sz="2400" b="1"/>
              <a:t>Used Roman city planning, grids</a:t>
            </a:r>
          </a:p>
          <a:p>
            <a:pPr>
              <a:lnSpc>
                <a:spcPct val="90000"/>
              </a:lnSpc>
            </a:pPr>
            <a:r>
              <a:rPr lang="en-US" sz="2400" b="1"/>
              <a:t>Conquest implied settlement</a:t>
            </a:r>
          </a:p>
          <a:p>
            <a:pPr>
              <a:lnSpc>
                <a:spcPct val="90000"/>
              </a:lnSpc>
            </a:pPr>
            <a:r>
              <a:rPr lang="en-US" sz="2400" b="1"/>
              <a:t>Church involvement, universities</a:t>
            </a:r>
          </a:p>
          <a:p>
            <a:pPr>
              <a:lnSpc>
                <a:spcPct val="90000"/>
              </a:lnSpc>
            </a:pPr>
            <a:r>
              <a:rPr lang="en-US" sz="2400" b="1"/>
              <a:t>Administrative institutions</a:t>
            </a:r>
          </a:p>
          <a:p>
            <a:pPr>
              <a:lnSpc>
                <a:spcPct val="90000"/>
              </a:lnSpc>
            </a:pPr>
            <a:r>
              <a:rPr lang="en-US" sz="2400" b="1"/>
              <a:t>Settlement included ranches, sugar plantations &amp; Spanish women </a:t>
            </a:r>
          </a:p>
          <a:p>
            <a:pPr>
              <a:lnSpc>
                <a:spcPct val="90000"/>
              </a:lnSpc>
            </a:pPr>
            <a:r>
              <a:rPr lang="en-US" sz="2400" b="1"/>
              <a:t>Resistance by &amp; de-population of natives leads to African slaves</a:t>
            </a:r>
          </a:p>
          <a:p>
            <a:pPr>
              <a:lnSpc>
                <a:spcPct val="90000"/>
              </a:lnSpc>
            </a:pPr>
            <a:r>
              <a:rPr lang="en-US" sz="2400" b="1"/>
              <a:t>bartering with Indians replaced by royal control &amp; development of sugar plantations</a:t>
            </a:r>
          </a:p>
          <a:p>
            <a:pPr>
              <a:lnSpc>
                <a:spcPct val="90000"/>
              </a:lnSpc>
            </a:pP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What was the nature of the exploitation of Indians in the Americas?</a:t>
            </a: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Desire to use them as labor &amp; get tribute from them led to some maintaining of Indian culture</a:t>
            </a:r>
          </a:p>
          <a:p>
            <a:pPr>
              <a:lnSpc>
                <a:spcPct val="90000"/>
              </a:lnSpc>
            </a:pPr>
            <a:r>
              <a:rPr lang="en-US" sz="2800"/>
              <a:t>Encomiendas - holders of grants could use Indians for labor or tax them - could be arbitrary &amp; excessive - destructive to native societies - ended by 1620s</a:t>
            </a:r>
          </a:p>
          <a:p>
            <a:pPr>
              <a:lnSpc>
                <a:spcPct val="90000"/>
              </a:lnSpc>
            </a:pPr>
            <a:r>
              <a:rPr lang="en-US" sz="2800"/>
              <a:t>Mita - forced labor</a:t>
            </a:r>
          </a:p>
          <a:p>
            <a:pPr>
              <a:lnSpc>
                <a:spcPct val="90000"/>
              </a:lnSpc>
            </a:pPr>
            <a:r>
              <a:rPr lang="en-US" sz="2800"/>
              <a:t>Switch to wage labor on ranches and in cities - cultural disruption</a:t>
            </a:r>
          </a:p>
          <a:p>
            <a:pPr>
              <a:lnSpc>
                <a:spcPct val="90000"/>
              </a:lnSpc>
            </a:pPr>
            <a:r>
              <a:rPr lang="en-US" sz="2800"/>
              <a:t>Learned to use laws &amp; courts - litigation</a:t>
            </a:r>
          </a:p>
          <a:p>
            <a:pPr>
              <a:lnSpc>
                <a:spcPct val="90000"/>
              </a:lnSpc>
            </a:pPr>
            <a:r>
              <a:rPr lang="en-US" sz="2800"/>
              <a:t>Indians were selective about adaptation of European culture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91600" cy="563562"/>
          </a:xfrm>
        </p:spPr>
        <p:txBody>
          <a:bodyPr/>
          <a:lstStyle/>
          <a:p>
            <a:r>
              <a:rPr lang="en-US" sz="2800" b="1"/>
              <a:t>Discuss the economy of the American colonies.</a:t>
            </a: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86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/>
              <a:t>Agrarian</a:t>
            </a:r>
          </a:p>
          <a:p>
            <a:pPr>
              <a:lnSpc>
                <a:spcPct val="90000"/>
              </a:lnSpc>
            </a:pPr>
            <a:r>
              <a:rPr lang="en-US" sz="2400" b="1"/>
              <a:t>Mining essential to Spain - silver “heart”</a:t>
            </a:r>
          </a:p>
          <a:p>
            <a:pPr>
              <a:lnSpc>
                <a:spcPct val="90000"/>
              </a:lnSpc>
            </a:pPr>
            <a:r>
              <a:rPr lang="en-US" sz="2400" b="1"/>
              <a:t>Spanish maritime commercial system organized around getting silver to Europe</a:t>
            </a:r>
          </a:p>
          <a:p>
            <a:pPr>
              <a:lnSpc>
                <a:spcPct val="90000"/>
              </a:lnSpc>
            </a:pPr>
            <a:r>
              <a:rPr lang="en-US" sz="2400" b="1"/>
              <a:t>Forced labor to wage labor</a:t>
            </a:r>
          </a:p>
          <a:p>
            <a:pPr>
              <a:lnSpc>
                <a:spcPct val="90000"/>
              </a:lnSpc>
            </a:pPr>
            <a:r>
              <a:rPr lang="en-US" sz="2400" b="1"/>
              <a:t>1/5th goes to crown</a:t>
            </a:r>
          </a:p>
          <a:p>
            <a:pPr>
              <a:lnSpc>
                <a:spcPct val="90000"/>
              </a:lnSpc>
            </a:pPr>
            <a:r>
              <a:rPr lang="en-US" sz="2400" b="1"/>
              <a:t>Mining stimulates other parts of economy - mercury, food, clothing</a:t>
            </a:r>
          </a:p>
          <a:p>
            <a:pPr>
              <a:lnSpc>
                <a:spcPct val="90000"/>
              </a:lnSpc>
            </a:pPr>
            <a:r>
              <a:rPr lang="en-US" sz="2400" b="1"/>
              <a:t>Haciendas (rural estates) wealth &amp; power for local aristocracy</a:t>
            </a:r>
          </a:p>
          <a:p>
            <a:pPr>
              <a:lnSpc>
                <a:spcPct val="90000"/>
              </a:lnSpc>
            </a:pPr>
            <a:r>
              <a:rPr lang="en-US" sz="2400" b="1"/>
              <a:t>Indian agriculture might compete with haciendas</a:t>
            </a:r>
          </a:p>
          <a:p>
            <a:pPr>
              <a:lnSpc>
                <a:spcPct val="90000"/>
              </a:lnSpc>
            </a:pPr>
            <a:r>
              <a:rPr lang="en-US" sz="2400" b="1"/>
              <a:t>Small textile industry</a:t>
            </a:r>
          </a:p>
          <a:p>
            <a:pPr>
              <a:lnSpc>
                <a:spcPct val="90000"/>
              </a:lnSpc>
            </a:pPr>
            <a:r>
              <a:rPr lang="en-US" sz="2400" b="1"/>
              <a:t>Self-sufficient in basic necessities</a:t>
            </a:r>
          </a:p>
          <a:p>
            <a:pPr>
              <a:lnSpc>
                <a:spcPct val="90000"/>
              </a:lnSpc>
            </a:pPr>
            <a:r>
              <a:rPr lang="en-US" sz="2400" b="1"/>
              <a:t>Only Spanish can trade there</a:t>
            </a:r>
          </a:p>
          <a:p>
            <a:pPr>
              <a:lnSpc>
                <a:spcPct val="90000"/>
              </a:lnSpc>
            </a:pPr>
            <a:r>
              <a:rPr lang="en-US" sz="2400" b="1"/>
              <a:t>Convoy system with galleons to transport silver</a:t>
            </a: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r>
              <a:rPr lang="en-US" sz="3200" b="1"/>
              <a:t>Discuss the nature of the Spanish system of government in the American colonies.</a:t>
            </a: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953000"/>
          </a:xfrm>
        </p:spPr>
        <p:txBody>
          <a:bodyPr/>
          <a:lstStyle/>
          <a:p>
            <a:r>
              <a:rPr lang="en-US" sz="2800"/>
              <a:t>Sovereignty was with the crown based on papal grant awarding America to Spain</a:t>
            </a:r>
          </a:p>
          <a:p>
            <a:r>
              <a:rPr lang="en-US" sz="2800"/>
              <a:t>Bureaucratic system based on a judicial core and staffed by trained lawyers</a:t>
            </a:r>
          </a:p>
          <a:p>
            <a:r>
              <a:rPr lang="en-US" sz="2800"/>
              <a:t>Legislative &amp; administrative duties to bureaucrats</a:t>
            </a:r>
          </a:p>
          <a:p>
            <a:r>
              <a:rPr lang="en-US" sz="2800"/>
              <a:t>Viceroyalties direct representatives of the king, divided into 10 regions run by magistrates</a:t>
            </a:r>
          </a:p>
          <a:p>
            <a:r>
              <a:rPr lang="en-US" sz="2800"/>
              <a:t>Local magistrates applied laws &amp; collected taxes (corruption)</a:t>
            </a:r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How did the discovery of gold and diamonds change the economic organization of Brazil?</a:t>
            </a: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Economy had decline b/c of competition in sugar market &amp; increase in slave prices</a:t>
            </a:r>
          </a:p>
          <a:p>
            <a:pPr>
              <a:lnSpc>
                <a:spcPct val="90000"/>
              </a:lnSpc>
            </a:pPr>
            <a:r>
              <a:rPr lang="en-US" sz="2800"/>
              <a:t>Gold found 1695</a:t>
            </a:r>
          </a:p>
          <a:p>
            <a:pPr>
              <a:lnSpc>
                <a:spcPct val="90000"/>
              </a:lnSpc>
            </a:pPr>
            <a:r>
              <a:rPr lang="en-US" sz="2800"/>
              <a:t>Boom in economy - gold rush</a:t>
            </a:r>
          </a:p>
          <a:p>
            <a:pPr>
              <a:lnSpc>
                <a:spcPct val="90000"/>
              </a:lnSpc>
            </a:pPr>
            <a:r>
              <a:rPr lang="en-US" sz="2800"/>
              <a:t>Labor in mines mostly slaves</a:t>
            </a:r>
          </a:p>
          <a:p>
            <a:pPr>
              <a:lnSpc>
                <a:spcPct val="90000"/>
              </a:lnSpc>
            </a:pPr>
            <a:r>
              <a:rPr lang="en-US" sz="2800"/>
              <a:t>1730s-1760 Brazil was greatest gold producer</a:t>
            </a:r>
          </a:p>
          <a:p>
            <a:pPr>
              <a:lnSpc>
                <a:spcPct val="90000"/>
              </a:lnSpc>
            </a:pPr>
            <a:r>
              <a:rPr lang="en-US" sz="2800"/>
              <a:t>Opens interior to settlement</a:t>
            </a:r>
          </a:p>
          <a:p>
            <a:pPr>
              <a:lnSpc>
                <a:spcPct val="90000"/>
              </a:lnSpc>
            </a:pPr>
            <a:r>
              <a:rPr lang="en-US" sz="2800"/>
              <a:t>Disastrous effects on native population &amp; expansion of slavery</a:t>
            </a:r>
          </a:p>
          <a:p>
            <a:pPr>
              <a:lnSpc>
                <a:spcPct val="90000"/>
              </a:lnSpc>
            </a:pPr>
            <a:r>
              <a:rPr lang="en-US" sz="2800"/>
              <a:t>Open new areas of ranching &amp; farming</a:t>
            </a:r>
          </a:p>
          <a:p>
            <a:pPr>
              <a:lnSpc>
                <a:spcPct val="90000"/>
              </a:lnSpc>
            </a:pPr>
            <a:r>
              <a:rPr lang="en-US" sz="2800"/>
              <a:t>Allowed Portugal to continue buying manufactured goods and not produce their 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Describe the social hierarchy of the American colonies?</a:t>
            </a: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/>
              <a:t>Hierarchy of Europeans (conquerors &amp; immigrants, Indians (conquered) &amp; Africans as slaves</a:t>
            </a:r>
          </a:p>
          <a:p>
            <a:pPr>
              <a:lnSpc>
                <a:spcPct val="90000"/>
              </a:lnSpc>
            </a:pPr>
            <a:r>
              <a:rPr lang="en-US" sz="2000" b="1"/>
              <a:t>Masters &amp; servants, Christians &amp; pagans</a:t>
            </a:r>
          </a:p>
          <a:p>
            <a:pPr>
              <a:lnSpc>
                <a:spcPct val="90000"/>
              </a:lnSpc>
            </a:pPr>
            <a:r>
              <a:rPr lang="en-US" sz="2000" b="1"/>
              <a:t>Some Indian nobility stays (Mexico)</a:t>
            </a:r>
          </a:p>
          <a:p>
            <a:pPr>
              <a:lnSpc>
                <a:spcPct val="90000"/>
              </a:lnSpc>
            </a:pPr>
            <a:r>
              <a:rPr lang="en-US" sz="2000" b="1"/>
              <a:t>Miscegenation - mixed marriages &amp; unions</a:t>
            </a:r>
          </a:p>
          <a:p>
            <a:pPr>
              <a:lnSpc>
                <a:spcPct val="90000"/>
              </a:lnSpc>
            </a:pPr>
            <a:r>
              <a:rPr lang="en-US" sz="2000" b="1"/>
              <a:t>Growth of large population of mixed offspring - more acculturated than Indians</a:t>
            </a:r>
          </a:p>
          <a:p>
            <a:pPr>
              <a:lnSpc>
                <a:spcPct val="90000"/>
              </a:lnSpc>
            </a:pPr>
            <a:r>
              <a:rPr lang="en-US" sz="2000" b="1"/>
              <a:t>European categories survived of noble, priest, commoner &amp; based on wealth &amp; occupation</a:t>
            </a:r>
          </a:p>
          <a:p>
            <a:pPr>
              <a:lnSpc>
                <a:spcPct val="90000"/>
              </a:lnSpc>
            </a:pPr>
            <a:r>
              <a:rPr lang="en-US" sz="2000" b="1"/>
              <a:t>Society of Castas - based on racial origin</a:t>
            </a:r>
          </a:p>
          <a:p>
            <a:pPr>
              <a:lnSpc>
                <a:spcPct val="90000"/>
              </a:lnSpc>
            </a:pPr>
            <a:r>
              <a:rPr lang="en-US" sz="2000" b="1"/>
              <a:t>Social mobility for mixed origin people</a:t>
            </a:r>
          </a:p>
          <a:p>
            <a:pPr>
              <a:lnSpc>
                <a:spcPct val="90000"/>
              </a:lnSpc>
            </a:pPr>
            <a:r>
              <a:rPr lang="en-US" sz="2000" b="1"/>
              <a:t>Pseudoracial hierarchy</a:t>
            </a:r>
          </a:p>
          <a:p>
            <a:pPr>
              <a:lnSpc>
                <a:spcPct val="90000"/>
              </a:lnSpc>
            </a:pPr>
            <a:r>
              <a:rPr lang="en-US" sz="2000" b="1"/>
              <a:t>Peninsulares (born in Spain), Creoles (born in New World)</a:t>
            </a:r>
          </a:p>
          <a:p>
            <a:pPr>
              <a:lnSpc>
                <a:spcPct val="90000"/>
              </a:lnSpc>
            </a:pPr>
            <a:r>
              <a:rPr lang="en-US" sz="2000" b="1"/>
              <a:t>Creaole eventually lead revolts &amp; revolutions</a:t>
            </a:r>
          </a:p>
          <a:p>
            <a:pPr>
              <a:lnSpc>
                <a:spcPct val="90000"/>
              </a:lnSpc>
            </a:pPr>
            <a:r>
              <a:rPr lang="en-US" sz="2000" b="1"/>
              <a:t>Patriarchal, women sub-ordinate, yet full rights to inheritance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6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3200" b="1"/>
              <a:t>What was the nature of the 18th c. reforms in Portuguese and Spanish colonies?</a:t>
            </a: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5287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/>
              <a:t>Bourbon dynasty founded in Spain</a:t>
            </a:r>
          </a:p>
          <a:p>
            <a:pPr>
              <a:lnSpc>
                <a:spcPct val="90000"/>
              </a:lnSpc>
            </a:pPr>
            <a:r>
              <a:rPr lang="en-US" sz="2000" b="1"/>
              <a:t>Desire for strong centralized government, nationalism</a:t>
            </a:r>
          </a:p>
          <a:p>
            <a:pPr>
              <a:lnSpc>
                <a:spcPct val="90000"/>
              </a:lnSpc>
            </a:pPr>
            <a:r>
              <a:rPr lang="en-US" sz="2000" b="1"/>
              <a:t>Revive Spain using French bureaucratic models</a:t>
            </a:r>
          </a:p>
          <a:p>
            <a:pPr>
              <a:lnSpc>
                <a:spcPct val="90000"/>
              </a:lnSpc>
            </a:pPr>
            <a:r>
              <a:rPr lang="en-US" sz="2000" b="1"/>
              <a:t>Taxation tightened, ministers take direct responsibility</a:t>
            </a:r>
          </a:p>
          <a:p>
            <a:pPr>
              <a:lnSpc>
                <a:spcPct val="90000"/>
              </a:lnSpc>
            </a:pPr>
            <a:r>
              <a:rPr lang="en-US" sz="2000" b="1" i="1"/>
              <a:t>Commercio libre</a:t>
            </a:r>
            <a:r>
              <a:rPr lang="en-US" sz="2000" b="1"/>
              <a:t> opens Spanish ports to trade from other countries</a:t>
            </a:r>
          </a:p>
          <a:p>
            <a:pPr>
              <a:lnSpc>
                <a:spcPct val="90000"/>
              </a:lnSpc>
            </a:pPr>
            <a:r>
              <a:rPr lang="en-US" sz="2000" b="1"/>
              <a:t>New viceroyalties created to provide better administration &amp; protection</a:t>
            </a:r>
          </a:p>
          <a:p>
            <a:pPr>
              <a:lnSpc>
                <a:spcPct val="90000"/>
              </a:lnSpc>
            </a:pPr>
            <a:r>
              <a:rPr lang="en-US" sz="2000" b="1"/>
              <a:t>Creoles eliminated from upper bureaucracy (corruption)</a:t>
            </a:r>
          </a:p>
          <a:p>
            <a:pPr>
              <a:lnSpc>
                <a:spcPct val="90000"/>
              </a:lnSpc>
            </a:pPr>
            <a:r>
              <a:rPr lang="en-US" sz="2000" b="1"/>
              <a:t>Reforms linked to defense &amp; military</a:t>
            </a:r>
          </a:p>
          <a:p>
            <a:pPr>
              <a:lnSpc>
                <a:spcPct val="90000"/>
              </a:lnSpc>
            </a:pPr>
            <a:r>
              <a:rPr lang="en-US" sz="2000" b="1"/>
              <a:t>Create militia w/ Creoles as officers</a:t>
            </a:r>
          </a:p>
          <a:p>
            <a:pPr>
              <a:lnSpc>
                <a:spcPct val="90000"/>
              </a:lnSpc>
            </a:pPr>
            <a:r>
              <a:rPr lang="en-US" sz="2000" b="1"/>
              <a:t>frontiers expanded</a:t>
            </a:r>
          </a:p>
          <a:p>
            <a:pPr>
              <a:lnSpc>
                <a:spcPct val="90000"/>
              </a:lnSpc>
            </a:pPr>
            <a:r>
              <a:rPr lang="en-US" sz="2000" b="1"/>
              <a:t>Strengthen colonies</a:t>
            </a:r>
          </a:p>
          <a:p>
            <a:pPr>
              <a:lnSpc>
                <a:spcPct val="90000"/>
              </a:lnSpc>
            </a:pPr>
            <a:r>
              <a:rPr lang="en-US" sz="2000" b="1"/>
              <a:t>Government takes an active role in economy</a:t>
            </a:r>
          </a:p>
          <a:p>
            <a:pPr>
              <a:lnSpc>
                <a:spcPct val="90000"/>
              </a:lnSpc>
            </a:pPr>
            <a:r>
              <a:rPr lang="en-US" sz="2000" b="1"/>
              <a:t>State monopolies created</a:t>
            </a:r>
          </a:p>
          <a:p>
            <a:pPr>
              <a:lnSpc>
                <a:spcPct val="90000"/>
              </a:lnSpc>
            </a:pPr>
            <a:r>
              <a:rPr lang="en-US" sz="2000" b="1"/>
              <a:t>commerce expands under liberal trading policies</a:t>
            </a:r>
          </a:p>
          <a:p>
            <a:pPr>
              <a:lnSpc>
                <a:spcPct val="90000"/>
              </a:lnSpc>
            </a:pP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32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53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sz="2800" b="1"/>
              <a:t>Discuss why it can be said that the Spanish &amp; Portuguese colonists were extensions of the global network of the West and also discuss their intermediary role.</a:t>
            </a: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Mixed economies initially based on estate agriculture (sugar), staffed by African slaves.</a:t>
            </a:r>
          </a:p>
          <a:p>
            <a:pPr>
              <a:lnSpc>
                <a:spcPct val="90000"/>
              </a:lnSpc>
            </a:pPr>
            <a:r>
              <a:rPr lang="en-US" sz="2800"/>
              <a:t>Mining (silver, gold, and diamonds) added later</a:t>
            </a:r>
          </a:p>
          <a:p>
            <a:pPr>
              <a:lnSpc>
                <a:spcPct val="90000"/>
              </a:lnSpc>
            </a:pPr>
            <a:r>
              <a:rPr lang="en-US" sz="2800"/>
              <a:t>Ranching developed to supply local demands</a:t>
            </a:r>
          </a:p>
          <a:p>
            <a:pPr>
              <a:lnSpc>
                <a:spcPct val="90000"/>
              </a:lnSpc>
            </a:pPr>
            <a:r>
              <a:rPr lang="en-US" sz="2800"/>
              <a:t>Economy typical of dependent economic zone in global trade network</a:t>
            </a:r>
          </a:p>
          <a:p>
            <a:pPr>
              <a:lnSpc>
                <a:spcPct val="90000"/>
              </a:lnSpc>
            </a:pPr>
            <a:r>
              <a:rPr lang="en-US" sz="2800"/>
              <a:t>Iberian nations were conduit of American goods to core regions</a:t>
            </a:r>
          </a:p>
          <a:p>
            <a:pPr>
              <a:lnSpc>
                <a:spcPct val="90000"/>
              </a:lnSpc>
            </a:pPr>
            <a:r>
              <a:rPr lang="en-US" sz="2800"/>
              <a:t>Both nations failed to develop banking systems or industrial capacity</a:t>
            </a:r>
          </a:p>
          <a:p>
            <a:pPr>
              <a:lnSpc>
                <a:spcPct val="90000"/>
              </a:lnSpc>
            </a:pPr>
            <a:r>
              <a:rPr lang="en-US" sz="2800"/>
              <a:t>Negative balance of trade let to outflow of bullion from New World to core economic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/>
              <a:t>Discuss the difference in social organization between the Americas &amp; Europe, &amp; explain why the differences in social hierarchy contributed to a sense of self-identity in the colonies.</a:t>
            </a: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Great difference was significance of color &amp; existence of miscegenation</a:t>
            </a:r>
          </a:p>
          <a:p>
            <a:pPr>
              <a:lnSpc>
                <a:spcPct val="90000"/>
              </a:lnSpc>
            </a:pPr>
            <a:r>
              <a:rPr lang="en-US" sz="2800"/>
              <a:t>Presence created a social hierarchy based on color (in Europe based on wealth &amp; prestige)</a:t>
            </a:r>
          </a:p>
          <a:p>
            <a:pPr>
              <a:lnSpc>
                <a:spcPct val="90000"/>
              </a:lnSpc>
            </a:pPr>
            <a:r>
              <a:rPr lang="en-US" sz="2800"/>
              <a:t>Whites(peninsulares &amp; creoles), mixed races (castas) and African &amp; Indian</a:t>
            </a:r>
          </a:p>
          <a:p>
            <a:pPr>
              <a:lnSpc>
                <a:spcPct val="90000"/>
              </a:lnSpc>
            </a:pPr>
            <a:r>
              <a:rPr lang="en-US" sz="2800"/>
              <a:t>Distinct social system gave rise to sense of self-identity, especially creoles &amp; castas</a:t>
            </a:r>
          </a:p>
          <a:p>
            <a:pPr>
              <a:lnSpc>
                <a:spcPct val="90000"/>
              </a:lnSpc>
            </a:pPr>
            <a:r>
              <a:rPr lang="en-US" sz="2800"/>
              <a:t>Created a sense of difference from Europeans, contributes to rebellions &amp; eventually stimulates independence movements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2060</TotalTime>
  <Words>2086</Words>
  <Application>Microsoft Office PowerPoint</Application>
  <PresentationFormat>On-screen Show (4:3)</PresentationFormat>
  <Paragraphs>329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宋体</vt:lpstr>
      <vt:lpstr>Default Design</vt:lpstr>
      <vt:lpstr>Chapter 19 EARLY LATIN AMERICA</vt:lpstr>
      <vt:lpstr>Interpreting Graphs: Chart 19.4 Population Decline in New Spain page 430</vt:lpstr>
      <vt:lpstr>Interpreting Graphs: Chart 19.5 A Comparison of Human &amp; Livestock Populations (page 431)</vt:lpstr>
      <vt:lpstr>Interpreting Graphs: Chart 19.4 Silver Production in the Americas  (page 434)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What aspects of Iberian society were transferred to the New World?</vt:lpstr>
      <vt:lpstr>What model for American colonization was established in the Caribbean?</vt:lpstr>
      <vt:lpstr>What was the nature of the exploitation of Indians in the Americas?</vt:lpstr>
      <vt:lpstr>Discuss the economy of the American colonies.</vt:lpstr>
      <vt:lpstr>Discuss the nature of the Spanish system of government in the American colonies.</vt:lpstr>
      <vt:lpstr>How did the discovery of gold and diamonds change the economic organization of Brazil?</vt:lpstr>
      <vt:lpstr>Describe the social hierarchy of the American colonies?</vt:lpstr>
      <vt:lpstr>What was the nature of the 18th c. reforms in Portuguese and Spanish colonies?</vt:lpstr>
      <vt:lpstr>Discuss why it can be said that the Spanish &amp; Portuguese colonists were extensions of the global network of the West and also discuss their intermediary role.</vt:lpstr>
      <vt:lpstr>Discuss the difference in social organization between the Americas &amp; Europe, &amp; explain why the differences in social hierarchy contributed to a sense of self-identity in the colonies.</vt:lpstr>
    </vt:vector>
  </TitlesOfParts>
  <Company>Hamilton Southeastern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19 EARLY LATIN AMERICA</dc:title>
  <dc:creator>jbergren</dc:creator>
  <cp:lastModifiedBy>alase</cp:lastModifiedBy>
  <cp:revision>16</cp:revision>
  <dcterms:created xsi:type="dcterms:W3CDTF">2006-11-20T18:03:22Z</dcterms:created>
  <dcterms:modified xsi:type="dcterms:W3CDTF">2010-03-05T22:54:04Z</dcterms:modified>
</cp:coreProperties>
</file>