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79" r:id="rId3"/>
    <p:sldId id="257" r:id="rId4"/>
    <p:sldId id="270" r:id="rId5"/>
    <p:sldId id="271" r:id="rId6"/>
    <p:sldId id="272" r:id="rId7"/>
    <p:sldId id="273" r:id="rId8"/>
    <p:sldId id="274" r:id="rId9"/>
    <p:sldId id="275" r:id="rId10"/>
    <p:sldId id="269" r:id="rId11"/>
    <p:sldId id="283" r:id="rId12"/>
    <p:sldId id="281" r:id="rId13"/>
    <p:sldId id="284" r:id="rId14"/>
    <p:sldId id="282" r:id="rId15"/>
    <p:sldId id="262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39" d="100"/>
          <a:sy n="39" d="100"/>
        </p:scale>
        <p:origin x="-55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Reading Poetry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loe Extended" pitchFamily="2" charset="0"/>
              </a:rPr>
              <a:t>Anne </a:t>
            </a:r>
            <a:r>
              <a:rPr lang="en-US" dirty="0" smtClean="0">
                <a:latin typeface="Aloe Extended" pitchFamily="2" charset="0"/>
              </a:rPr>
              <a:t>Bradstreet &amp; </a:t>
            </a:r>
            <a:r>
              <a:rPr lang="en-US" dirty="0" err="1" smtClean="0">
                <a:latin typeface="Aloe Extended" pitchFamily="2" charset="0"/>
              </a:rPr>
              <a:t>Sor</a:t>
            </a:r>
            <a:r>
              <a:rPr lang="en-US" dirty="0" smtClean="0">
                <a:latin typeface="Aloe Extended" pitchFamily="2" charset="0"/>
              </a:rPr>
              <a:t> Juana Ines De La Cruz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432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Read straight through to get a general </a:t>
            </a:r>
            <a:r>
              <a:rPr lang="en-US" sz="3600" dirty="0" smtClean="0"/>
              <a:t>sense of </a:t>
            </a:r>
            <a:r>
              <a:rPr lang="en-US" sz="3600" dirty="0" smtClean="0"/>
              <a:t>the </a:t>
            </a:r>
            <a:r>
              <a:rPr lang="en-US" sz="3600" dirty="0" smtClean="0"/>
              <a:t>poem. Try </a:t>
            </a:r>
            <a:r>
              <a:rPr lang="en-US" sz="3600" dirty="0" smtClean="0"/>
              <a:t>to understand the poem’s meaning </a:t>
            </a:r>
            <a:r>
              <a:rPr lang="en-US" sz="3600" dirty="0" smtClean="0"/>
              <a:t>and organization, studying </a:t>
            </a:r>
            <a:r>
              <a:rPr lang="en-US" sz="3600" dirty="0" smtClean="0"/>
              <a:t>these elements: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667000"/>
            <a:ext cx="8610600" cy="4191000"/>
          </a:xfrm>
        </p:spPr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3600" dirty="0" smtClean="0"/>
              <a:t> </a:t>
            </a:r>
            <a:r>
              <a:rPr lang="en-US" sz="3600" dirty="0" smtClean="0"/>
              <a:t>Title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/>
              <a:t> </a:t>
            </a:r>
            <a:r>
              <a:rPr lang="en-US" sz="3600" dirty="0" smtClean="0"/>
              <a:t>Speaker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/>
              <a:t>Meanings </a:t>
            </a:r>
            <a:r>
              <a:rPr lang="en-US" sz="3600" dirty="0" smtClean="0"/>
              <a:t>of all words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/>
              <a:t>Poem’s </a:t>
            </a:r>
            <a:r>
              <a:rPr lang="en-US" sz="3600" dirty="0" smtClean="0"/>
              <a:t>setting and situation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/>
              <a:t>Poem’s </a:t>
            </a:r>
            <a:r>
              <a:rPr lang="en-US" sz="3600" dirty="0" smtClean="0"/>
              <a:t>basic form and development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 smtClean="0"/>
              <a:t>Poem’s </a:t>
            </a:r>
            <a:r>
              <a:rPr lang="en-US" sz="3600" dirty="0" smtClean="0"/>
              <a:t>subject and theme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58200" cy="7802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>Upon the Burning of Our </a:t>
            </a:r>
            <a:r>
              <a:rPr lang="en-US" b="1" i="1" dirty="0" smtClean="0"/>
              <a:t>House</a:t>
            </a:r>
            <a:r>
              <a:rPr lang="en-US" i="1" dirty="0" smtClean="0"/>
              <a:t>-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447800"/>
            <a:ext cx="6096000" cy="5410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In silent night when rest I </a:t>
            </a:r>
            <a:r>
              <a:rPr lang="en-US" b="1" dirty="0" smtClean="0"/>
              <a:t>took,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For sorrow near I did not </a:t>
            </a:r>
            <a:r>
              <a:rPr lang="en-US" b="1" dirty="0" smtClean="0"/>
              <a:t>look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I wakened was with </a:t>
            </a:r>
            <a:r>
              <a:rPr lang="en-US" dirty="0" err="1" smtClean="0"/>
              <a:t>thund’ring</a:t>
            </a:r>
            <a:r>
              <a:rPr lang="en-US" b="1" i="1" dirty="0" smtClean="0">
                <a:solidFill>
                  <a:srgbClr val="C00000"/>
                </a:solidFill>
              </a:rPr>
              <a:t> </a:t>
            </a:r>
            <a:r>
              <a:rPr lang="en-US" b="1" i="1" dirty="0" smtClean="0"/>
              <a:t>noise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And Piteous </a:t>
            </a:r>
            <a:r>
              <a:rPr lang="en-US" b="1" i="1" dirty="0" smtClean="0">
                <a:solidFill>
                  <a:srgbClr val="C00000"/>
                </a:solidFill>
              </a:rPr>
              <a:t>shrieks</a:t>
            </a:r>
            <a:r>
              <a:rPr lang="en-US" dirty="0" smtClean="0"/>
              <a:t> of dreadful voice. </a:t>
            </a:r>
            <a:br>
              <a:rPr lang="en-US" dirty="0" smtClean="0"/>
            </a:br>
            <a:r>
              <a:rPr lang="en-US" b="1" dirty="0" smtClean="0"/>
              <a:t>5</a:t>
            </a:r>
            <a:r>
              <a:rPr lang="en-US" dirty="0" smtClean="0"/>
              <a:t> That </a:t>
            </a: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r>
              <a:rPr lang="en-US" dirty="0" smtClean="0"/>
              <a:t>earful sound of </a:t>
            </a: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r>
              <a:rPr lang="en-US" u="sng" dirty="0" smtClean="0"/>
              <a:t>ire</a:t>
            </a:r>
            <a:r>
              <a:rPr lang="en-US" dirty="0" smtClean="0"/>
              <a:t> and </a:t>
            </a: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r>
              <a:rPr lang="en-US" b="1" u="sng" dirty="0" smtClean="0"/>
              <a:t>ire</a:t>
            </a:r>
            <a:r>
              <a:rPr lang="en-US" u="sng" dirty="0" smtClean="0"/>
              <a:t>,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Let no man know is my </a:t>
            </a:r>
            <a:r>
              <a:rPr lang="en-US" b="1" dirty="0" smtClean="0"/>
              <a:t>desire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I, starting up, the light did </a:t>
            </a:r>
            <a:r>
              <a:rPr lang="en-US" b="1" dirty="0" smtClean="0"/>
              <a:t>spy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And to my God </a:t>
            </a:r>
            <a:r>
              <a:rPr lang="en-US" i="1" u="sng" dirty="0" smtClean="0">
                <a:solidFill>
                  <a:schemeClr val="tx2">
                    <a:lumMod val="75000"/>
                  </a:schemeClr>
                </a:solidFill>
              </a:rPr>
              <a:t>my heart did </a:t>
            </a:r>
            <a:r>
              <a:rPr lang="en-US" b="1" i="1" u="sng" dirty="0" smtClean="0">
                <a:solidFill>
                  <a:schemeClr val="tx2">
                    <a:lumMod val="75000"/>
                  </a:schemeClr>
                </a:solidFill>
              </a:rPr>
              <a:t>cry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strengthen me in my </a:t>
            </a:r>
            <a:r>
              <a:rPr lang="en-US" b="1" dirty="0" smtClean="0"/>
              <a:t>distress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/>
              <a:t>10</a:t>
            </a:r>
            <a:r>
              <a:rPr lang="en-US" dirty="0" smtClean="0"/>
              <a:t> And not to leave me </a:t>
            </a:r>
            <a:r>
              <a:rPr lang="en-US" b="1" i="1" dirty="0" err="1" smtClean="0"/>
              <a:t>succourless</a:t>
            </a:r>
            <a:r>
              <a:rPr lang="en-US" i="1" dirty="0" smtClean="0"/>
              <a:t>.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Then coming out beheld a </a:t>
            </a:r>
            <a:r>
              <a:rPr lang="en-US" b="1" dirty="0" smtClean="0"/>
              <a:t>space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i="1" u="sng" dirty="0" smtClean="0">
                <a:solidFill>
                  <a:schemeClr val="tx2">
                    <a:lumMod val="75000"/>
                  </a:schemeClr>
                </a:solidFill>
              </a:rPr>
              <a:t>flame consume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my dwelling </a:t>
            </a:r>
            <a:r>
              <a:rPr lang="en-US" b="1" dirty="0" smtClean="0"/>
              <a:t>place.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943600" y="1219200"/>
            <a:ext cx="3200400" cy="563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What poetic devices are used?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What effect is created by the poetic device?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Explain what is happening in this stanza.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Mike\AppData\Local\Microsoft\Windows\Temporary Internet Files\Content.IE5\I7UADWZP\MM90023635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191000"/>
            <a:ext cx="261747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>Upon the Burning of Our House</a:t>
            </a:r>
            <a:r>
              <a:rPr lang="en-US" i="1" dirty="0" smtClean="0"/>
              <a:t>-</a:t>
            </a:r>
            <a:r>
              <a:rPr lang="en-US" dirty="0" smtClean="0"/>
              <a:t>Anne </a:t>
            </a:r>
            <a:r>
              <a:rPr lang="en-US" dirty="0" smtClean="0"/>
              <a:t>Bradstreet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76600" y="1920085"/>
            <a:ext cx="5867400" cy="493791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And, when I could no longer look, </a:t>
            </a:r>
            <a:br>
              <a:rPr lang="en-US" dirty="0" smtClean="0"/>
            </a:br>
            <a:r>
              <a:rPr lang="en-US" dirty="0" smtClean="0"/>
              <a:t>I blest his Name that gave and took, </a:t>
            </a:r>
            <a:br>
              <a:rPr lang="en-US" dirty="0" smtClean="0"/>
            </a:br>
            <a:r>
              <a:rPr lang="en-US" b="1" dirty="0" smtClean="0"/>
              <a:t>15</a:t>
            </a:r>
            <a:r>
              <a:rPr lang="en-US" dirty="0" smtClean="0"/>
              <a:t> That laid my goods now in the dust: </a:t>
            </a:r>
            <a:br>
              <a:rPr lang="en-US" dirty="0" smtClean="0"/>
            </a:br>
            <a:r>
              <a:rPr lang="en-US" dirty="0" smtClean="0"/>
              <a:t>Yea so it was, and so 'twas just. </a:t>
            </a:r>
            <a:br>
              <a:rPr lang="en-US" dirty="0" smtClean="0"/>
            </a:br>
            <a:r>
              <a:rPr lang="en-US" b="1" dirty="0" smtClean="0">
                <a:solidFill>
                  <a:srgbClr val="C00000"/>
                </a:solidFill>
              </a:rPr>
              <a:t>It was </a:t>
            </a:r>
            <a:r>
              <a:rPr lang="en-US" b="1" i="1" dirty="0" smtClean="0">
                <a:solidFill>
                  <a:srgbClr val="C00000"/>
                </a:solidFill>
              </a:rPr>
              <a:t>his</a:t>
            </a:r>
            <a:r>
              <a:rPr lang="en-US" b="1" dirty="0" smtClean="0">
                <a:solidFill>
                  <a:srgbClr val="C00000"/>
                </a:solidFill>
              </a:rPr>
              <a:t> own</a:t>
            </a:r>
            <a:r>
              <a:rPr lang="en-US" dirty="0" smtClean="0"/>
              <a:t>: it was not mine; </a:t>
            </a:r>
            <a:br>
              <a:rPr lang="en-US" dirty="0" smtClean="0"/>
            </a:br>
            <a:r>
              <a:rPr lang="en-US" dirty="0" smtClean="0"/>
              <a:t>Far be it that I should repine.</a:t>
            </a:r>
          </a:p>
          <a:p>
            <a:endParaRPr lang="en-US" dirty="0" smtClean="0"/>
          </a:p>
          <a:p>
            <a:r>
              <a:rPr lang="en-US" dirty="0" smtClean="0"/>
              <a:t>What is the speaker doing in line 14?</a:t>
            </a:r>
          </a:p>
          <a:p>
            <a:r>
              <a:rPr lang="en-US" dirty="0" smtClean="0"/>
              <a:t>Why does the speaker say the fire was just?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Who</a:t>
            </a:r>
            <a:r>
              <a:rPr lang="en-US" dirty="0" smtClean="0"/>
              <a:t> is the speaker referring to?</a:t>
            </a:r>
            <a:endParaRPr lang="en-US" dirty="0"/>
          </a:p>
        </p:txBody>
      </p:sp>
      <p:pic>
        <p:nvPicPr>
          <p:cNvPr id="7" name="Picture 2" descr="http://3.bp.blogspot.com/_NQ9rzQYtuxU/SAaeutiUCfI/AAAAAAAAAH0/BSkuaz5zJFY/s320/house-fir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0"/>
            <a:ext cx="29718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>Upon the Burning of Our House</a:t>
            </a:r>
            <a:r>
              <a:rPr lang="en-US" i="1" dirty="0" smtClean="0"/>
              <a:t>-</a:t>
            </a:r>
            <a:r>
              <a:rPr lang="en-US" dirty="0" smtClean="0"/>
              <a:t>Anne </a:t>
            </a:r>
            <a:r>
              <a:rPr lang="en-US" dirty="0" smtClean="0"/>
              <a:t>Bradstreet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920085"/>
            <a:ext cx="5257800" cy="443484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He might of All justly bereft, </a:t>
            </a:r>
            <a:br>
              <a:rPr lang="en-US" dirty="0" smtClean="0"/>
            </a:br>
            <a:r>
              <a:rPr lang="en-US" b="1" dirty="0" smtClean="0"/>
              <a:t>20</a:t>
            </a:r>
            <a:r>
              <a:rPr lang="en-US" dirty="0" smtClean="0"/>
              <a:t> But yet sufficient for us left. </a:t>
            </a:r>
            <a:br>
              <a:rPr lang="en-US" dirty="0" smtClean="0"/>
            </a:br>
            <a:r>
              <a:rPr lang="en-US" dirty="0" smtClean="0"/>
              <a:t>When by the Ruins oft I past, </a:t>
            </a:r>
            <a:br>
              <a:rPr lang="en-US" dirty="0" smtClean="0"/>
            </a:br>
            <a:r>
              <a:rPr lang="en-US" dirty="0" smtClean="0"/>
              <a:t>My sorrowing eyes aside did cast, </a:t>
            </a:r>
            <a:br>
              <a:rPr lang="en-US" dirty="0" smtClean="0"/>
            </a:br>
            <a:r>
              <a:rPr lang="en-US" dirty="0" smtClean="0"/>
              <a:t>And here and there the places spy </a:t>
            </a:r>
            <a:br>
              <a:rPr lang="en-US" dirty="0" smtClean="0"/>
            </a:br>
            <a:r>
              <a:rPr lang="en-US" dirty="0" smtClean="0"/>
              <a:t>Where oft I sate, and long did lye.</a:t>
            </a:r>
          </a:p>
          <a:p>
            <a:endParaRPr lang="en-US" dirty="0"/>
          </a:p>
        </p:txBody>
      </p:sp>
      <p:pic>
        <p:nvPicPr>
          <p:cNvPr id="7" name="Picture 2" descr="http://www.everywritersresource.com/poemeveryday/wp-content/uploads/2010/02/bradstree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905000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>Upon the Burning of Our House</a:t>
            </a:r>
            <a:r>
              <a:rPr lang="en-US" i="1" dirty="0" smtClean="0"/>
              <a:t>-</a:t>
            </a:r>
            <a:r>
              <a:rPr lang="en-US" dirty="0" smtClean="0"/>
              <a:t>Anne </a:t>
            </a:r>
            <a:r>
              <a:rPr lang="en-US" dirty="0" smtClean="0"/>
              <a:t>Bradstreet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828800" y="1905000"/>
            <a:ext cx="7696200" cy="443484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25</a:t>
            </a:r>
            <a:r>
              <a:rPr lang="en-US" dirty="0" smtClean="0"/>
              <a:t> Here stood that Trunk, and there that chest; </a:t>
            </a:r>
            <a:br>
              <a:rPr lang="en-US" dirty="0" smtClean="0"/>
            </a:br>
            <a:r>
              <a:rPr lang="en-US" dirty="0" smtClean="0"/>
              <a:t>There lay that store I counted best: </a:t>
            </a:r>
            <a:br>
              <a:rPr lang="en-US" dirty="0" smtClean="0"/>
            </a:br>
            <a:r>
              <a:rPr lang="en-US" dirty="0" smtClean="0"/>
              <a:t>My pleasant things in ashes lie, </a:t>
            </a:r>
            <a:br>
              <a:rPr lang="en-US" dirty="0" smtClean="0"/>
            </a:br>
            <a:r>
              <a:rPr lang="en-US" dirty="0" smtClean="0"/>
              <a:t>And them behold no more shall I. </a:t>
            </a:r>
            <a:br>
              <a:rPr lang="en-US" dirty="0" smtClean="0"/>
            </a:br>
            <a:r>
              <a:rPr lang="en-US" dirty="0" smtClean="0"/>
              <a:t>Under thy roof no guest shall sit, </a:t>
            </a:r>
            <a:br>
              <a:rPr lang="en-US" dirty="0" smtClean="0"/>
            </a:br>
            <a:r>
              <a:rPr lang="en-US" b="1" dirty="0" smtClean="0"/>
              <a:t>30</a:t>
            </a:r>
            <a:r>
              <a:rPr lang="en-US" dirty="0" smtClean="0"/>
              <a:t> Nor at thy Table eat a bit.</a:t>
            </a:r>
          </a:p>
          <a:p>
            <a:endParaRPr lang="en-US" dirty="0"/>
          </a:p>
        </p:txBody>
      </p:sp>
      <p:pic>
        <p:nvPicPr>
          <p:cNvPr id="9220" name="Picture 4" descr="http://www.frontpageafrica.com/media/gallery%2FPhotos%2FLiberia%2FBropleh_Home_Fire_08%2FPartial%20View%20of%20Minister%20Bropleh%27s%20Bed%20Room%20after%20the%20Fire%20incid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95600"/>
            <a:ext cx="3048000" cy="3571875"/>
          </a:xfrm>
          <a:prstGeom prst="rect">
            <a:avLst/>
          </a:prstGeom>
          <a:noFill/>
        </p:spPr>
      </p:pic>
      <p:pic>
        <p:nvPicPr>
          <p:cNvPr id="11" name="Picture 2" descr="http://www.learnersdictionary.com/art/ld/trunk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724400"/>
            <a:ext cx="228600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>Upon the Burning of Our House</a:t>
            </a:r>
            <a:r>
              <a:rPr lang="en-US" i="1" dirty="0" smtClean="0"/>
              <a:t>-</a:t>
            </a:r>
            <a:r>
              <a:rPr lang="en-US" dirty="0" smtClean="0"/>
              <a:t>Anne </a:t>
            </a:r>
            <a:r>
              <a:rPr lang="en-US" dirty="0" smtClean="0"/>
              <a:t>Bradstreet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920085"/>
            <a:ext cx="6629400" cy="443484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No pleasant tale shall 'ere be told, </a:t>
            </a:r>
            <a:br>
              <a:rPr lang="en-US" dirty="0" smtClean="0"/>
            </a:br>
            <a:r>
              <a:rPr lang="en-US" dirty="0" smtClean="0"/>
              <a:t>Nor things recounted done of old. </a:t>
            </a:r>
            <a:br>
              <a:rPr lang="en-US" dirty="0" smtClean="0"/>
            </a:br>
            <a:r>
              <a:rPr lang="en-US" dirty="0" smtClean="0"/>
              <a:t>No Candle 'ere shall shine in Thee, </a:t>
            </a:r>
            <a:br>
              <a:rPr lang="en-US" dirty="0" smtClean="0"/>
            </a:br>
            <a:r>
              <a:rPr lang="en-US" dirty="0" smtClean="0"/>
              <a:t>Nor bridegroom's voice ere heard shall bee. </a:t>
            </a:r>
            <a:br>
              <a:rPr lang="en-US" dirty="0" smtClean="0"/>
            </a:br>
            <a:r>
              <a:rPr lang="en-US" b="1" dirty="0" smtClean="0"/>
              <a:t>35</a:t>
            </a:r>
            <a:r>
              <a:rPr lang="en-US" dirty="0" smtClean="0"/>
              <a:t> In silence ever shall thou lye; </a:t>
            </a:r>
            <a:br>
              <a:rPr lang="en-US" dirty="0" smtClean="0"/>
            </a:br>
            <a:r>
              <a:rPr lang="en-US" dirty="0" smtClean="0"/>
              <a:t>Adieu, Adieu; All's vanity.</a:t>
            </a:r>
            <a:endParaRPr lang="en-US" dirty="0"/>
          </a:p>
        </p:txBody>
      </p:sp>
      <p:pic>
        <p:nvPicPr>
          <p:cNvPr id="8194" name="Picture 2" descr="C:\Users\Mike\AppData\Local\Microsoft\Windows\Temporary Internet Files\Content.IE5\HGNRFFR7\MM900309714[1]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1" y="1447800"/>
            <a:ext cx="2076772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>Upon the Burning of Our House</a:t>
            </a:r>
            <a:r>
              <a:rPr lang="en-US" i="1" dirty="0" smtClean="0"/>
              <a:t>-</a:t>
            </a:r>
            <a:r>
              <a:rPr lang="en-US" dirty="0" smtClean="0"/>
              <a:t>Anne </a:t>
            </a:r>
            <a:r>
              <a:rPr lang="en-US" dirty="0" smtClean="0"/>
              <a:t>Bradstreet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0" y="1920085"/>
            <a:ext cx="6858000" cy="432831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Then straight I gin my heart to chide, </a:t>
            </a:r>
            <a:br>
              <a:rPr lang="en-US" dirty="0" smtClean="0"/>
            </a:br>
            <a:r>
              <a:rPr lang="en-US" dirty="0" smtClean="0"/>
              <a:t>And didst thy wealth on earth abide? </a:t>
            </a:r>
            <a:br>
              <a:rPr lang="en-US" dirty="0" smtClean="0"/>
            </a:br>
            <a:r>
              <a:rPr lang="en-US" dirty="0" smtClean="0"/>
              <a:t>Didst fix thy hope on </a:t>
            </a:r>
            <a:r>
              <a:rPr lang="en-US" dirty="0" err="1" smtClean="0"/>
              <a:t>mould’ring</a:t>
            </a:r>
            <a:r>
              <a:rPr lang="en-US" dirty="0" smtClean="0"/>
              <a:t> dust, </a:t>
            </a:r>
            <a:br>
              <a:rPr lang="en-US" dirty="0" smtClean="0"/>
            </a:br>
            <a:r>
              <a:rPr lang="en-US" b="1" dirty="0" smtClean="0"/>
              <a:t>40</a:t>
            </a:r>
            <a:r>
              <a:rPr lang="en-US" dirty="0" smtClean="0"/>
              <a:t> The arm of flesh didst make thy trust? </a:t>
            </a:r>
            <a:br>
              <a:rPr lang="en-US" dirty="0" smtClean="0"/>
            </a:br>
            <a:r>
              <a:rPr lang="en-US" dirty="0" smtClean="0"/>
              <a:t>Raise up thy thoughts above the sky </a:t>
            </a:r>
            <a:br>
              <a:rPr lang="en-US" dirty="0" smtClean="0"/>
            </a:br>
            <a:r>
              <a:rPr lang="en-US" dirty="0" smtClean="0"/>
              <a:t>That dunghill mists away may fly.</a:t>
            </a:r>
          </a:p>
          <a:p>
            <a:pPr algn="ctr"/>
            <a:r>
              <a:rPr lang="en-US" dirty="0" smtClean="0"/>
              <a:t>Thou hast an house on high erect </a:t>
            </a:r>
            <a:br>
              <a:rPr lang="en-US" dirty="0" smtClean="0"/>
            </a:br>
            <a:r>
              <a:rPr lang="en-US" dirty="0" smtClean="0"/>
              <a:t>Framed by that mighty Architect, </a:t>
            </a:r>
            <a:br>
              <a:rPr lang="en-US" dirty="0" smtClean="0"/>
            </a:br>
            <a:r>
              <a:rPr lang="en-US" b="1" dirty="0" smtClean="0"/>
              <a:t>45</a:t>
            </a:r>
            <a:r>
              <a:rPr lang="en-US" dirty="0" smtClean="0"/>
              <a:t> With glory richly furnished, </a:t>
            </a:r>
            <a:br>
              <a:rPr lang="en-US" dirty="0" smtClean="0"/>
            </a:br>
            <a:r>
              <a:rPr lang="en-US" dirty="0" smtClean="0"/>
              <a:t>Stands permanent though this be fled. </a:t>
            </a:r>
            <a:br>
              <a:rPr lang="en-US" dirty="0" smtClean="0"/>
            </a:br>
            <a:r>
              <a:rPr lang="en-US" dirty="0" smtClean="0"/>
              <a:t>It's purchased, and paid for too </a:t>
            </a:r>
            <a:br>
              <a:rPr lang="en-US" dirty="0" smtClean="0"/>
            </a:br>
            <a:r>
              <a:rPr lang="en-US" dirty="0" smtClean="0"/>
              <a:t>By him who hath enough to do.</a:t>
            </a:r>
            <a:endParaRPr lang="en-US" dirty="0"/>
          </a:p>
        </p:txBody>
      </p:sp>
      <p:pic>
        <p:nvPicPr>
          <p:cNvPr id="7" name="Picture 2" descr="http://images.elfwood.com/art/b/r/bronwyn/castleclou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1828800" cy="4953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81000" y="6248400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ccent" pitchFamily="2" charset="0"/>
              </a:rPr>
              <a:t>What is he house on high erect?</a:t>
            </a:r>
            <a:endParaRPr lang="en-US" sz="2000" dirty="0">
              <a:latin typeface="Acc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>Upon the Burning of Our House</a:t>
            </a:r>
            <a:r>
              <a:rPr lang="en-US" i="1" dirty="0" smtClean="0"/>
              <a:t>-</a:t>
            </a:r>
            <a:r>
              <a:rPr lang="en-US" dirty="0" smtClean="0"/>
              <a:t>Anne </a:t>
            </a:r>
            <a:r>
              <a:rPr lang="en-US" dirty="0" smtClean="0"/>
              <a:t>Bradstreet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920085"/>
            <a:ext cx="6096000" cy="443484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 Price so vast as is unknown, </a:t>
            </a:r>
            <a:br>
              <a:rPr lang="en-US" dirty="0" smtClean="0"/>
            </a:br>
            <a:r>
              <a:rPr lang="en-US" b="1" dirty="0" smtClean="0"/>
              <a:t>50</a:t>
            </a:r>
            <a:r>
              <a:rPr lang="en-US" dirty="0" smtClean="0"/>
              <a:t> Yet, by his Gift, is made </a:t>
            </a:r>
            <a:r>
              <a:rPr lang="en-US" dirty="0" err="1" smtClean="0"/>
              <a:t>thine</a:t>
            </a:r>
            <a:r>
              <a:rPr lang="en-US" dirty="0" smtClean="0"/>
              <a:t> own. </a:t>
            </a:r>
            <a:br>
              <a:rPr lang="en-US" dirty="0" smtClean="0"/>
            </a:br>
            <a:r>
              <a:rPr lang="en-US" dirty="0" smtClean="0"/>
              <a:t>There’s wealth enough, I need no more; </a:t>
            </a:r>
            <a:br>
              <a:rPr lang="en-US" dirty="0" smtClean="0"/>
            </a:br>
            <a:r>
              <a:rPr lang="en-US" dirty="0" smtClean="0"/>
              <a:t>Farewell my </a:t>
            </a:r>
            <a:r>
              <a:rPr lang="en-US" i="1" dirty="0" smtClean="0"/>
              <a:t>Pelf</a:t>
            </a:r>
            <a:r>
              <a:rPr lang="en-US" dirty="0" smtClean="0"/>
              <a:t>, farewell my Store. </a:t>
            </a:r>
            <a:br>
              <a:rPr lang="en-US" dirty="0" smtClean="0"/>
            </a:br>
            <a:r>
              <a:rPr lang="en-US" dirty="0" smtClean="0"/>
              <a:t>The world no longer let me Love, </a:t>
            </a:r>
            <a:br>
              <a:rPr lang="en-US" dirty="0" smtClean="0"/>
            </a:br>
            <a:r>
              <a:rPr lang="en-US" dirty="0" smtClean="0"/>
              <a:t>My hope and Treasure lies Above.</a:t>
            </a:r>
            <a:endParaRPr lang="en-US" dirty="0"/>
          </a:p>
        </p:txBody>
      </p:sp>
      <p:pic>
        <p:nvPicPr>
          <p:cNvPr id="6148" name="Picture 4" descr="http://www.yamasun.net/Images/AnneBradstre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4419600"/>
            <a:ext cx="1905000" cy="2438400"/>
          </a:xfrm>
          <a:prstGeom prst="rect">
            <a:avLst/>
          </a:prstGeom>
          <a:noFill/>
        </p:spPr>
      </p:pic>
      <p:pic>
        <p:nvPicPr>
          <p:cNvPr id="9" name="Picture 2" descr="http://www.forerunner.com/boston/images/Bradstree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371600"/>
            <a:ext cx="1787858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3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en-US" b="1" i="1" dirty="0" smtClean="0"/>
              <a:t>"World In Hounding </a:t>
            </a:r>
            <a:r>
              <a:rPr lang="en-US" b="1" i="1" dirty="0" smtClean="0"/>
              <a:t>Me” </a:t>
            </a:r>
            <a:br>
              <a:rPr lang="en-US" b="1" i="1" dirty="0" smtClean="0"/>
            </a:br>
            <a:r>
              <a:rPr lang="en-US" sz="4000" dirty="0" err="1" smtClean="0"/>
              <a:t>Sor</a:t>
            </a:r>
            <a:r>
              <a:rPr lang="en-US" sz="4000" dirty="0" smtClean="0"/>
              <a:t> </a:t>
            </a:r>
            <a:r>
              <a:rPr lang="en-US" sz="4000" dirty="0" smtClean="0"/>
              <a:t>Juana Ines De La </a:t>
            </a:r>
            <a:r>
              <a:rPr lang="en-US" sz="4000" dirty="0" smtClean="0"/>
              <a:t>Cruz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World in hounding me, what do you gain?</a:t>
            </a:r>
            <a:br>
              <a:rPr lang="en-US" dirty="0" smtClean="0"/>
            </a:br>
            <a:r>
              <a:rPr lang="en-US" dirty="0" smtClean="0"/>
              <a:t>How can it harm you if I choose, astutely;</a:t>
            </a:r>
            <a:br>
              <a:rPr lang="en-US" dirty="0" smtClean="0"/>
            </a:br>
            <a:r>
              <a:rPr lang="en-US" dirty="0" smtClean="0"/>
              <a:t>rather to stock my mind with things of beauty,</a:t>
            </a:r>
            <a:br>
              <a:rPr lang="en-US" dirty="0" smtClean="0"/>
            </a:br>
            <a:r>
              <a:rPr lang="en-US" dirty="0" smtClean="0"/>
              <a:t>than waste its stock on every beauty's claim?</a:t>
            </a:r>
            <a:endParaRPr lang="en-US" dirty="0"/>
          </a:p>
        </p:txBody>
      </p:sp>
      <p:pic>
        <p:nvPicPr>
          <p:cNvPr id="11" name="Picture 2" descr="http://roxiou.files.wordpress.com/2007/11/sor_juana_inez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81200"/>
            <a:ext cx="3937475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3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en-US" b="1" i="1" dirty="0" smtClean="0"/>
              <a:t>"World In Hounding </a:t>
            </a:r>
            <a:r>
              <a:rPr lang="en-US" b="1" i="1" dirty="0" smtClean="0"/>
              <a:t>Me” </a:t>
            </a:r>
            <a:br>
              <a:rPr lang="en-US" b="1" i="1" dirty="0" smtClean="0"/>
            </a:br>
            <a:r>
              <a:rPr lang="en-US" sz="4000" dirty="0" err="1" smtClean="0"/>
              <a:t>Sor</a:t>
            </a:r>
            <a:r>
              <a:rPr lang="en-US" sz="4000" dirty="0" smtClean="0"/>
              <a:t> </a:t>
            </a:r>
            <a:r>
              <a:rPr lang="en-US" sz="4000" dirty="0" smtClean="0"/>
              <a:t>Juana Ines De La </a:t>
            </a:r>
            <a:r>
              <a:rPr lang="en-US" sz="4000" dirty="0" smtClean="0"/>
              <a:t>Cruz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920085"/>
            <a:ext cx="4495800" cy="4434840"/>
          </a:xfrm>
        </p:spPr>
        <p:txBody>
          <a:bodyPr/>
          <a:lstStyle/>
          <a:p>
            <a:r>
              <a:rPr lang="en-US" dirty="0" smtClean="0"/>
              <a:t>Costliness and wealth bring me no pleasure;</a:t>
            </a:r>
            <a:br>
              <a:rPr lang="en-US" dirty="0" smtClean="0"/>
            </a:br>
            <a:r>
              <a:rPr lang="en-US" dirty="0" smtClean="0"/>
              <a:t>the only happiness I care to find</a:t>
            </a:r>
            <a:br>
              <a:rPr lang="en-US" dirty="0" smtClean="0"/>
            </a:br>
            <a:r>
              <a:rPr lang="en-US" dirty="0" smtClean="0"/>
              <a:t>derives from setting treasure in my mind,</a:t>
            </a:r>
            <a:br>
              <a:rPr lang="en-US" dirty="0" smtClean="0"/>
            </a:br>
            <a:r>
              <a:rPr lang="en-US" dirty="0" smtClean="0"/>
              <a:t>and not from mind that's set on winning treasure.</a:t>
            </a:r>
            <a:endParaRPr lang="en-US" dirty="0"/>
          </a:p>
        </p:txBody>
      </p:sp>
      <p:pic>
        <p:nvPicPr>
          <p:cNvPr id="7" name="Picture 4" descr="http://upload.wikimedia.org/wikipedia/commons/3/3d/Retrato_de_Sor_Juana_In%C3%A9s_de_la_Cruz_(Miguel_Cabrera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057399"/>
            <a:ext cx="3962400" cy="4405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3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en-US" b="1" i="1" dirty="0" smtClean="0"/>
              <a:t>"World In Hounding </a:t>
            </a:r>
            <a:r>
              <a:rPr lang="en-US" b="1" i="1" dirty="0" smtClean="0"/>
              <a:t>Me” </a:t>
            </a:r>
            <a:br>
              <a:rPr lang="en-US" b="1" i="1" dirty="0" smtClean="0"/>
            </a:br>
            <a:r>
              <a:rPr lang="en-US" sz="4000" dirty="0" err="1" smtClean="0"/>
              <a:t>Sor</a:t>
            </a:r>
            <a:r>
              <a:rPr lang="en-US" sz="4000" dirty="0" smtClean="0"/>
              <a:t> </a:t>
            </a:r>
            <a:r>
              <a:rPr lang="en-US" sz="4000" dirty="0" smtClean="0"/>
              <a:t>Juana Ines De La </a:t>
            </a:r>
            <a:r>
              <a:rPr lang="en-US" sz="4000" dirty="0" smtClean="0"/>
              <a:t>Cruz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 prize no comeliness.  All fair things pay</a:t>
            </a:r>
            <a:br>
              <a:rPr lang="en-US" dirty="0" smtClean="0"/>
            </a:br>
            <a:r>
              <a:rPr lang="en-US" dirty="0" smtClean="0"/>
              <a:t>to time, the victor, their appointed fee</a:t>
            </a:r>
            <a:br>
              <a:rPr lang="en-US" dirty="0" smtClean="0"/>
            </a:br>
            <a:r>
              <a:rPr lang="en-US" dirty="0" smtClean="0"/>
              <a:t>and treasure cheats even the practiced eye.</a:t>
            </a:r>
            <a:endParaRPr lang="en-US" dirty="0"/>
          </a:p>
        </p:txBody>
      </p:sp>
      <p:pic>
        <p:nvPicPr>
          <p:cNvPr id="7" name="Picture 2" descr="http://upload.wikimedia.org/wikipedia/commons/5/53/Juana_In%C3%A9s_de_la_Cruz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828800"/>
            <a:ext cx="41148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3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en-US" b="1" i="1" dirty="0" smtClean="0"/>
              <a:t>"World In Hounding </a:t>
            </a:r>
            <a:r>
              <a:rPr lang="en-US" b="1" i="1" dirty="0" smtClean="0"/>
              <a:t>Me” </a:t>
            </a:r>
            <a:br>
              <a:rPr lang="en-US" b="1" i="1" dirty="0" smtClean="0"/>
            </a:br>
            <a:r>
              <a:rPr lang="en-US" sz="4000" dirty="0" err="1" smtClean="0"/>
              <a:t>Sor</a:t>
            </a:r>
            <a:r>
              <a:rPr lang="en-US" sz="4000" dirty="0" smtClean="0"/>
              <a:t> </a:t>
            </a:r>
            <a:r>
              <a:rPr lang="en-US" sz="4000" dirty="0" smtClean="0"/>
              <a:t>Juana Ines De La </a:t>
            </a:r>
            <a:r>
              <a:rPr lang="en-US" sz="4000" dirty="0" smtClean="0"/>
              <a:t>Cruz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Mind is the better and the truer way;</a:t>
            </a:r>
            <a:br>
              <a:rPr lang="en-US" dirty="0" smtClean="0"/>
            </a:br>
            <a:r>
              <a:rPr lang="en-US" dirty="0" smtClean="0"/>
              <a:t>to leave the vanities of life aside,</a:t>
            </a:r>
            <a:br>
              <a:rPr lang="en-US" dirty="0" smtClean="0"/>
            </a:br>
            <a:r>
              <a:rPr lang="en-US" dirty="0" smtClean="0"/>
              <a:t>not throw my life away on vanity.</a:t>
            </a:r>
            <a:endParaRPr lang="en-US" dirty="0"/>
          </a:p>
        </p:txBody>
      </p:sp>
      <p:pic>
        <p:nvPicPr>
          <p:cNvPr id="7" name="Picture 2" descr="http://www.tft.ucla.edu/img/school/calendar/first-dream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9" y="2057400"/>
            <a:ext cx="4043265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3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en-US" b="1" i="1" dirty="0" smtClean="0"/>
              <a:t>"World In Hounding </a:t>
            </a:r>
            <a:r>
              <a:rPr lang="en-US" b="1" i="1" dirty="0" smtClean="0"/>
              <a:t>Me” </a:t>
            </a:r>
            <a:br>
              <a:rPr lang="en-US" b="1" i="1" dirty="0" smtClean="0"/>
            </a:br>
            <a:r>
              <a:rPr lang="en-US" sz="4000" dirty="0" err="1" smtClean="0"/>
              <a:t>Sor</a:t>
            </a:r>
            <a:r>
              <a:rPr lang="en-US" sz="4000" dirty="0" smtClean="0"/>
              <a:t> </a:t>
            </a:r>
            <a:r>
              <a:rPr lang="en-US" sz="4000" dirty="0" smtClean="0"/>
              <a:t>Juana Ines De La </a:t>
            </a:r>
            <a:r>
              <a:rPr lang="en-US" sz="4000" dirty="0" smtClean="0"/>
              <a:t>Cruz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29000" y="1524000"/>
            <a:ext cx="57150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b="1" i="1" dirty="0" smtClean="0"/>
              <a:t>¿En </a:t>
            </a:r>
            <a:r>
              <a:rPr lang="en-US" b="1" i="1" dirty="0" err="1" smtClean="0"/>
              <a:t>perseguirme</a:t>
            </a:r>
            <a:r>
              <a:rPr lang="en-US" b="1" i="1" dirty="0" smtClean="0"/>
              <a:t>, </a:t>
            </a:r>
            <a:r>
              <a:rPr lang="en-US" b="1" i="1" dirty="0" err="1" smtClean="0"/>
              <a:t>mundo</a:t>
            </a:r>
            <a:r>
              <a:rPr lang="en-US" b="1" i="1" dirty="0" smtClean="0"/>
              <a:t>…</a:t>
            </a:r>
            <a:endParaRPr lang="en-US" dirty="0" smtClean="0"/>
          </a:p>
          <a:p>
            <a:r>
              <a:rPr lang="en-US" b="1" i="1" dirty="0" smtClean="0"/>
              <a:t> </a:t>
            </a:r>
            <a:endParaRPr lang="en-US" dirty="0" smtClean="0"/>
          </a:p>
          <a:p>
            <a:r>
              <a:rPr lang="en-US" dirty="0" smtClean="0"/>
              <a:t>¿En </a:t>
            </a:r>
            <a:r>
              <a:rPr lang="en-US" dirty="0" err="1" smtClean="0"/>
              <a:t>perseguirme</a:t>
            </a:r>
            <a:r>
              <a:rPr lang="en-US" dirty="0" smtClean="0"/>
              <a:t>, </a:t>
            </a:r>
            <a:r>
              <a:rPr lang="en-US" dirty="0" err="1" smtClean="0"/>
              <a:t>mundo</a:t>
            </a:r>
            <a:r>
              <a:rPr lang="en-US" dirty="0" smtClean="0"/>
              <a:t>, 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interesas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¿En 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ofendo</a:t>
            </a:r>
            <a:r>
              <a:rPr lang="en-US" dirty="0" smtClean="0"/>
              <a:t>,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intento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poner</a:t>
            </a:r>
            <a:r>
              <a:rPr lang="en-US" dirty="0" smtClean="0"/>
              <a:t> </a:t>
            </a:r>
            <a:r>
              <a:rPr lang="en-US" dirty="0" err="1" smtClean="0"/>
              <a:t>bellezas</a:t>
            </a:r>
            <a:r>
              <a:rPr lang="en-US" dirty="0" smtClean="0"/>
              <a:t> en mi </a:t>
            </a:r>
            <a:r>
              <a:rPr lang="en-US" dirty="0" err="1" smtClean="0"/>
              <a:t>entendimiento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 no mi </a:t>
            </a:r>
            <a:r>
              <a:rPr lang="en-US" dirty="0" err="1" smtClean="0"/>
              <a:t>entendimiento</a:t>
            </a:r>
            <a:r>
              <a:rPr lang="en-US" dirty="0" smtClean="0"/>
              <a:t> en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bellezas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err="1" smtClean="0"/>
              <a:t>Yo</a:t>
            </a:r>
            <a:r>
              <a:rPr lang="en-US" dirty="0" smtClean="0"/>
              <a:t> no </a:t>
            </a:r>
            <a:r>
              <a:rPr lang="en-US" dirty="0" err="1" smtClean="0"/>
              <a:t>estimo</a:t>
            </a:r>
            <a:r>
              <a:rPr lang="en-US" dirty="0" smtClean="0"/>
              <a:t> </a:t>
            </a:r>
            <a:r>
              <a:rPr lang="en-US" dirty="0" err="1" smtClean="0"/>
              <a:t>tesoros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riquezas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y </a:t>
            </a:r>
            <a:r>
              <a:rPr lang="en-US" dirty="0" err="1" smtClean="0"/>
              <a:t>así</a:t>
            </a:r>
            <a:r>
              <a:rPr lang="en-US" dirty="0" smtClean="0"/>
              <a:t>, </a:t>
            </a:r>
            <a:r>
              <a:rPr lang="en-US" dirty="0" err="1" smtClean="0"/>
              <a:t>siempre</a:t>
            </a:r>
            <a:r>
              <a:rPr lang="en-US" dirty="0" smtClean="0"/>
              <a:t> me </a:t>
            </a:r>
            <a:r>
              <a:rPr lang="en-US" dirty="0" err="1" smtClean="0"/>
              <a:t>causa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contento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poner</a:t>
            </a:r>
            <a:r>
              <a:rPr lang="en-US" dirty="0" smtClean="0"/>
              <a:t> </a:t>
            </a:r>
            <a:r>
              <a:rPr lang="en-US" dirty="0" err="1" smtClean="0"/>
              <a:t>riquezas</a:t>
            </a:r>
            <a:r>
              <a:rPr lang="en-US" dirty="0" smtClean="0"/>
              <a:t> en mi </a:t>
            </a:r>
            <a:r>
              <a:rPr lang="en-US" dirty="0" err="1" smtClean="0"/>
              <a:t>entendimiento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que</a:t>
            </a:r>
            <a:r>
              <a:rPr lang="en-US" dirty="0" smtClean="0"/>
              <a:t> no mi </a:t>
            </a:r>
            <a:r>
              <a:rPr lang="en-US" dirty="0" err="1" smtClean="0"/>
              <a:t>entendimiento</a:t>
            </a:r>
            <a:r>
              <a:rPr lang="en-US" dirty="0" smtClean="0"/>
              <a:t> en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riquezas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 no </a:t>
            </a:r>
            <a:r>
              <a:rPr lang="en-US" dirty="0" err="1" smtClean="0"/>
              <a:t>estimo</a:t>
            </a:r>
            <a:r>
              <a:rPr lang="en-US" dirty="0" smtClean="0"/>
              <a:t> </a:t>
            </a:r>
            <a:r>
              <a:rPr lang="en-US" dirty="0" err="1" smtClean="0"/>
              <a:t>hermosura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vencida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despojo</a:t>
            </a:r>
            <a:r>
              <a:rPr lang="en-US" dirty="0" smtClean="0"/>
              <a:t> civil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edades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riqueza</a:t>
            </a:r>
            <a:r>
              <a:rPr lang="en-US" dirty="0" smtClean="0"/>
              <a:t> me </a:t>
            </a:r>
            <a:r>
              <a:rPr lang="en-US" dirty="0" err="1" smtClean="0"/>
              <a:t>agrada</a:t>
            </a:r>
            <a:r>
              <a:rPr lang="en-US" dirty="0" smtClean="0"/>
              <a:t> </a:t>
            </a:r>
            <a:r>
              <a:rPr lang="en-US" dirty="0" err="1" smtClean="0"/>
              <a:t>fementida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teniendo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mejor</a:t>
            </a:r>
            <a:r>
              <a:rPr lang="en-US" dirty="0" smtClean="0"/>
              <a:t> en </a:t>
            </a:r>
            <a:r>
              <a:rPr lang="en-US" dirty="0" err="1" smtClean="0"/>
              <a:t>mis</a:t>
            </a:r>
            <a:r>
              <a:rPr lang="en-US" dirty="0" smtClean="0"/>
              <a:t> </a:t>
            </a:r>
            <a:r>
              <a:rPr lang="en-US" dirty="0" err="1" smtClean="0"/>
              <a:t>verdades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consumir</a:t>
            </a:r>
            <a:r>
              <a:rPr lang="en-US" dirty="0" smtClean="0"/>
              <a:t> </a:t>
            </a:r>
            <a:r>
              <a:rPr lang="en-US" dirty="0" err="1" smtClean="0"/>
              <a:t>vanidades</a:t>
            </a:r>
            <a:r>
              <a:rPr lang="en-US" dirty="0" smtClean="0"/>
              <a:t> de la </a:t>
            </a:r>
            <a:r>
              <a:rPr lang="en-US" dirty="0" err="1" smtClean="0"/>
              <a:t>vida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consumir</a:t>
            </a:r>
            <a:r>
              <a:rPr lang="en-US" dirty="0" smtClean="0"/>
              <a:t> la </a:t>
            </a:r>
            <a:r>
              <a:rPr lang="en-US" dirty="0" err="1" smtClean="0"/>
              <a:t>vida</a:t>
            </a:r>
            <a:r>
              <a:rPr lang="en-US" dirty="0" smtClean="0"/>
              <a:t> en </a:t>
            </a:r>
            <a:r>
              <a:rPr lang="en-US" dirty="0" err="1" smtClean="0"/>
              <a:t>vanidades</a:t>
            </a:r>
            <a:endParaRPr lang="en-US" dirty="0"/>
          </a:p>
        </p:txBody>
      </p:sp>
      <p:pic>
        <p:nvPicPr>
          <p:cNvPr id="9" name="Picture 2" descr="http://upload.wikimedia.org/wikipedia/commons/9/92/Sor_Juana_In%C3%A9s_de_la_Cruz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828800"/>
            <a:ext cx="31242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</TotalTime>
  <Words>234</Words>
  <Application>Microsoft Office PowerPoint</Application>
  <PresentationFormat>On-screen Show (4:3)</PresentationFormat>
  <Paragraphs>44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Reading Poetry</vt:lpstr>
      <vt:lpstr>Read straight through to get a general sense of the poem. Try to understand the poem’s meaning and organization, studying these elements:</vt:lpstr>
      <vt:lpstr>Upon the Burning of Our House-</vt:lpstr>
      <vt:lpstr>Upon the Burning of Our House-Anne Bradstreet</vt:lpstr>
      <vt:lpstr>Upon the Burning of Our House-Anne Bradstreet</vt:lpstr>
      <vt:lpstr>Upon the Burning of Our House-Anne Bradstreet</vt:lpstr>
      <vt:lpstr>Upon the Burning of Our House-Anne Bradstreet</vt:lpstr>
      <vt:lpstr>Upon the Burning of Our House-Anne Bradstreet</vt:lpstr>
      <vt:lpstr>Upon the Burning of Our House-Anne Bradstreet</vt:lpstr>
      <vt:lpstr>  "World In Hounding Me”  Sor Juana Ines De La Cruz</vt:lpstr>
      <vt:lpstr>  "World In Hounding Me”  Sor Juana Ines De La Cruz</vt:lpstr>
      <vt:lpstr>  "World In Hounding Me”  Sor Juana Ines De La Cruz</vt:lpstr>
      <vt:lpstr>  "World In Hounding Me”  Sor Juana Ines De La Cruz</vt:lpstr>
      <vt:lpstr>  "World In Hounding Me”  Sor Juana Ines De La Cruz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</dc:creator>
  <cp:lastModifiedBy>Mike</cp:lastModifiedBy>
  <cp:revision>33</cp:revision>
  <dcterms:created xsi:type="dcterms:W3CDTF">2006-08-16T00:00:00Z</dcterms:created>
  <dcterms:modified xsi:type="dcterms:W3CDTF">2010-10-06T03:35:03Z</dcterms:modified>
</cp:coreProperties>
</file>