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notesMasterIdLst>
    <p:notesMasterId r:id="rId48"/>
  </p:notesMasterIdLst>
  <p:handoutMasterIdLst>
    <p:handoutMasterId r:id="rId49"/>
  </p:handoutMasterIdLst>
  <p:sldIdLst>
    <p:sldId id="256" r:id="rId3"/>
    <p:sldId id="313" r:id="rId4"/>
    <p:sldId id="315" r:id="rId5"/>
    <p:sldId id="316" r:id="rId6"/>
    <p:sldId id="314" r:id="rId7"/>
    <p:sldId id="318" r:id="rId8"/>
    <p:sldId id="287" r:id="rId9"/>
    <p:sldId id="289" r:id="rId10"/>
    <p:sldId id="319" r:id="rId11"/>
    <p:sldId id="291" r:id="rId12"/>
    <p:sldId id="292" r:id="rId13"/>
    <p:sldId id="322" r:id="rId14"/>
    <p:sldId id="320" r:id="rId15"/>
    <p:sldId id="321" r:id="rId16"/>
    <p:sldId id="323" r:id="rId17"/>
    <p:sldId id="295" r:id="rId18"/>
    <p:sldId id="296" r:id="rId19"/>
    <p:sldId id="324" r:id="rId20"/>
    <p:sldId id="326" r:id="rId21"/>
    <p:sldId id="327" r:id="rId22"/>
    <p:sldId id="298" r:id="rId23"/>
    <p:sldId id="299" r:id="rId24"/>
    <p:sldId id="300" r:id="rId25"/>
    <p:sldId id="328" r:id="rId26"/>
    <p:sldId id="301" r:id="rId27"/>
    <p:sldId id="330" r:id="rId28"/>
    <p:sldId id="302" r:id="rId29"/>
    <p:sldId id="331" r:id="rId30"/>
    <p:sldId id="332" r:id="rId31"/>
    <p:sldId id="303" r:id="rId32"/>
    <p:sldId id="304" r:id="rId33"/>
    <p:sldId id="305" r:id="rId34"/>
    <p:sldId id="334" r:id="rId35"/>
    <p:sldId id="306" r:id="rId36"/>
    <p:sldId id="307" r:id="rId37"/>
    <p:sldId id="336" r:id="rId38"/>
    <p:sldId id="335" r:id="rId39"/>
    <p:sldId id="337" r:id="rId40"/>
    <p:sldId id="308" r:id="rId41"/>
    <p:sldId id="339" r:id="rId42"/>
    <p:sldId id="340" r:id="rId43"/>
    <p:sldId id="309" r:id="rId44"/>
    <p:sldId id="310" r:id="rId45"/>
    <p:sldId id="341" r:id="rId46"/>
    <p:sldId id="342" r:id="rId47"/>
  </p:sldIdLst>
  <p:sldSz cx="9144000" cy="6858000" type="screen4x3"/>
  <p:notesSz cx="6858000" cy="9144000"/>
  <p:embeddedFontLst>
    <p:embeddedFont>
      <p:font typeface="Perpetua" pitchFamily="18" charset="0"/>
      <p:regular r:id="rId50"/>
      <p:bold r:id="rId51"/>
      <p:italic r:id="rId52"/>
      <p:boldItalic r:id="rId53"/>
    </p:embeddedFont>
    <p:embeddedFont>
      <p:font typeface="Calibri" pitchFamily="34" charset="0"/>
      <p:regular r:id="rId54"/>
      <p:bold r:id="rId55"/>
      <p:italic r:id="rId56"/>
      <p:boldItalic r:id="rId57"/>
    </p:embeddedFont>
    <p:embeddedFont>
      <p:font typeface="新細明體" pitchFamily="18" charset="-120"/>
      <p:regular r:id="rId58"/>
    </p:embeddedFont>
    <p:embeddedFont>
      <p:font typeface="Segoe UI" pitchFamily="34" charset="0"/>
      <p:regular r:id="rId59"/>
      <p:bold r:id="rId60"/>
      <p:italic r:id="rId61"/>
      <p:boldItalic r:id="rId6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50" autoAdjust="0"/>
    <p:restoredTop sz="91329" autoAdjust="0"/>
  </p:normalViewPr>
  <p:slideViewPr>
    <p:cSldViewPr>
      <p:cViewPr varScale="1">
        <p:scale>
          <a:sx n="49" d="100"/>
          <a:sy n="49" d="100"/>
        </p:scale>
        <p:origin x="-941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2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handoutMaster" Target="handoutMasters/handoutMaster1.xml"/><Relationship Id="rId57" Type="http://schemas.openxmlformats.org/officeDocument/2006/relationships/font" Target="fonts/font8.fntdata"/><Relationship Id="rId61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7.fntdata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font" Target="fonts/font2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10.fntdata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8B8DF-24AD-4F40-BBFC-89725AEAF415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352DE-026B-4B56-8316-D39959E3B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261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9D4B4-0EC2-42AE-ABEC-26842DCC58CF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105E4-9E70-4B8C-B294-1B0219D999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684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DD0753-77C5-40FE-B680-D26F4D03AF26}" type="slidenum">
              <a:rPr lang="en-US" b="0"/>
              <a:pPr eaLnBrk="1" hangingPunct="1"/>
              <a:t>12</a:t>
            </a:fld>
            <a:endParaRPr lang="en-US" b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3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24DB16D-4DE0-4F61-8223-DEE32E262A48}" type="slidenum">
              <a:rPr lang="en-US" b="0"/>
              <a:pPr eaLnBrk="1" hangingPunct="1"/>
              <a:t>18</a:t>
            </a:fld>
            <a:endParaRPr lang="en-US" b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32C5BF-A72F-4277-9272-A6FAAB2E4007}" type="slidenum">
              <a:rPr lang="en-US" b="0"/>
              <a:pPr eaLnBrk="1" hangingPunct="1"/>
              <a:t>19</a:t>
            </a:fld>
            <a:endParaRPr lang="en-US" b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9E434E4-7975-4455-9BD2-5498570C801D}" type="slidenum">
              <a:rPr lang="en-US" b="0"/>
              <a:pPr eaLnBrk="1" hangingPunct="1"/>
              <a:t>20</a:t>
            </a:fld>
            <a:endParaRPr lang="en-US" b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687685-9611-42B2-B953-DFDE7F2F9499}" type="slidenum">
              <a:rPr lang="en-US"/>
              <a:pPr/>
              <a:t>26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3CB526-D6A2-4DF4-829C-39D7BFDA6008}" type="slidenum">
              <a:rPr lang="en-US" b="0"/>
              <a:pPr eaLnBrk="1" hangingPunct="1"/>
              <a:t>36</a:t>
            </a:fld>
            <a:endParaRPr lang="en-US" b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E5AC72-FD0E-4E31-8258-62F77B5C8CA2}" type="slidenum">
              <a:rPr lang="en-US" b="0"/>
              <a:pPr eaLnBrk="1" hangingPunct="1"/>
              <a:t>38</a:t>
            </a:fld>
            <a:endParaRPr lang="en-US" b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Coat color in rabbits is determined by a single gene that has at least four different alleles. Different combinations of alleles result in the four colors you see here. photo credits:  1. ©John Gerlach/Visuals Unlimited 2.Animals Animals/©Richard Kolar 3. ©Jane Burton/Bruce Coleman, Inc. 4. ©Hans Reinhard/Bruce Coleman, Inc.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ADCDCA3-208D-475A-9A52-8BF447042D61}" type="slidenum">
              <a:rPr lang="en-US" b="0"/>
              <a:pPr eaLnBrk="1" hangingPunct="1"/>
              <a:t>40</a:t>
            </a:fld>
            <a:endParaRPr lang="en-US" b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84028B3-1240-4FF0-9F9D-CDCBCBA1958D}" type="slidenum">
              <a:rPr lang="en-US" b="0"/>
              <a:pPr eaLnBrk="1" hangingPunct="1"/>
              <a:t>41</a:t>
            </a:fld>
            <a:endParaRPr lang="en-US" b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B164C14-B5B0-4514-8228-4E449348BABA}" type="slidenum">
              <a:rPr lang="en-US" b="0"/>
              <a:pPr eaLnBrk="1" hangingPunct="1"/>
              <a:t>44</a:t>
            </a:fld>
            <a:endParaRPr lang="en-US" b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2E6E1C3-C5E6-41B8-8036-1AF24B744A26}" type="slidenum">
              <a:rPr lang="en-US" b="0"/>
              <a:pPr eaLnBrk="1" hangingPunct="1"/>
              <a:t>45</a:t>
            </a:fld>
            <a:endParaRPr lang="en-US" b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na_strand_border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 descr="dna_large_no_shadow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 rot="8746652">
            <a:off x="5798690" y="-1324736"/>
            <a:ext cx="3002965" cy="3931869"/>
          </a:xfrm>
          <a:prstGeom prst="rect">
            <a:avLst/>
          </a:prstGeom>
        </p:spPr>
      </p:pic>
      <p:pic>
        <p:nvPicPr>
          <p:cNvPr id="10" name="Picture 9" descr="dna_large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609600" y="-195943"/>
            <a:ext cx="6705600" cy="7663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400" y="2862601"/>
            <a:ext cx="7772400" cy="860425"/>
          </a:xfrm>
        </p:spPr>
        <p:txBody>
          <a:bodyPr anchor="b" anchorCtr="0"/>
          <a:lstStyle>
            <a:lvl1pPr algn="l">
              <a:buFontTx/>
              <a:buNone/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81000" y="3581400"/>
            <a:ext cx="7753800" cy="1752600"/>
          </a:xfrm>
          <a:effectLst>
            <a:reflection blurRad="6350" stA="52000" endA="300" endPos="35000" dir="5400000" sy="-100000" algn="bl" rotWithShape="0"/>
          </a:effectLst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22435"/>
            <a:ext cx="8305800" cy="4525965"/>
          </a:xfrm>
        </p:spPr>
        <p:txBody>
          <a:bodyPr/>
          <a:lstStyle>
            <a:lvl1pPr marL="173038" indent="-173038">
              <a:lnSpc>
                <a:spcPts val="2600"/>
              </a:lnSpc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2400" b="0">
                <a:solidFill>
                  <a:schemeClr val="accent6">
                    <a:lumMod val="75000"/>
                  </a:schemeClr>
                </a:solidFill>
              </a:defRPr>
            </a:lvl1pPr>
            <a:lvl2pPr marL="684213" indent="-227013">
              <a:lnSpc>
                <a:spcPts val="2600"/>
              </a:lnSpc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2pPr>
            <a:lvl3pPr marL="1087438" indent="-173038">
              <a:lnSpc>
                <a:spcPts val="2600"/>
              </a:lnSpc>
              <a:buClr>
                <a:schemeClr val="accent6">
                  <a:lumMod val="50000"/>
                </a:schemeClr>
              </a:buClr>
              <a:defRPr sz="1800">
                <a:solidFill>
                  <a:schemeClr val="accent6">
                    <a:lumMod val="75000"/>
                  </a:schemeClr>
                </a:solidFill>
              </a:defRPr>
            </a:lvl3pPr>
            <a:lvl4pPr marL="1541463" indent="-169863">
              <a:lnSpc>
                <a:spcPts val="2600"/>
              </a:lnSpc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4pPr>
            <a:lvl5pPr marL="2001838" indent="-173038">
              <a:lnSpc>
                <a:spcPts val="2600"/>
              </a:lnSpc>
              <a:buClr>
                <a:schemeClr val="accent6">
                  <a:lumMod val="50000"/>
                </a:schemeClr>
              </a:buClr>
              <a:defRPr sz="1400"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533400"/>
            <a:ext cx="8251200" cy="457200"/>
          </a:xfrm>
        </p:spPr>
        <p:txBody>
          <a:bodyPr>
            <a:normAutofit/>
          </a:bodyPr>
          <a:lstStyle>
            <a:lvl1pPr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304800" y="16200"/>
            <a:ext cx="8229600" cy="639763"/>
          </a:xfr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2133600" y="2749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16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11800" y="533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2133600" y="1330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2133600" y="20400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2133600" y="3388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2133600" y="4097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2133600" y="4876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7178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716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038600" cy="4525964"/>
          </a:xfr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 sz="2400"/>
            </a:lvl1pPr>
            <a:lvl2pPr>
              <a:buClr>
                <a:schemeClr val="accent6">
                  <a:lumMod val="50000"/>
                </a:schemeClr>
              </a:buClr>
              <a:defRPr sz="2000"/>
            </a:lvl2pPr>
            <a:lvl3pPr>
              <a:buClr>
                <a:schemeClr val="accent6">
                  <a:lumMod val="50000"/>
                </a:schemeClr>
              </a:buClr>
              <a:defRPr sz="2000"/>
            </a:lvl3pPr>
            <a:lvl4pPr>
              <a:buClr>
                <a:schemeClr val="accent6">
                  <a:lumMod val="50000"/>
                </a:schemeClr>
              </a:buClr>
              <a:defRPr sz="1800"/>
            </a:lvl4pPr>
            <a:lvl5pPr>
              <a:buClr>
                <a:schemeClr val="accent6">
                  <a:lumMod val="50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722436"/>
            <a:ext cx="4038600" cy="4525964"/>
          </a:xfr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 sz="2400"/>
            </a:lvl1pPr>
            <a:lvl2pPr>
              <a:buClr>
                <a:schemeClr val="accent6">
                  <a:lumMod val="50000"/>
                </a:schemeClr>
              </a:buClr>
              <a:defRPr sz="2000"/>
            </a:lvl2pPr>
            <a:lvl3pPr>
              <a:buClr>
                <a:schemeClr val="accent6">
                  <a:lumMod val="50000"/>
                </a:schemeClr>
              </a:buClr>
              <a:defRPr sz="2000"/>
            </a:lvl3pPr>
            <a:lvl4pPr>
              <a:buClr>
                <a:schemeClr val="accent6">
                  <a:lumMod val="50000"/>
                </a:schemeClr>
              </a:buClr>
              <a:defRPr sz="1800"/>
            </a:lvl4pPr>
            <a:lvl5pPr>
              <a:buClr>
                <a:schemeClr val="accent6">
                  <a:lumMod val="50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457200" y="6638075"/>
            <a:ext cx="2133600" cy="365125"/>
          </a:xfrm>
        </p:spPr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-600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11800" y="4572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2971800" y="1905000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3505199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2971800" y="3505199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-76200" y="-600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30800" y="4572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762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28575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56388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762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28575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56388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-76200" y="-76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30800" y="4410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143000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447800"/>
            <a:ext cx="4040188" cy="4068763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180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5839" y="1447800"/>
            <a:ext cx="4041775" cy="4068763"/>
          </a:xfr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buClr>
                <a:schemeClr val="accent6">
                  <a:lumMod val="50000"/>
                </a:schemeClr>
              </a:buClr>
              <a:defRPr sz="180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799012" y="1143001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639763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11800" y="4410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93836"/>
            <a:ext cx="51117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798637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639763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11800" y="4410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111750" cy="4678363"/>
          </a:xfrm>
        </p:spPr>
        <p:txBody>
          <a:bodyPr/>
          <a:lstStyle>
            <a:lvl1pPr>
              <a:buClr>
                <a:schemeClr val="tx1">
                  <a:lumMod val="95000"/>
                  <a:lumOff val="5000"/>
                </a:schemeClr>
              </a:buClr>
              <a:defRPr sz="32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buClr>
                <a:schemeClr val="tx1">
                  <a:lumMod val="95000"/>
                  <a:lumOff val="5000"/>
                </a:schemeClr>
              </a:buClr>
              <a:defRPr sz="2800"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buClr>
                <a:schemeClr val="tx1">
                  <a:lumMod val="95000"/>
                  <a:lumOff val="5000"/>
                </a:schemeClr>
              </a:buClr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buClr>
                <a:schemeClr val="tx1">
                  <a:lumMod val="95000"/>
                  <a:lumOff val="5000"/>
                </a:schemeClr>
              </a:buCl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buClr>
                <a:schemeClr val="tx1">
                  <a:lumMod val="95000"/>
                  <a:lumOff val="5000"/>
                </a:schemeClr>
              </a:buCl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2600" y="1524000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81000" y="457200"/>
            <a:ext cx="6858000" cy="639763"/>
          </a:xfrm>
        </p:spPr>
        <p:txBody>
          <a:bodyPr/>
          <a:lstStyle>
            <a:lvl1pPr>
              <a:buClr>
                <a:schemeClr val="tx1">
                  <a:lumMod val="95000"/>
                  <a:lumOff val="5000"/>
                </a:schemeClr>
              </a:buClr>
              <a:defRPr sz="2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91600" y="974400"/>
            <a:ext cx="6876000" cy="457200"/>
          </a:xfrm>
        </p:spPr>
        <p:txBody>
          <a:bodyPr>
            <a:normAutofit/>
          </a:bodyPr>
          <a:lstStyle>
            <a:lvl1pPr>
              <a:buFontTx/>
              <a:buNone/>
              <a:defRPr sz="20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4724400"/>
            <a:ext cx="3962400" cy="3381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304800"/>
            <a:ext cx="6934200" cy="4267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5029201"/>
            <a:ext cx="3962400" cy="804863"/>
          </a:xfr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dna_strand_b_w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57600" y="762000"/>
            <a:ext cx="60007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503239"/>
            <a:ext cx="1219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03237"/>
            <a:ext cx="7162800" cy="6278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9380E-12C7-4A20-BA53-42F3F97F0B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63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na_strand_b_w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57600" y="762000"/>
            <a:ext cx="600075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732164"/>
            <a:ext cx="8229600" cy="5059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895600"/>
            <a:ext cx="1219200" cy="106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667000"/>
            <a:ext cx="1447800" cy="1371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61" r:id="rId6"/>
    <p:sldLayoutId id="2147483662" r:id="rId7"/>
    <p:sldLayoutId id="2147483653" r:id="rId8"/>
    <p:sldLayoutId id="2147483654" r:id="rId9"/>
    <p:sldLayoutId id="2147483655" r:id="rId10"/>
    <p:sldLayoutId id="2147483656" r:id="rId11"/>
    <p:sldLayoutId id="2147483664" r:id="rId12"/>
    <p:sldLayoutId id="2147483657" r:id="rId13"/>
    <p:sldLayoutId id="2147483658" r:id="rId14"/>
    <p:sldLayoutId id="2147483659" r:id="rId15"/>
    <p:sldLayoutId id="2147483665" r:id="rId16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Clr>
          <a:schemeClr val="accent6">
            <a:lumMod val="50000"/>
          </a:schemeClr>
        </a:buClr>
        <a:buFont typeface="Arial" pitchFamily="34" charset="0"/>
        <a:buChar char="•"/>
        <a:defRPr sz="3600" b="1" kern="1200" baseline="0">
          <a:solidFill>
            <a:schemeClr val="accent6">
              <a:lumMod val="50000"/>
            </a:schemeClr>
          </a:solidFill>
          <a:latin typeface="+mj-lt"/>
          <a:ea typeface="+mj-ea"/>
          <a:cs typeface="Segoe UI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6">
            <a:lumMod val="50000"/>
          </a:schemeClr>
        </a:buClr>
        <a:buSzPct val="70000"/>
        <a:buFont typeface="Arial" pitchFamily="34" charset="0"/>
        <a:buChar char="•"/>
        <a:defRPr sz="3200" kern="1200">
          <a:solidFill>
            <a:schemeClr val="accent6">
              <a:lumMod val="75000"/>
            </a:schemeClr>
          </a:solidFill>
          <a:latin typeface="+mn-lt"/>
          <a:ea typeface="+mn-ea"/>
          <a:cs typeface="Segoe UI" pitchFamily="34" charset="0"/>
        </a:defRPr>
      </a:lvl1pPr>
      <a:lvl2pPr marL="627063" indent="-169863" algn="l" defTabSz="914400" rtl="0" eaLnBrk="1" latinLnBrk="0" hangingPunct="1">
        <a:lnSpc>
          <a:spcPct val="100000"/>
        </a:lnSpc>
        <a:spcBef>
          <a:spcPct val="20000"/>
        </a:spcBef>
        <a:buClr>
          <a:schemeClr val="accent6">
            <a:lumMod val="50000"/>
          </a:schemeClr>
        </a:buClr>
        <a:buSzPct val="70000"/>
        <a:buFont typeface="Arial" pitchFamily="34" charset="0"/>
        <a:buChar char="•"/>
        <a:defRPr sz="2800" kern="1200">
          <a:solidFill>
            <a:schemeClr val="accent6">
              <a:lumMod val="75000"/>
            </a:schemeClr>
          </a:solidFill>
          <a:latin typeface="+mn-lt"/>
          <a:ea typeface="+mn-ea"/>
          <a:cs typeface="Segoe UI" pitchFamily="34" charset="0"/>
        </a:defRPr>
      </a:lvl2pPr>
      <a:lvl3pPr marL="10302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6">
            <a:lumMod val="50000"/>
          </a:schemeClr>
        </a:buClr>
        <a:buSzPct val="70000"/>
        <a:buFont typeface="Arial" pitchFamily="34" charset="0"/>
        <a:buChar char="•"/>
        <a:defRPr sz="2400" kern="1200">
          <a:solidFill>
            <a:schemeClr val="accent6">
              <a:lumMod val="75000"/>
            </a:schemeClr>
          </a:solidFill>
          <a:latin typeface="+mn-lt"/>
          <a:ea typeface="+mn-ea"/>
          <a:cs typeface="Segoe UI" pitchFamily="34" charset="0"/>
        </a:defRPr>
      </a:lvl3pPr>
      <a:lvl4pPr marL="1482725" indent="-111125" algn="l" defTabSz="914400" rtl="0" eaLnBrk="1" latinLnBrk="0" hangingPunct="1">
        <a:lnSpc>
          <a:spcPct val="100000"/>
        </a:lnSpc>
        <a:spcBef>
          <a:spcPct val="20000"/>
        </a:spcBef>
        <a:buClr>
          <a:schemeClr val="accent6">
            <a:lumMod val="50000"/>
          </a:schemeClr>
        </a:buClr>
        <a:buSzPct val="70000"/>
        <a:buFont typeface="Arial" pitchFamily="34" charset="0"/>
        <a:buChar char="•"/>
        <a:defRPr sz="2000" kern="1200">
          <a:solidFill>
            <a:schemeClr val="accent6">
              <a:lumMod val="75000"/>
            </a:schemeClr>
          </a:solidFill>
          <a:latin typeface="+mn-lt"/>
          <a:ea typeface="+mn-ea"/>
          <a:cs typeface="Segoe UI" pitchFamily="34" charset="0"/>
        </a:defRPr>
      </a:lvl4pPr>
      <a:lvl5pPr marL="19446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6">
            <a:lumMod val="50000"/>
          </a:schemeClr>
        </a:buClr>
        <a:buSzPct val="70000"/>
        <a:buFont typeface="Arial" pitchFamily="34" charset="0"/>
        <a:buChar char="•"/>
        <a:defRPr sz="2000" kern="1200">
          <a:solidFill>
            <a:schemeClr val="accent6">
              <a:lumMod val="75000"/>
            </a:schemeClr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ermedia.com/mspp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png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7200" y="2743200"/>
            <a:ext cx="7772400" cy="860425"/>
          </a:xfrm>
        </p:spPr>
        <p:txBody>
          <a:bodyPr/>
          <a:lstStyle/>
          <a:p>
            <a:r>
              <a:rPr lang="en-US" dirty="0" err="1" smtClean="0"/>
              <a:t>Mendelian</a:t>
            </a:r>
            <a:r>
              <a:rPr lang="en-US" dirty="0" smtClean="0"/>
              <a:t> Genetics</a:t>
            </a:r>
            <a:br>
              <a:rPr lang="en-US" dirty="0" smtClean="0"/>
            </a:br>
            <a:r>
              <a:rPr lang="en-US" dirty="0" smtClean="0"/>
              <a:t>Topics 4.1 and 4.3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3400" y="3657600"/>
            <a:ext cx="7753800" cy="1447800"/>
          </a:xfrm>
          <a:effectLst/>
        </p:spPr>
        <p:txBody>
          <a:bodyPr>
            <a:normAutofit/>
          </a:bodyPr>
          <a:lstStyle/>
          <a:p>
            <a:r>
              <a:rPr lang="en-US" sz="2000" dirty="0" smtClean="0"/>
              <a:t>IB Biology SL</a:t>
            </a:r>
          </a:p>
          <a:p>
            <a:r>
              <a:rPr lang="en-US" sz="2000" dirty="0" smtClean="0"/>
              <a:t>Mrs. Milam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324600"/>
            <a:ext cx="2362200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400" dirty="0"/>
              <a:t>By </a:t>
            </a:r>
            <a:r>
              <a:rPr lang="en-US" sz="1400" b="1" dirty="0">
                <a:hlinkClick r:id="rId2"/>
              </a:rPr>
              <a:t>PresenterMedia.com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524000"/>
            <a:ext cx="8305800" cy="4525965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Genetics is the study of inheritance and the variation of inherited characteristics.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The traits we inherit are controlled by </a:t>
            </a:r>
            <a:r>
              <a:rPr lang="en-US" sz="2800" dirty="0" smtClean="0">
                <a:solidFill>
                  <a:schemeClr val="tx1"/>
                </a:solidFill>
              </a:rPr>
              <a:t>our chromosomes.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Chromosomes are made </a:t>
            </a:r>
            <a:r>
              <a:rPr lang="en-US" sz="2800" dirty="0" smtClean="0">
                <a:solidFill>
                  <a:schemeClr val="tx1"/>
                </a:solidFill>
              </a:rPr>
              <a:t>of </a:t>
            </a:r>
            <a:r>
              <a:rPr lang="en-US" sz="2800" u="sng" dirty="0" smtClean="0">
                <a:solidFill>
                  <a:schemeClr val="tx1"/>
                </a:solidFill>
              </a:rPr>
              <a:t>												</a:t>
            </a:r>
            <a:endParaRPr lang="en-US" sz="2800" dirty="0" smtClean="0">
              <a:solidFill>
                <a:schemeClr val="tx1"/>
              </a:solidFill>
            </a:endParaRPr>
          </a:p>
          <a:p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What do we call the process where chromatin shortens and thickens to form chromosomes?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Supercoiling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81000"/>
            <a:ext cx="8251200" cy="83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4.1.1 – State that eukaryote chromosomes are made of DNA and proteins.</a:t>
            </a:r>
            <a:endParaRPr lang="en-U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56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676400"/>
            <a:ext cx="8305800" cy="5181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The number of chromosomes in each species is fixed.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For example:	</a:t>
            </a:r>
          </a:p>
          <a:p>
            <a:pPr lvl="2"/>
            <a:r>
              <a:rPr lang="en-US" sz="2400" dirty="0" smtClean="0">
                <a:solidFill>
                  <a:schemeClr val="tx1"/>
                </a:solidFill>
              </a:rPr>
              <a:t>Humans </a:t>
            </a:r>
            <a:r>
              <a:rPr lang="en-US" sz="2400" dirty="0">
                <a:solidFill>
                  <a:schemeClr val="tx1"/>
                </a:solidFill>
              </a:rPr>
              <a:t>= 46 </a:t>
            </a:r>
          </a:p>
          <a:p>
            <a:pPr lvl="2"/>
            <a:r>
              <a:rPr lang="en-US" sz="2400" dirty="0">
                <a:solidFill>
                  <a:schemeClr val="tx1"/>
                </a:solidFill>
              </a:rPr>
              <a:t>Fruit Flies = 8</a:t>
            </a:r>
          </a:p>
          <a:p>
            <a:pPr lvl="2"/>
            <a:r>
              <a:rPr lang="en-US" sz="2400" dirty="0">
                <a:solidFill>
                  <a:schemeClr val="tx1"/>
                </a:solidFill>
              </a:rPr>
              <a:t>Turkeys = </a:t>
            </a:r>
            <a:r>
              <a:rPr lang="en-US" sz="2400" dirty="0" smtClean="0">
                <a:solidFill>
                  <a:schemeClr val="tx1"/>
                </a:solidFill>
              </a:rPr>
              <a:t>82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81000"/>
            <a:ext cx="8251200" cy="83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4.1.1 – State that eukaryote chromosomes are made of DNA and proteins.</a:t>
            </a:r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4" name="Picture 120" descr="j00844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572719"/>
            <a:ext cx="1905000" cy="191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59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371600"/>
            <a:ext cx="8305800" cy="5486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Each chromosome has a specific </a:t>
            </a:r>
            <a:r>
              <a:rPr lang="en-US" sz="2800" u="sng" dirty="0" smtClean="0">
                <a:solidFill>
                  <a:schemeClr val="tx1"/>
                </a:solidFill>
              </a:rPr>
              <a:t>		</a:t>
            </a:r>
            <a:r>
              <a:rPr lang="en-US" sz="2800" dirty="0" smtClean="0">
                <a:solidFill>
                  <a:schemeClr val="tx1"/>
                </a:solidFill>
              </a:rPr>
              <a:t>and specific </a:t>
            </a:r>
            <a:r>
              <a:rPr lang="en-US" sz="2800" u="sng" dirty="0" smtClean="0">
                <a:solidFill>
                  <a:schemeClr val="tx1"/>
                </a:solidFill>
              </a:rPr>
              <a:t>							</a:t>
            </a:r>
            <a:endParaRPr lang="en-US" sz="2800" dirty="0" smtClean="0">
              <a:solidFill>
                <a:schemeClr val="tx1"/>
              </a:solidFill>
            </a:endParaRPr>
          </a:p>
          <a:p>
            <a:endParaRPr lang="en-US" sz="2800" dirty="0" smtClean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US" sz="2800" dirty="0" smtClean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Chromosomes occur </a:t>
            </a:r>
            <a:r>
              <a:rPr lang="en-US" sz="2800" dirty="0" smtClean="0">
                <a:solidFill>
                  <a:schemeClr val="tx1"/>
                </a:solidFill>
              </a:rPr>
              <a:t>in </a:t>
            </a:r>
            <a:r>
              <a:rPr lang="en-US" sz="2800" u="sng" dirty="0" smtClean="0">
                <a:solidFill>
                  <a:schemeClr val="tx1"/>
                </a:solidFill>
              </a:rPr>
              <a:t>							</a:t>
            </a:r>
            <a:r>
              <a:rPr lang="en-US" sz="2800" dirty="0" smtClean="0">
                <a:solidFill>
                  <a:schemeClr val="tx1"/>
                </a:solidFill>
              </a:rPr>
              <a:t>.  </a:t>
            </a:r>
            <a:r>
              <a:rPr lang="en-US" sz="2800" dirty="0" smtClean="0">
                <a:solidFill>
                  <a:schemeClr val="tx1"/>
                </a:solidFill>
              </a:rPr>
              <a:t>Each chromatid in a homologous pair contains the same genes in the same location, but they may or may not code for the same version of a trait.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Why aren’t they always identical?  Where do we get our homologous pairs of chromosomes?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Half comes from mom and half comes from dad</a:t>
            </a:r>
          </a:p>
          <a:p>
            <a:endParaRPr lang="en-US" sz="2800" dirty="0"/>
          </a:p>
          <a:p>
            <a:pPr lvl="1"/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81000"/>
            <a:ext cx="8251200" cy="83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4.1.1 – State that eukaryote chromosomes are made of DNA and proteins.</a:t>
            </a:r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5" name="Picture 14" descr="14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51"/>
          <a:stretch/>
        </p:blipFill>
        <p:spPr bwMode="auto">
          <a:xfrm>
            <a:off x="1600200" y="2057400"/>
            <a:ext cx="6028145" cy="200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34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19200"/>
            <a:ext cx="8458199" cy="5517354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The coded instructions of chromosomes are in the form of genes.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A </a:t>
            </a:r>
            <a:r>
              <a:rPr lang="en-US" sz="2800" b="1" dirty="0" smtClean="0">
                <a:solidFill>
                  <a:schemeClr val="tx1"/>
                </a:solidFill>
              </a:rPr>
              <a:t>gene</a:t>
            </a:r>
            <a:r>
              <a:rPr lang="en-US" sz="2800" dirty="0" smtClean="0">
                <a:solidFill>
                  <a:schemeClr val="tx1"/>
                </a:solidFill>
              </a:rPr>
              <a:t> is </a:t>
            </a:r>
            <a:r>
              <a:rPr lang="en-US" sz="2800" dirty="0" smtClean="0">
                <a:solidFill>
                  <a:schemeClr val="tx1"/>
                </a:solidFill>
              </a:rPr>
              <a:t>a </a:t>
            </a:r>
            <a:r>
              <a:rPr lang="en-US" sz="2800" u="sng" dirty="0" smtClean="0">
                <a:solidFill>
                  <a:schemeClr val="tx1"/>
                </a:solidFill>
              </a:rPr>
              <a:t>															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All of the genes on all of the chromosomes of an individual make up that </a:t>
            </a:r>
            <a:r>
              <a:rPr lang="en-US" sz="2800" dirty="0" smtClean="0">
                <a:solidFill>
                  <a:schemeClr val="tx1"/>
                </a:solidFill>
              </a:rPr>
              <a:t>person’s </a:t>
            </a:r>
            <a:r>
              <a:rPr lang="en-US" sz="2800" u="sng" dirty="0" smtClean="0">
                <a:solidFill>
                  <a:schemeClr val="tx1"/>
                </a:solidFill>
              </a:rPr>
              <a:t>			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81000"/>
            <a:ext cx="8251200" cy="83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4.1.2 – Define gene, allele and genome.</a:t>
            </a:r>
            <a:endParaRPr lang="en-U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85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800000">
            <a:off x="2133599" y="3375677"/>
            <a:ext cx="4743449" cy="340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1" y="1077940"/>
            <a:ext cx="8458200" cy="5791199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Alternative </a:t>
            </a:r>
            <a:r>
              <a:rPr lang="en-US" sz="2800" dirty="0">
                <a:solidFill>
                  <a:schemeClr val="tx1"/>
                </a:solidFill>
              </a:rPr>
              <a:t>versions of genes account for variations in inherited </a:t>
            </a:r>
            <a:r>
              <a:rPr lang="en-US" sz="2800" dirty="0" smtClean="0">
                <a:solidFill>
                  <a:schemeClr val="tx1"/>
                </a:solidFill>
              </a:rPr>
              <a:t>characteristics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These alternate versions are </a:t>
            </a:r>
            <a:r>
              <a:rPr lang="en-US" sz="2400" dirty="0" smtClean="0">
                <a:solidFill>
                  <a:schemeClr val="tx1"/>
                </a:solidFill>
              </a:rPr>
              <a:t>called </a:t>
            </a:r>
            <a:r>
              <a:rPr lang="en-US" sz="2400" u="sng" dirty="0" smtClean="0">
                <a:solidFill>
                  <a:schemeClr val="tx1"/>
                </a:solidFill>
              </a:rPr>
              <a:t>			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An allele </a:t>
            </a:r>
            <a:r>
              <a:rPr lang="en-US" sz="2400" dirty="0" smtClean="0">
                <a:solidFill>
                  <a:schemeClr val="tx1"/>
                </a:solidFill>
              </a:rPr>
              <a:t>is </a:t>
            </a:r>
            <a:r>
              <a:rPr lang="en-US" sz="2400" u="sng" dirty="0" smtClean="0">
                <a:solidFill>
                  <a:schemeClr val="tx1"/>
                </a:solidFill>
              </a:rPr>
              <a:t>						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chemeClr val="tx1"/>
                </a:solidFill>
              </a:rPr>
              <a:t>differing from other alleles by one or a few bases only and occupying the same position, called a </a:t>
            </a:r>
            <a:r>
              <a:rPr lang="en-US" sz="2400" b="1" dirty="0" smtClean="0">
                <a:solidFill>
                  <a:schemeClr val="tx1"/>
                </a:solidFill>
              </a:rPr>
              <a:t>locus</a:t>
            </a:r>
            <a:r>
              <a:rPr lang="en-US" sz="2400" dirty="0" smtClean="0">
                <a:solidFill>
                  <a:schemeClr val="tx1"/>
                </a:solidFill>
              </a:rPr>
              <a:t>, as other alleles of the gene.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81000"/>
            <a:ext cx="8251200" cy="83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4.1.2 – Define gene, allele and genome.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71495" y="3549907"/>
            <a:ext cx="3405554" cy="36128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 fontScale="85000" lnSpcReduction="2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itchFamily="18" charset="0"/>
                <a:ea typeface="+mj-ea"/>
                <a:cs typeface="+mj-cs"/>
              </a:rPr>
              <a:t>Allele for purple flower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83706" y="6419748"/>
            <a:ext cx="3202843" cy="36128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 fontScale="85000" lnSpcReduction="2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itchFamily="18" charset="0"/>
                <a:ea typeface="+mj-ea"/>
                <a:cs typeface="+mj-cs"/>
              </a:rPr>
              <a:t>Allele for white flower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8820" y="4856985"/>
            <a:ext cx="1702778" cy="70485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itchFamily="18" charset="0"/>
                <a:ea typeface="+mj-ea"/>
                <a:cs typeface="+mj-cs"/>
              </a:rPr>
              <a:t>Locus for flower-color gene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74272" y="4856985"/>
            <a:ext cx="1702778" cy="70485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itchFamily="18" charset="0"/>
                <a:ea typeface="+mj-ea"/>
                <a:cs typeface="+mj-cs"/>
              </a:rPr>
              <a:t>Homologous pair of chromosomes</a:t>
            </a:r>
          </a:p>
        </p:txBody>
      </p:sp>
    </p:spTree>
    <p:extLst>
      <p:ext uri="{BB962C8B-B14F-4D97-AF65-F5344CB8AC3E}">
        <p14:creationId xmlns:p14="http://schemas.microsoft.com/office/powerpoint/2010/main" val="428420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4.3.1 – Define genotype, phenotype, dominant allele, recessive allele, </a:t>
            </a:r>
            <a:r>
              <a:rPr lang="en-US" sz="2400" dirty="0" err="1" smtClean="0">
                <a:solidFill>
                  <a:schemeClr val="tx2"/>
                </a:solidFill>
              </a:rPr>
              <a:t>codominant</a:t>
            </a:r>
            <a:r>
              <a:rPr lang="en-US" sz="2400" dirty="0" smtClean="0">
                <a:solidFill>
                  <a:schemeClr val="tx2"/>
                </a:solidFill>
              </a:rPr>
              <a:t> alleles, locus, homozygous, heterozygous, carrier and test cross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458200" cy="5029200"/>
          </a:xfrm>
        </p:spPr>
        <p:txBody>
          <a:bodyPr>
            <a:normAutofit/>
          </a:bodyPr>
          <a:lstStyle/>
          <a:p>
            <a:pPr>
              <a:buSzPct val="100000"/>
            </a:pPr>
            <a:r>
              <a:rPr lang="en-US" sz="2800" dirty="0">
                <a:solidFill>
                  <a:schemeClr val="tx1"/>
                </a:solidFill>
              </a:rPr>
              <a:t>Gregor Mendel (1822 – 1884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</a:p>
          <a:p>
            <a:pPr lvl="1"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Austrian </a:t>
            </a:r>
            <a:r>
              <a:rPr lang="en-US" sz="2400" dirty="0">
                <a:solidFill>
                  <a:schemeClr val="tx1"/>
                </a:solidFill>
              </a:rPr>
              <a:t>monk who first discovered the basic rules of inheritance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His </a:t>
            </a:r>
            <a:r>
              <a:rPr lang="en-US" sz="2400" dirty="0">
                <a:solidFill>
                  <a:schemeClr val="tx1"/>
                </a:solidFill>
              </a:rPr>
              <a:t>work was rediscovered in 1900 and he came to be known as the Father of Genetics</a:t>
            </a:r>
          </a:p>
        </p:txBody>
      </p:sp>
      <p:pic>
        <p:nvPicPr>
          <p:cNvPr id="4" name="Picture 4" descr="gregor men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744773"/>
            <a:ext cx="1739900" cy="248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25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4290" y="1264443"/>
            <a:ext cx="4495800" cy="510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SzPct val="100000"/>
            </a:pPr>
            <a:r>
              <a:rPr lang="en-US" dirty="0" smtClean="0">
                <a:solidFill>
                  <a:schemeClr val="tx1"/>
                </a:solidFill>
              </a:rPr>
              <a:t>Mendel’s experiments:</a:t>
            </a: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1"/>
                </a:solidFill>
              </a:rPr>
              <a:t>Worked with pea plants – advantages:</a:t>
            </a:r>
          </a:p>
          <a:p>
            <a:pPr lvl="2">
              <a:lnSpc>
                <a:spcPct val="90000"/>
              </a:lnSpc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easy </a:t>
            </a:r>
            <a:r>
              <a:rPr lang="en-US" dirty="0">
                <a:solidFill>
                  <a:schemeClr val="tx1"/>
                </a:solidFill>
              </a:rPr>
              <a:t>to </a:t>
            </a:r>
            <a:r>
              <a:rPr lang="en-US" dirty="0" smtClean="0">
                <a:solidFill>
                  <a:schemeClr val="tx1"/>
                </a:solidFill>
              </a:rPr>
              <a:t>grow</a:t>
            </a:r>
          </a:p>
          <a:p>
            <a:pPr lvl="2">
              <a:lnSpc>
                <a:spcPct val="90000"/>
              </a:lnSpc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many </a:t>
            </a:r>
            <a:r>
              <a:rPr lang="en-US" dirty="0">
                <a:solidFill>
                  <a:schemeClr val="tx1"/>
                </a:solidFill>
              </a:rPr>
              <a:t>contrasting traits to </a:t>
            </a:r>
            <a:r>
              <a:rPr lang="en-US" dirty="0" smtClean="0">
                <a:solidFill>
                  <a:schemeClr val="tx1"/>
                </a:solidFill>
              </a:rPr>
              <a:t>study</a:t>
            </a:r>
          </a:p>
          <a:p>
            <a:pPr lvl="2">
              <a:lnSpc>
                <a:spcPct val="90000"/>
              </a:lnSpc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easy </a:t>
            </a:r>
            <a:r>
              <a:rPr lang="en-US" dirty="0">
                <a:solidFill>
                  <a:schemeClr val="tx1"/>
                </a:solidFill>
              </a:rPr>
              <a:t>to control pollination </a:t>
            </a:r>
            <a:endParaRPr lang="en-US" dirty="0" smtClean="0">
              <a:solidFill>
                <a:schemeClr val="tx1"/>
              </a:solidFill>
            </a:endParaRPr>
          </a:p>
          <a:p>
            <a:pPr lvl="2">
              <a:lnSpc>
                <a:spcPct val="90000"/>
              </a:lnSpc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Mendel </a:t>
            </a:r>
            <a:r>
              <a:rPr lang="en-US" dirty="0">
                <a:solidFill>
                  <a:schemeClr val="tx1"/>
                </a:solidFill>
              </a:rPr>
              <a:t>chose to study seven clearly contrasting inherited traits and subjected the results to mathematical analysis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902" y="609600"/>
            <a:ext cx="4479272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50" y="6110287"/>
            <a:ext cx="4648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dirty="0">
                <a:solidFill>
                  <a:srgbClr val="C00000"/>
                </a:solidFill>
              </a:rPr>
              <a:t>Contrasting = different</a:t>
            </a:r>
          </a:p>
        </p:txBody>
      </p:sp>
    </p:spTree>
    <p:extLst>
      <p:ext uri="{BB962C8B-B14F-4D97-AF65-F5344CB8AC3E}">
        <p14:creationId xmlns:p14="http://schemas.microsoft.com/office/powerpoint/2010/main" val="12377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06964"/>
          </a:xfrm>
        </p:spPr>
        <p:txBody>
          <a:bodyPr>
            <a:normAutofit fontScale="85000" lnSpcReduction="10000"/>
          </a:bodyPr>
          <a:lstStyle/>
          <a:p>
            <a:pPr lvl="1">
              <a:lnSpc>
                <a:spcPct val="90000"/>
              </a:lnSpc>
              <a:buSzPct val="100000"/>
            </a:pPr>
            <a:r>
              <a:rPr lang="en-US" dirty="0">
                <a:solidFill>
                  <a:schemeClr val="tx1"/>
                </a:solidFill>
              </a:rPr>
              <a:t>Mendel began by crossing true-breeding plants with purple flowers to true-breeding plants with white </a:t>
            </a:r>
            <a:r>
              <a:rPr lang="en-US" dirty="0" smtClean="0">
                <a:solidFill>
                  <a:schemeClr val="tx1"/>
                </a:solidFill>
              </a:rPr>
              <a:t>flowers</a:t>
            </a:r>
          </a:p>
          <a:p>
            <a:pPr lvl="1">
              <a:lnSpc>
                <a:spcPct val="90000"/>
              </a:lnSpc>
              <a:buSzPct val="100000"/>
            </a:pPr>
            <a:r>
              <a:rPr lang="en-US" dirty="0" smtClean="0">
                <a:solidFill>
                  <a:schemeClr val="tx1"/>
                </a:solidFill>
              </a:rPr>
              <a:t>True-breeding </a:t>
            </a:r>
            <a:r>
              <a:rPr lang="en-US" dirty="0" smtClean="0">
                <a:solidFill>
                  <a:schemeClr val="tx1"/>
                </a:solidFill>
              </a:rPr>
              <a:t>plants </a:t>
            </a:r>
            <a:r>
              <a:rPr lang="en-US" u="sng" dirty="0" smtClean="0">
                <a:solidFill>
                  <a:schemeClr val="tx1"/>
                </a:solidFill>
              </a:rPr>
              <a:t>													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 smtClean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buSzPct val="100000"/>
            </a:pPr>
            <a:endParaRPr lang="en-US" dirty="0" smtClean="0">
              <a:solidFill>
                <a:schemeClr val="tx1"/>
              </a:solidFill>
            </a:endParaRP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</a:rPr>
              <a:t>Purple x White = Purple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</a:rPr>
              <a:t>          P generation  (parental)          F</a:t>
            </a:r>
            <a:r>
              <a:rPr lang="en-US" baseline="-25000" dirty="0" smtClean="0">
                <a:solidFill>
                  <a:schemeClr val="tx1"/>
                </a:solidFill>
              </a:rPr>
              <a:t>1</a:t>
            </a:r>
            <a:r>
              <a:rPr lang="en-US" dirty="0" smtClean="0">
                <a:solidFill>
                  <a:schemeClr val="tx1"/>
                </a:solidFill>
              </a:rPr>
              <a:t> Generation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buSzPct val="100000"/>
            </a:pPr>
            <a:r>
              <a:rPr lang="en-US" dirty="0">
                <a:solidFill>
                  <a:schemeClr val="tx1"/>
                </a:solidFill>
              </a:rPr>
              <a:t>F</a:t>
            </a:r>
            <a:r>
              <a:rPr lang="en-US" b="1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generation (first filial) all had purple flowers</a:t>
            </a:r>
          </a:p>
          <a:p>
            <a:pPr lvl="1">
              <a:lnSpc>
                <a:spcPct val="90000"/>
              </a:lnSpc>
              <a:buSzPct val="100000"/>
            </a:pPr>
            <a:r>
              <a:rPr lang="en-US" dirty="0">
                <a:solidFill>
                  <a:schemeClr val="tx1"/>
                </a:solidFill>
              </a:rPr>
              <a:t>Mendel said that the purple trait </a:t>
            </a:r>
            <a:r>
              <a:rPr lang="en-US" dirty="0" smtClean="0">
                <a:solidFill>
                  <a:schemeClr val="tx1"/>
                </a:solidFill>
              </a:rPr>
              <a:t>was </a:t>
            </a:r>
            <a:r>
              <a:rPr lang="en-US" u="sng" dirty="0" smtClean="0">
                <a:solidFill>
                  <a:schemeClr val="tx1"/>
                </a:solidFill>
              </a:rPr>
              <a:t>			  </a:t>
            </a:r>
            <a:r>
              <a:rPr lang="en-US" dirty="0" smtClean="0">
                <a:solidFill>
                  <a:schemeClr val="tx1"/>
                </a:solidFill>
              </a:rPr>
              <a:t>– </a:t>
            </a:r>
            <a:r>
              <a:rPr lang="en-US" dirty="0">
                <a:solidFill>
                  <a:schemeClr val="tx1"/>
                </a:solidFill>
              </a:rPr>
              <a:t>it covered up the white trait</a:t>
            </a:r>
          </a:p>
          <a:p>
            <a:pPr lvl="1">
              <a:lnSpc>
                <a:spcPct val="90000"/>
              </a:lnSpc>
              <a:buSzPct val="100000"/>
            </a:pPr>
            <a:r>
              <a:rPr lang="en-US" dirty="0">
                <a:solidFill>
                  <a:schemeClr val="tx1"/>
                </a:solidFill>
              </a:rPr>
              <a:t>he said the white trait (the one hidden) </a:t>
            </a:r>
            <a:r>
              <a:rPr lang="en-US" dirty="0" smtClean="0">
                <a:solidFill>
                  <a:schemeClr val="tx1"/>
                </a:solidFill>
              </a:rPr>
              <a:t>was </a:t>
            </a:r>
            <a:r>
              <a:rPr lang="en-US" u="sng" dirty="0" smtClean="0">
                <a:solidFill>
                  <a:schemeClr val="tx1"/>
                </a:solidFill>
              </a:rPr>
              <a:t>		       .</a:t>
            </a:r>
            <a:endParaRPr lang="en-US" b="1" i="1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397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4.3.1 – Define genotype, phenotype, dominant allele, recessive allele, </a:t>
            </a:r>
            <a:r>
              <a:rPr lang="en-US" sz="2400" dirty="0" err="1" smtClean="0">
                <a:solidFill>
                  <a:schemeClr val="tx2"/>
                </a:solidFill>
              </a:rPr>
              <a:t>codominant</a:t>
            </a:r>
            <a:r>
              <a:rPr lang="en-US" sz="2400" dirty="0" smtClean="0">
                <a:solidFill>
                  <a:schemeClr val="tx2"/>
                </a:solidFill>
              </a:rPr>
              <a:t> alleles, locus, homozygous, heterozygous, carrier and test cross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5" name="Left Bracket 4"/>
          <p:cNvSpPr/>
          <p:nvPr/>
        </p:nvSpPr>
        <p:spPr>
          <a:xfrm rot="16200000">
            <a:off x="3857628" y="2466979"/>
            <a:ext cx="209550" cy="2133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ket 5"/>
          <p:cNvSpPr/>
          <p:nvPr/>
        </p:nvSpPr>
        <p:spPr>
          <a:xfrm rot="16200000">
            <a:off x="5734053" y="3048005"/>
            <a:ext cx="190499" cy="990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3048000" y="3638555"/>
            <a:ext cx="800103" cy="400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829303" y="3638555"/>
            <a:ext cx="495298" cy="400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613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1046163"/>
            <a:ext cx="7594600" cy="477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742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09565" y="171446"/>
            <a:ext cx="8686800" cy="2514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Mendel then crossed the F</a:t>
            </a:r>
            <a:r>
              <a:rPr lang="en-US" b="1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generation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dirty="0">
                <a:solidFill>
                  <a:schemeClr val="tx1"/>
                </a:solidFill>
              </a:rPr>
              <a:t>Purple </a:t>
            </a:r>
            <a:r>
              <a:rPr lang="en-US" dirty="0" smtClean="0">
                <a:solidFill>
                  <a:schemeClr val="tx1"/>
                </a:solidFill>
              </a:rPr>
              <a:t>x Purple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= Purple &amp; White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US" b="1" baseline="-250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baseline="-25000" dirty="0" smtClean="0">
                <a:solidFill>
                  <a:schemeClr val="tx1"/>
                </a:solidFill>
              </a:rPr>
              <a:t>F1 Generation                            F2 Generation</a:t>
            </a:r>
            <a:endParaRPr lang="en-US" baseline="-25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F</a:t>
            </a:r>
            <a:r>
              <a:rPr lang="en-US" b="1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generation (second filial) were a </a:t>
            </a:r>
            <a:r>
              <a:rPr lang="en-US" u="sng" dirty="0" smtClean="0">
                <a:solidFill>
                  <a:schemeClr val="tx1"/>
                </a:solidFill>
              </a:rPr>
              <a:t>									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8" y="3004692"/>
            <a:ext cx="5057774" cy="3872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ft Bracket 3"/>
          <p:cNvSpPr/>
          <p:nvPr/>
        </p:nvSpPr>
        <p:spPr>
          <a:xfrm rot="16200000">
            <a:off x="3086100" y="200022"/>
            <a:ext cx="209551" cy="245744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Bracket 4"/>
          <p:cNvSpPr/>
          <p:nvPr/>
        </p:nvSpPr>
        <p:spPr>
          <a:xfrm rot="16200000">
            <a:off x="5857877" y="190490"/>
            <a:ext cx="152395" cy="2419354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2876554" y="1552558"/>
            <a:ext cx="400053" cy="2000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34074" y="1476365"/>
            <a:ext cx="247649" cy="2571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38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Oval 7"/>
          <p:cNvSpPr>
            <a:spLocks noChangeArrowheads="1"/>
          </p:cNvSpPr>
          <p:nvPr/>
        </p:nvSpPr>
        <p:spPr bwMode="auto">
          <a:xfrm rot="-1099395">
            <a:off x="770281" y="4122591"/>
            <a:ext cx="304800" cy="2057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r>
              <a:rPr lang="en-US" sz="2000"/>
              <a:t>Y</a:t>
            </a:r>
          </a:p>
        </p:txBody>
      </p:sp>
      <p:sp>
        <p:nvSpPr>
          <p:cNvPr id="17412" name="Oval 9"/>
          <p:cNvSpPr>
            <a:spLocks noChangeArrowheads="1"/>
          </p:cNvSpPr>
          <p:nvPr/>
        </p:nvSpPr>
        <p:spPr bwMode="auto">
          <a:xfrm rot="1525557">
            <a:off x="771869" y="4119416"/>
            <a:ext cx="304800" cy="2057400"/>
          </a:xfrm>
          <a:prstGeom prst="ellipse">
            <a:avLst/>
          </a:pr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r>
              <a:rPr lang="en-US" sz="2000"/>
              <a:t>y</a:t>
            </a:r>
          </a:p>
        </p:txBody>
      </p:sp>
      <p:sp>
        <p:nvSpPr>
          <p:cNvPr id="31754" name="Oval 10"/>
          <p:cNvSpPr>
            <a:spLocks noChangeArrowheads="1"/>
          </p:cNvSpPr>
          <p:nvPr/>
        </p:nvSpPr>
        <p:spPr bwMode="auto">
          <a:xfrm rot="-1617743">
            <a:off x="5031131" y="4043216"/>
            <a:ext cx="304800" cy="2057400"/>
          </a:xfrm>
          <a:prstGeom prst="ellipse">
            <a:avLst/>
          </a:pr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r>
              <a:rPr lang="en-US" sz="2000"/>
              <a:t>y</a:t>
            </a:r>
          </a:p>
        </p:txBody>
      </p:sp>
      <p:sp>
        <p:nvSpPr>
          <p:cNvPr id="31755" name="Oval 11"/>
          <p:cNvSpPr>
            <a:spLocks noChangeArrowheads="1"/>
          </p:cNvSpPr>
          <p:nvPr/>
        </p:nvSpPr>
        <p:spPr bwMode="auto">
          <a:xfrm rot="1525557">
            <a:off x="5039069" y="4043216"/>
            <a:ext cx="304800" cy="2057400"/>
          </a:xfrm>
          <a:prstGeom prst="ellipse">
            <a:avLst/>
          </a:pr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r>
              <a:rPr lang="en-US" sz="2000"/>
              <a:t>y</a:t>
            </a:r>
          </a:p>
        </p:txBody>
      </p:sp>
      <p:sp>
        <p:nvSpPr>
          <p:cNvPr id="31756" name="Oval 12"/>
          <p:cNvSpPr>
            <a:spLocks noChangeArrowheads="1"/>
          </p:cNvSpPr>
          <p:nvPr/>
        </p:nvSpPr>
        <p:spPr bwMode="auto">
          <a:xfrm rot="1250871">
            <a:off x="3894481" y="4046391"/>
            <a:ext cx="304800" cy="2057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r>
              <a:rPr lang="en-US" sz="2000"/>
              <a:t>Y</a:t>
            </a:r>
          </a:p>
        </p:txBody>
      </p:sp>
      <p:sp>
        <p:nvSpPr>
          <p:cNvPr id="31757" name="Oval 13"/>
          <p:cNvSpPr>
            <a:spLocks noChangeArrowheads="1"/>
          </p:cNvSpPr>
          <p:nvPr/>
        </p:nvSpPr>
        <p:spPr bwMode="auto">
          <a:xfrm rot="-1099395">
            <a:off x="3894481" y="4071791"/>
            <a:ext cx="304800" cy="2057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r>
              <a:rPr lang="en-US" sz="2000"/>
              <a:t>Y</a:t>
            </a:r>
          </a:p>
        </p:txBody>
      </p:sp>
      <p:sp>
        <p:nvSpPr>
          <p:cNvPr id="17417" name="Line 14"/>
          <p:cNvSpPr>
            <a:spLocks noChangeShapeType="1"/>
          </p:cNvSpPr>
          <p:nvPr/>
        </p:nvSpPr>
        <p:spPr bwMode="auto">
          <a:xfrm>
            <a:off x="1914869" y="5262416"/>
            <a:ext cx="1219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8" name="Text Box 15"/>
          <p:cNvSpPr txBox="1">
            <a:spLocks noChangeArrowheads="1"/>
          </p:cNvSpPr>
          <p:nvPr/>
        </p:nvSpPr>
        <p:spPr bwMode="auto">
          <a:xfrm>
            <a:off x="1914869" y="4805216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0"/>
              <a:t>Interphase</a:t>
            </a:r>
          </a:p>
        </p:txBody>
      </p:sp>
      <p:sp>
        <p:nvSpPr>
          <p:cNvPr id="17419" name="Oval 16"/>
          <p:cNvSpPr>
            <a:spLocks noChangeArrowheads="1"/>
          </p:cNvSpPr>
          <p:nvPr/>
        </p:nvSpPr>
        <p:spPr bwMode="auto">
          <a:xfrm>
            <a:off x="84481" y="3893991"/>
            <a:ext cx="1828800" cy="2590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1" name="Oval 17"/>
          <p:cNvSpPr>
            <a:spLocks noChangeArrowheads="1"/>
          </p:cNvSpPr>
          <p:nvPr/>
        </p:nvSpPr>
        <p:spPr bwMode="auto">
          <a:xfrm>
            <a:off x="3207094" y="3755879"/>
            <a:ext cx="2895600" cy="2819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1" name="Line 18"/>
          <p:cNvSpPr>
            <a:spLocks noChangeShapeType="1"/>
          </p:cNvSpPr>
          <p:nvPr/>
        </p:nvSpPr>
        <p:spPr bwMode="auto">
          <a:xfrm>
            <a:off x="6105869" y="5262416"/>
            <a:ext cx="1219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2" name="Text Box 19"/>
          <p:cNvSpPr txBox="1">
            <a:spLocks noChangeArrowheads="1"/>
          </p:cNvSpPr>
          <p:nvPr/>
        </p:nvSpPr>
        <p:spPr bwMode="auto">
          <a:xfrm>
            <a:off x="6029669" y="4195616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0"/>
              <a:t>Meiosis I &amp; Meiosis II</a:t>
            </a:r>
          </a:p>
        </p:txBody>
      </p:sp>
      <p:sp>
        <p:nvSpPr>
          <p:cNvPr id="31768" name="Oval 24"/>
          <p:cNvSpPr>
            <a:spLocks noChangeArrowheads="1"/>
          </p:cNvSpPr>
          <p:nvPr/>
        </p:nvSpPr>
        <p:spPr bwMode="auto">
          <a:xfrm>
            <a:off x="7924800" y="76200"/>
            <a:ext cx="304800" cy="1447800"/>
          </a:xfrm>
          <a:prstGeom prst="ellipse">
            <a:avLst/>
          </a:pr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r>
              <a:rPr lang="en-US" sz="2000"/>
              <a:t>y</a:t>
            </a:r>
          </a:p>
        </p:txBody>
      </p:sp>
      <p:sp>
        <p:nvSpPr>
          <p:cNvPr id="31773" name="Oval 29"/>
          <p:cNvSpPr>
            <a:spLocks noChangeArrowheads="1"/>
          </p:cNvSpPr>
          <p:nvPr/>
        </p:nvSpPr>
        <p:spPr bwMode="auto">
          <a:xfrm>
            <a:off x="7391400" y="0"/>
            <a:ext cx="1371600" cy="1600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80" name="Oval 36"/>
          <p:cNvSpPr>
            <a:spLocks noChangeArrowheads="1"/>
          </p:cNvSpPr>
          <p:nvPr/>
        </p:nvSpPr>
        <p:spPr bwMode="auto">
          <a:xfrm>
            <a:off x="7924800" y="1828800"/>
            <a:ext cx="304800" cy="1447800"/>
          </a:xfrm>
          <a:prstGeom prst="ellipse">
            <a:avLst/>
          </a:pr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r>
              <a:rPr lang="en-US" sz="2000"/>
              <a:t>y</a:t>
            </a:r>
          </a:p>
        </p:txBody>
      </p:sp>
      <p:sp>
        <p:nvSpPr>
          <p:cNvPr id="31781" name="Oval 37"/>
          <p:cNvSpPr>
            <a:spLocks noChangeArrowheads="1"/>
          </p:cNvSpPr>
          <p:nvPr/>
        </p:nvSpPr>
        <p:spPr bwMode="auto">
          <a:xfrm>
            <a:off x="7391400" y="1752600"/>
            <a:ext cx="1371600" cy="1600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82" name="Oval 38"/>
          <p:cNvSpPr>
            <a:spLocks noChangeArrowheads="1"/>
          </p:cNvSpPr>
          <p:nvPr/>
        </p:nvSpPr>
        <p:spPr bwMode="auto">
          <a:xfrm>
            <a:off x="7924800" y="3581400"/>
            <a:ext cx="304800" cy="14478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r>
              <a:rPr lang="en-US" sz="2000"/>
              <a:t>Y</a:t>
            </a:r>
          </a:p>
        </p:txBody>
      </p:sp>
      <p:sp>
        <p:nvSpPr>
          <p:cNvPr id="31783" name="Oval 39"/>
          <p:cNvSpPr>
            <a:spLocks noChangeArrowheads="1"/>
          </p:cNvSpPr>
          <p:nvPr/>
        </p:nvSpPr>
        <p:spPr bwMode="auto">
          <a:xfrm>
            <a:off x="7391400" y="3505200"/>
            <a:ext cx="1371600" cy="1600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88" name="Oval 44"/>
          <p:cNvSpPr>
            <a:spLocks noChangeArrowheads="1"/>
          </p:cNvSpPr>
          <p:nvPr/>
        </p:nvSpPr>
        <p:spPr bwMode="auto">
          <a:xfrm>
            <a:off x="7924800" y="5334000"/>
            <a:ext cx="304800" cy="14478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endParaRPr lang="en-US" b="0"/>
          </a:p>
          <a:p>
            <a:pPr algn="ctr"/>
            <a:r>
              <a:rPr lang="en-US" sz="2000"/>
              <a:t>Y</a:t>
            </a:r>
          </a:p>
        </p:txBody>
      </p:sp>
      <p:sp>
        <p:nvSpPr>
          <p:cNvPr id="31789" name="Oval 45"/>
          <p:cNvSpPr>
            <a:spLocks noChangeArrowheads="1"/>
          </p:cNvSpPr>
          <p:nvPr/>
        </p:nvSpPr>
        <p:spPr bwMode="auto">
          <a:xfrm>
            <a:off x="7391400" y="5257800"/>
            <a:ext cx="1371600" cy="1600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1" name="Text Box 47"/>
          <p:cNvSpPr txBox="1">
            <a:spLocks noChangeArrowheads="1"/>
          </p:cNvSpPr>
          <p:nvPr/>
        </p:nvSpPr>
        <p:spPr bwMode="auto">
          <a:xfrm>
            <a:off x="84481" y="6560991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F</a:t>
            </a:r>
            <a:r>
              <a:rPr lang="en-US" baseline="-25000"/>
              <a:t>1</a:t>
            </a:r>
            <a:r>
              <a:rPr lang="en-US"/>
              <a:t> hybrid</a:t>
            </a:r>
          </a:p>
        </p:txBody>
      </p:sp>
      <p:sp>
        <p:nvSpPr>
          <p:cNvPr id="26" name="Rectangle 3"/>
          <p:cNvSpPr>
            <a:spLocks noGrp="1" noChangeArrowheads="1"/>
          </p:cNvSpPr>
          <p:nvPr>
            <p:ph idx="1"/>
          </p:nvPr>
        </p:nvSpPr>
        <p:spPr>
          <a:xfrm>
            <a:off x="359971" y="457200"/>
            <a:ext cx="6858000" cy="52197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/>
                </a:solidFill>
              </a:rPr>
              <a:t>Mendel’s Findings:</a:t>
            </a:r>
          </a:p>
          <a:p>
            <a:pPr lvl="1">
              <a:lnSpc>
                <a:spcPct val="8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1"/>
                </a:solidFill>
              </a:rPr>
              <a:t>Each </a:t>
            </a:r>
            <a:r>
              <a:rPr lang="en-US" dirty="0">
                <a:solidFill>
                  <a:schemeClr val="tx1"/>
                </a:solidFill>
              </a:rPr>
              <a:t>trait </a:t>
            </a:r>
            <a:r>
              <a:rPr lang="en-US" dirty="0" smtClean="0">
                <a:solidFill>
                  <a:schemeClr val="tx1"/>
                </a:solidFill>
              </a:rPr>
              <a:t>is </a:t>
            </a:r>
            <a:r>
              <a:rPr lang="en-US" u="sng" dirty="0" smtClean="0">
                <a:solidFill>
                  <a:schemeClr val="tx1"/>
                </a:solidFill>
              </a:rPr>
              <a:t>					  				</a:t>
            </a:r>
            <a:r>
              <a:rPr lang="en-US" dirty="0" smtClean="0">
                <a:solidFill>
                  <a:schemeClr val="tx1"/>
                </a:solidFill>
              </a:rPr>
              <a:t>.  </a:t>
            </a:r>
            <a:endParaRPr lang="en-US" dirty="0" smtClean="0">
              <a:solidFill>
                <a:schemeClr val="tx1"/>
              </a:solidFill>
            </a:endParaRPr>
          </a:p>
          <a:p>
            <a:pPr lvl="1">
              <a:lnSpc>
                <a:spcPct val="8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1"/>
                </a:solidFill>
              </a:rPr>
              <a:t>Mendel’s </a:t>
            </a:r>
            <a:r>
              <a:rPr lang="en-US" dirty="0">
                <a:solidFill>
                  <a:schemeClr val="tx1"/>
                </a:solidFill>
              </a:rPr>
              <a:t>Law (Principle) of Segregation – </a:t>
            </a:r>
            <a:r>
              <a:rPr lang="en-US" u="sng" dirty="0" smtClean="0">
                <a:solidFill>
                  <a:schemeClr val="tx1"/>
                </a:solidFill>
              </a:rPr>
              <a:t>																					</a:t>
            </a:r>
            <a:endParaRPr lang="en-US" dirty="0" smtClean="0">
              <a:solidFill>
                <a:schemeClr val="tx1"/>
              </a:solidFill>
            </a:endParaRPr>
          </a:p>
          <a:p>
            <a:pPr lvl="2">
              <a:lnSpc>
                <a:spcPct val="80000"/>
              </a:lnSpc>
              <a:buFont typeface="Courier New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Each gamete receives only one </a:t>
            </a:r>
            <a:r>
              <a:rPr lang="en-US" dirty="0" smtClean="0">
                <a:solidFill>
                  <a:schemeClr val="tx1"/>
                </a:solidFill>
              </a:rPr>
              <a:t>copy of each gene.  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lnSpc>
                <a:spcPct val="80000"/>
              </a:lnSpc>
              <a:buFont typeface="Courier New" pitchFamily="49" charset="0"/>
              <a:buChar char="o"/>
            </a:pP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9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1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4" grpId="0" animBg="1"/>
      <p:bldP spid="31755" grpId="0" animBg="1"/>
      <p:bldP spid="31756" grpId="0" animBg="1"/>
      <p:bldP spid="31757" grpId="0" animBg="1"/>
      <p:bldP spid="31761" grpId="0" animBg="1"/>
      <p:bldP spid="31768" grpId="0" animBg="1"/>
      <p:bldP spid="31773" grpId="0" animBg="1"/>
      <p:bldP spid="31780" grpId="0" animBg="1"/>
      <p:bldP spid="31781" grpId="0" animBg="1"/>
      <p:bldP spid="31782" grpId="0" animBg="1"/>
      <p:bldP spid="31783" grpId="0" animBg="1"/>
      <p:bldP spid="31788" grpId="0" animBg="1"/>
      <p:bldP spid="3178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-533400" y="1600200"/>
            <a:ext cx="5791200" cy="4882235"/>
          </a:xfrm>
        </p:spPr>
        <p:txBody>
          <a:bodyPr>
            <a:noAutofit/>
          </a:bodyPr>
          <a:lstStyle/>
          <a:p>
            <a:pPr lvl="2">
              <a:lnSpc>
                <a:spcPct val="9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When </a:t>
            </a:r>
            <a:r>
              <a:rPr lang="en-US" dirty="0">
                <a:solidFill>
                  <a:schemeClr val="tx1"/>
                </a:solidFill>
              </a:rPr>
              <a:t>a sperm fertilizes an egg, the offspring receives one allele from </a:t>
            </a:r>
            <a:r>
              <a:rPr lang="en-US" dirty="0" smtClean="0">
                <a:solidFill>
                  <a:schemeClr val="tx1"/>
                </a:solidFill>
              </a:rPr>
              <a:t>mom and one from dad.</a:t>
            </a:r>
            <a:endParaRPr lang="en-US" dirty="0">
              <a:solidFill>
                <a:schemeClr val="tx1"/>
              </a:solidFill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When two alternative forms of a gene are inherited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u="sng" dirty="0" smtClean="0">
                <a:solidFill>
                  <a:schemeClr val="tx1"/>
                </a:solidFill>
              </a:rPr>
              <a:t>																							</a:t>
            </a:r>
            <a:r>
              <a:rPr lang="en-US" dirty="0" smtClean="0">
                <a:solidFill>
                  <a:schemeClr val="tx1"/>
                </a:solidFill>
              </a:rPr>
              <a:t>.  </a:t>
            </a:r>
            <a:endParaRPr lang="en-US" dirty="0" smtClean="0">
              <a:solidFill>
                <a:schemeClr val="tx1"/>
              </a:solidFill>
            </a:endParaRPr>
          </a:p>
          <a:p>
            <a:pPr lvl="2">
              <a:lnSpc>
                <a:spcPct val="9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unchanged recessive allele may be passed to offspring in the individual’s gametes</a:t>
            </a:r>
          </a:p>
        </p:txBody>
      </p:sp>
      <p:pic>
        <p:nvPicPr>
          <p:cNvPr id="5" name="Picture 6" descr="sb4059f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756" y="1752600"/>
            <a:ext cx="3935843" cy="347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457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Font typeface="Arial" pitchFamily="34" charset="0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4.3.1 – Define genotype, phenotype, dominant allele, recessive allele, </a:t>
            </a:r>
            <a:r>
              <a:rPr lang="en-US" sz="2400" dirty="0" err="1" smtClean="0">
                <a:solidFill>
                  <a:schemeClr val="tx2"/>
                </a:solidFill>
              </a:rPr>
              <a:t>codominant</a:t>
            </a:r>
            <a:r>
              <a:rPr lang="en-US" sz="2400" dirty="0" smtClean="0">
                <a:solidFill>
                  <a:schemeClr val="tx2"/>
                </a:solidFill>
              </a:rPr>
              <a:t> alleles, locus, homozygous, heterozygous, carrier and test cross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24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82" y="1340594"/>
            <a:ext cx="8382000" cy="505936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Letters are used to represent alleles: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Dominant alleles are always a capital letter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Recessive alleles are always a lower case letter</a:t>
            </a:r>
          </a:p>
          <a:p>
            <a:pPr lvl="1">
              <a:buFontTx/>
              <a:buNone/>
            </a:pPr>
            <a:r>
              <a:rPr lang="en-US" altLang="zh-TW" sz="2400" dirty="0">
                <a:solidFill>
                  <a:schemeClr val="tx1"/>
                </a:solidFill>
                <a:ea typeface="新細明體" pitchFamily="18" charset="-120"/>
              </a:rPr>
              <a:t>*The same letter is always used for a single trait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Combination of these letters make up the </a:t>
            </a:r>
            <a:r>
              <a:rPr lang="en-US" sz="2800" b="1" dirty="0" smtClean="0">
                <a:solidFill>
                  <a:schemeClr val="tx1"/>
                </a:solidFill>
              </a:rPr>
              <a:t>genotype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Ex: </a:t>
            </a:r>
            <a:r>
              <a:rPr lang="en-US" sz="2400" b="1" dirty="0">
                <a:solidFill>
                  <a:schemeClr val="tx1"/>
                </a:solidFill>
              </a:rPr>
              <a:t>B</a:t>
            </a:r>
            <a:r>
              <a:rPr lang="en-US" sz="2400" dirty="0">
                <a:solidFill>
                  <a:schemeClr val="tx1"/>
                </a:solidFill>
              </a:rPr>
              <a:t> and </a:t>
            </a:r>
            <a:r>
              <a:rPr lang="en-US" sz="2400" b="1" dirty="0">
                <a:solidFill>
                  <a:schemeClr val="tx1"/>
                </a:solidFill>
              </a:rPr>
              <a:t>b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can </a:t>
            </a:r>
            <a:r>
              <a:rPr lang="en-US" sz="2400" dirty="0" smtClean="0">
                <a:solidFill>
                  <a:schemeClr val="tx1"/>
                </a:solidFill>
              </a:rPr>
              <a:t>be:</a:t>
            </a:r>
            <a:r>
              <a:rPr lang="en-US" sz="2400" dirty="0">
                <a:solidFill>
                  <a:schemeClr val="tx1"/>
                </a:solidFill>
              </a:rPr>
              <a:t>	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	</a:t>
            </a:r>
            <a:r>
              <a:rPr lang="en-US" sz="2400" dirty="0" smtClean="0">
                <a:solidFill>
                  <a:schemeClr val="tx1"/>
                </a:solidFill>
              </a:rPr>
              <a:t>1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  <a:r>
              <a:rPr lang="en-US" sz="2400" b="1" dirty="0" smtClean="0">
                <a:solidFill>
                  <a:schemeClr val="tx1"/>
                </a:solidFill>
              </a:rPr>
              <a:t>BB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u="sng" dirty="0" smtClean="0">
                <a:solidFill>
                  <a:schemeClr val="tx1"/>
                </a:solidFill>
              </a:rPr>
              <a:t>(				       )</a:t>
            </a:r>
            <a:endParaRPr lang="en-US" sz="2400" u="sng" dirty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		</a:t>
            </a:r>
            <a:r>
              <a:rPr lang="en-US" sz="2400" dirty="0" smtClean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  <a:r>
              <a:rPr lang="en-US" sz="2400" b="1" dirty="0" smtClean="0">
                <a:solidFill>
                  <a:schemeClr val="tx1"/>
                </a:solidFill>
              </a:rPr>
              <a:t>bb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u="sng" dirty="0" smtClean="0">
                <a:solidFill>
                  <a:schemeClr val="tx1"/>
                </a:solidFill>
              </a:rPr>
              <a:t>(				       )</a:t>
            </a:r>
            <a:endParaRPr lang="en-US" sz="2400" u="sng" dirty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		</a:t>
            </a:r>
            <a:r>
              <a:rPr lang="en-US" sz="2400" dirty="0" smtClean="0">
                <a:solidFill>
                  <a:schemeClr val="tx1"/>
                </a:solidFill>
              </a:rPr>
              <a:t>3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  <a:r>
              <a:rPr lang="en-US" sz="2400" b="1" dirty="0" smtClean="0">
                <a:solidFill>
                  <a:schemeClr val="tx1"/>
                </a:solidFill>
              </a:rPr>
              <a:t>Bb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u="sng" dirty="0" smtClean="0">
                <a:solidFill>
                  <a:schemeClr val="tx1"/>
                </a:solidFill>
              </a:rPr>
              <a:t>(</a:t>
            </a:r>
            <a:r>
              <a:rPr lang="en-US" sz="2400" u="sng" dirty="0">
                <a:solidFill>
                  <a:schemeClr val="tx1"/>
                </a:solidFill>
              </a:rPr>
              <a:t>	</a:t>
            </a:r>
            <a:r>
              <a:rPr lang="en-US" sz="2400" u="sng" dirty="0" smtClean="0">
                <a:solidFill>
                  <a:schemeClr val="tx1"/>
                </a:solidFill>
              </a:rPr>
              <a:t>			       </a:t>
            </a:r>
            <a:r>
              <a:rPr lang="en-US" sz="2400" u="sng" dirty="0" smtClean="0">
                <a:solidFill>
                  <a:schemeClr val="tx1"/>
                </a:solidFill>
              </a:rPr>
              <a:t>)</a:t>
            </a:r>
            <a:endParaRPr lang="en-US" sz="2400" u="sng" dirty="0">
              <a:solidFill>
                <a:schemeClr val="tx1"/>
              </a:solidFill>
            </a:endParaRPr>
          </a:p>
          <a:p>
            <a:pPr lvl="1"/>
            <a:r>
              <a:rPr lang="en-US" sz="2400" b="1" u="sng" dirty="0">
                <a:solidFill>
                  <a:schemeClr val="tx1"/>
                </a:solidFill>
              </a:rPr>
              <a:t>Homozygous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= </a:t>
            </a:r>
            <a:r>
              <a:rPr lang="en-US" sz="2400" u="sng" dirty="0" smtClean="0">
                <a:solidFill>
                  <a:schemeClr val="tx1"/>
                </a:solidFill>
              </a:rPr>
              <a:t>			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en-US" sz="2400" b="1" u="sng" dirty="0">
                <a:solidFill>
                  <a:schemeClr val="tx1"/>
                </a:solidFill>
              </a:rPr>
              <a:t>Heterozygous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= </a:t>
            </a:r>
            <a:r>
              <a:rPr lang="en-US" sz="2400" u="sng" dirty="0" smtClean="0">
                <a:solidFill>
                  <a:schemeClr val="tx1"/>
                </a:solidFill>
              </a:rPr>
              <a:t>			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sz="36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457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Font typeface="Arial" pitchFamily="34" charset="0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4.3.1 – Define genotype, phenotype, dominant allele, recessive allele, </a:t>
            </a:r>
            <a:r>
              <a:rPr lang="en-US" sz="2400" dirty="0" err="1" smtClean="0">
                <a:solidFill>
                  <a:schemeClr val="tx2"/>
                </a:solidFill>
              </a:rPr>
              <a:t>codominant</a:t>
            </a:r>
            <a:r>
              <a:rPr lang="en-US" sz="2400" dirty="0" smtClean="0">
                <a:solidFill>
                  <a:schemeClr val="tx2"/>
                </a:solidFill>
              </a:rPr>
              <a:t> alleles, locus, homozygous, heterozygous, carrier and test cross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 bwMode="auto">
          <a:xfrm>
            <a:off x="5415240" y="3810000"/>
            <a:ext cx="3713261" cy="2650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378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457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Font typeface="Arial" pitchFamily="34" charset="0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4.3.1 – Define genotype, phenotype, dominant allele, recessive allele, </a:t>
            </a:r>
            <a:r>
              <a:rPr lang="en-US" sz="2400" dirty="0" err="1" smtClean="0">
                <a:solidFill>
                  <a:schemeClr val="tx2"/>
                </a:solidFill>
              </a:rPr>
              <a:t>codominant</a:t>
            </a:r>
            <a:r>
              <a:rPr lang="en-US" sz="2400" dirty="0" smtClean="0">
                <a:solidFill>
                  <a:schemeClr val="tx2"/>
                </a:solidFill>
              </a:rPr>
              <a:t> alleles, locus, homozygous, heterozygous, carrier and test cross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3038" indent="-173038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>
                  <a:lumMod val="50000"/>
                </a:schemeClr>
              </a:buClr>
              <a:buSzPct val="70000"/>
              <a:buFont typeface="Arial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Segoe UI" pitchFamily="34" charset="0"/>
              </a:defRPr>
            </a:lvl1pPr>
            <a:lvl2pPr marL="627063" indent="-169863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>
                  <a:lumMod val="50000"/>
                </a:schemeClr>
              </a:buClr>
              <a:buSzPct val="70000"/>
              <a:buFont typeface="Arial" pitchFamily="34" charset="0"/>
              <a:buChar char="•"/>
              <a:defRPr sz="28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Segoe UI" pitchFamily="34" charset="0"/>
              </a:defRPr>
            </a:lvl2pPr>
            <a:lvl3pPr marL="1030288" indent="-115888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>
                  <a:lumMod val="50000"/>
                </a:schemeClr>
              </a:buClr>
              <a:buSzPct val="70000"/>
              <a:buFont typeface="Arial" pitchFamily="34" charset="0"/>
              <a:buChar char="•"/>
              <a:defRPr sz="24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Segoe UI" pitchFamily="34" charset="0"/>
              </a:defRPr>
            </a:lvl3pPr>
            <a:lvl4pPr marL="1482725" indent="-111125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>
                  <a:lumMod val="50000"/>
                </a:schemeClr>
              </a:buClr>
              <a:buSzPct val="70000"/>
              <a:buFont typeface="Arial" pitchFamily="34" charset="0"/>
              <a:buChar char="•"/>
              <a:defRPr sz="20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Segoe UI" pitchFamily="34" charset="0"/>
              </a:defRPr>
            </a:lvl4pPr>
            <a:lvl5pPr marL="1944688" indent="-115888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>
                  <a:lumMod val="50000"/>
                </a:schemeClr>
              </a:buClr>
              <a:buSzPct val="70000"/>
              <a:buFont typeface="Arial" pitchFamily="34" charset="0"/>
              <a:buChar char="•"/>
              <a:defRPr sz="20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 smtClean="0">
                <a:solidFill>
                  <a:schemeClr val="tx1"/>
                </a:solidFill>
              </a:rPr>
              <a:t>Phenotype</a:t>
            </a:r>
            <a:r>
              <a:rPr lang="en-US" dirty="0" smtClean="0">
                <a:solidFill>
                  <a:schemeClr val="tx1"/>
                </a:solidFill>
              </a:rPr>
              <a:t> = </a:t>
            </a:r>
            <a:r>
              <a:rPr lang="en-US" u="sng" dirty="0" smtClean="0">
                <a:solidFill>
                  <a:schemeClr val="tx1"/>
                </a:solidFill>
              </a:rPr>
              <a:t>														</a:t>
            </a:r>
            <a:r>
              <a:rPr lang="en-US" dirty="0" smtClean="0">
                <a:solidFill>
                  <a:schemeClr val="tx1"/>
                </a:solidFill>
              </a:rPr>
              <a:t>	 </a:t>
            </a:r>
          </a:p>
          <a:p>
            <a:pPr lvl="1"/>
            <a:r>
              <a:rPr lang="en-US" b="1" dirty="0" smtClean="0">
                <a:solidFill>
                  <a:schemeClr val="tx1"/>
                </a:solidFill>
              </a:rPr>
              <a:t>B </a:t>
            </a:r>
            <a:r>
              <a:rPr lang="en-US" dirty="0" smtClean="0">
                <a:solidFill>
                  <a:schemeClr val="tx1"/>
                </a:solidFill>
              </a:rPr>
              <a:t>= brown eye (dominant); </a:t>
            </a:r>
          </a:p>
          <a:p>
            <a:pPr lvl="1"/>
            <a:r>
              <a:rPr lang="en-US" b="1" dirty="0" smtClean="0">
                <a:solidFill>
                  <a:schemeClr val="tx1"/>
                </a:solidFill>
              </a:rPr>
              <a:t>b</a:t>
            </a:r>
            <a:r>
              <a:rPr lang="en-US" dirty="0" smtClean="0">
                <a:solidFill>
                  <a:schemeClr val="tx1"/>
                </a:solidFill>
              </a:rPr>
              <a:t> = blue eye (recessive)</a:t>
            </a:r>
          </a:p>
          <a:p>
            <a:pPr algn="ctr">
              <a:buFontTx/>
              <a:buNone/>
            </a:pPr>
            <a:r>
              <a:rPr lang="en-US" b="1" dirty="0" smtClean="0">
                <a:solidFill>
                  <a:schemeClr val="tx1"/>
                </a:solidFill>
              </a:rPr>
              <a:t>BB</a:t>
            </a:r>
            <a:r>
              <a:rPr lang="en-US" dirty="0" smtClean="0">
                <a:solidFill>
                  <a:schemeClr val="tx1"/>
                </a:solidFill>
              </a:rPr>
              <a:t> = </a:t>
            </a:r>
            <a:r>
              <a:rPr lang="en-US" u="sng" dirty="0" smtClean="0">
                <a:solidFill>
                  <a:schemeClr val="tx1"/>
                </a:solidFill>
              </a:rPr>
              <a:t>		</a:t>
            </a:r>
            <a:endParaRPr lang="en-US" dirty="0" smtClean="0">
              <a:solidFill>
                <a:schemeClr val="tx1"/>
              </a:solidFill>
            </a:endParaRPr>
          </a:p>
          <a:p>
            <a:pPr algn="ctr">
              <a:buFontTx/>
              <a:buNone/>
            </a:pPr>
            <a:r>
              <a:rPr lang="en-US" b="1" dirty="0" smtClean="0">
                <a:solidFill>
                  <a:schemeClr val="tx1"/>
                </a:solidFill>
              </a:rPr>
              <a:t>bb</a:t>
            </a:r>
            <a:r>
              <a:rPr lang="en-US" dirty="0" smtClean="0">
                <a:solidFill>
                  <a:schemeClr val="tx1"/>
                </a:solidFill>
              </a:rPr>
              <a:t> = </a:t>
            </a:r>
            <a:r>
              <a:rPr lang="en-US" u="sng" dirty="0" smtClean="0">
                <a:solidFill>
                  <a:schemeClr val="tx1"/>
                </a:solidFill>
              </a:rPr>
              <a:t>		</a:t>
            </a:r>
            <a:endParaRPr lang="en-US" dirty="0" smtClean="0">
              <a:solidFill>
                <a:schemeClr val="tx1"/>
              </a:solidFill>
            </a:endParaRPr>
          </a:p>
          <a:p>
            <a:pPr algn="ctr">
              <a:buFontTx/>
              <a:buNone/>
            </a:pPr>
            <a:r>
              <a:rPr lang="en-US" b="1" dirty="0" smtClean="0">
                <a:solidFill>
                  <a:schemeClr val="tx1"/>
                </a:solidFill>
              </a:rPr>
              <a:t>Bb </a:t>
            </a:r>
            <a:r>
              <a:rPr lang="en-US" dirty="0" smtClean="0">
                <a:solidFill>
                  <a:schemeClr val="tx1"/>
                </a:solidFill>
              </a:rPr>
              <a:t>= </a:t>
            </a:r>
            <a:r>
              <a:rPr lang="en-US" u="sng" dirty="0" smtClean="0">
                <a:solidFill>
                  <a:schemeClr val="tx1"/>
                </a:solidFill>
              </a:rPr>
              <a:t>		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1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8229600" cy="4465004"/>
          </a:xfrm>
        </p:spPr>
        <p:txBody>
          <a:bodyPr>
            <a:normAutofit/>
          </a:bodyPr>
          <a:lstStyle/>
          <a:p>
            <a:pPr>
              <a:buSzPct val="100000"/>
            </a:pPr>
            <a:r>
              <a:rPr lang="en-US" sz="2400" dirty="0" smtClean="0">
                <a:solidFill>
                  <a:schemeClr val="tx1"/>
                </a:solidFill>
              </a:rPr>
              <a:t>A monohybrid cross </a:t>
            </a:r>
            <a:r>
              <a:rPr lang="en-US" sz="2400" dirty="0" smtClean="0">
                <a:solidFill>
                  <a:schemeClr val="tx1"/>
                </a:solidFill>
              </a:rPr>
              <a:t>is </a:t>
            </a:r>
            <a:r>
              <a:rPr lang="en-US" sz="2400" u="sng" dirty="0" smtClean="0">
                <a:solidFill>
                  <a:schemeClr val="tx1"/>
                </a:solidFill>
              </a:rPr>
              <a:t>													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buSzPct val="100000"/>
            </a:pPr>
            <a:r>
              <a:rPr lang="en-US" sz="2400" dirty="0" smtClean="0">
                <a:solidFill>
                  <a:schemeClr val="tx1"/>
                </a:solidFill>
              </a:rPr>
              <a:t>A </a:t>
            </a:r>
            <a:r>
              <a:rPr lang="en-US" sz="2400" dirty="0" err="1" smtClean="0">
                <a:solidFill>
                  <a:schemeClr val="tx1"/>
                </a:solidFill>
              </a:rPr>
              <a:t>punnett</a:t>
            </a:r>
            <a:r>
              <a:rPr lang="en-US" sz="2400" dirty="0" smtClean="0">
                <a:solidFill>
                  <a:schemeClr val="tx1"/>
                </a:solidFill>
              </a:rPr>
              <a:t> grid (square) </a:t>
            </a:r>
            <a:r>
              <a:rPr lang="en-US" sz="2400" dirty="0" smtClean="0">
                <a:solidFill>
                  <a:schemeClr val="tx1"/>
                </a:solidFill>
              </a:rPr>
              <a:t>is </a:t>
            </a:r>
            <a:r>
              <a:rPr lang="en-US" sz="2400" u="sng" dirty="0" smtClean="0">
                <a:solidFill>
                  <a:schemeClr val="tx1"/>
                </a:solidFill>
              </a:rPr>
              <a:t>																					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7239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4.3.2 – Determine the genotypes and phenotypes of the offspring of a monohybrid cross using a </a:t>
            </a:r>
            <a:r>
              <a:rPr lang="en-US" sz="2400" dirty="0" err="1" smtClean="0">
                <a:solidFill>
                  <a:schemeClr val="tx2"/>
                </a:solidFill>
              </a:rPr>
              <a:t>Punnett</a:t>
            </a:r>
            <a:r>
              <a:rPr lang="en-US" sz="2400" dirty="0" smtClean="0">
                <a:solidFill>
                  <a:schemeClr val="tx2"/>
                </a:solidFill>
              </a:rPr>
              <a:t> grid.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4.3.11 - </a:t>
            </a:r>
            <a:r>
              <a:rPr lang="en-US" sz="2400" dirty="0">
                <a:solidFill>
                  <a:schemeClr val="tx2"/>
                </a:solidFill>
              </a:rPr>
              <a:t>Predict the genotypic and </a:t>
            </a:r>
            <a:r>
              <a:rPr lang="en-US" sz="2400" dirty="0" smtClean="0">
                <a:solidFill>
                  <a:schemeClr val="tx2"/>
                </a:solidFill>
              </a:rPr>
              <a:t>phenotypic ratios </a:t>
            </a:r>
            <a:r>
              <a:rPr lang="en-US" sz="2400" dirty="0">
                <a:solidFill>
                  <a:schemeClr val="tx2"/>
                </a:solidFill>
              </a:rPr>
              <a:t>of offspring of </a:t>
            </a:r>
            <a:r>
              <a:rPr lang="en-US" sz="2400" dirty="0" smtClean="0">
                <a:solidFill>
                  <a:schemeClr val="tx2"/>
                </a:solidFill>
              </a:rPr>
              <a:t>monohybrid crosses </a:t>
            </a:r>
            <a:r>
              <a:rPr lang="en-US" sz="2400" dirty="0">
                <a:solidFill>
                  <a:schemeClr val="tx2"/>
                </a:solidFill>
              </a:rPr>
              <a:t>involving any of the </a:t>
            </a:r>
            <a:r>
              <a:rPr lang="en-US" sz="2400" dirty="0" smtClean="0">
                <a:solidFill>
                  <a:schemeClr val="tx2"/>
                </a:solidFill>
              </a:rPr>
              <a:t>above patterns </a:t>
            </a:r>
            <a:r>
              <a:rPr lang="en-US" sz="2400" dirty="0">
                <a:solidFill>
                  <a:schemeClr val="tx2"/>
                </a:solidFill>
              </a:rPr>
              <a:t>of inheritance.</a:t>
            </a:r>
          </a:p>
        </p:txBody>
      </p:sp>
    </p:spTree>
    <p:extLst>
      <p:ext uri="{BB962C8B-B14F-4D97-AF65-F5344CB8AC3E}">
        <p14:creationId xmlns:p14="http://schemas.microsoft.com/office/powerpoint/2010/main" val="256882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163"/>
            <a:ext cx="5486400" cy="667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8" y="2652841"/>
            <a:ext cx="3000375" cy="4205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147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Steps to figuring out Monohybrid Crosses:</a:t>
            </a:r>
          </a:p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Write down all information given</a:t>
            </a:r>
          </a:p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Write down phenotypes &amp; genotypes of parents</a:t>
            </a:r>
          </a:p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Figure out gametes</a:t>
            </a:r>
          </a:p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Draw </a:t>
            </a:r>
            <a:r>
              <a:rPr lang="en-US" dirty="0" err="1" smtClean="0">
                <a:solidFill>
                  <a:schemeClr val="tx1"/>
                </a:solidFill>
              </a:rPr>
              <a:t>punnett</a:t>
            </a:r>
            <a:r>
              <a:rPr lang="en-US" dirty="0" smtClean="0">
                <a:solidFill>
                  <a:schemeClr val="tx1"/>
                </a:solidFill>
              </a:rPr>
              <a:t> grid &amp; fill in</a:t>
            </a:r>
          </a:p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Determine the genotypic and phenotypic ratio for offspring</a:t>
            </a:r>
          </a:p>
        </p:txBody>
      </p:sp>
    </p:spTree>
    <p:extLst>
      <p:ext uri="{BB962C8B-B14F-4D97-AF65-F5344CB8AC3E}">
        <p14:creationId xmlns:p14="http://schemas.microsoft.com/office/powerpoint/2010/main" val="32656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5715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Practice Problem: </a:t>
            </a:r>
          </a:p>
          <a:p>
            <a:pPr lvl="1" eaLnBrk="1" hangingPunct="1"/>
            <a:r>
              <a:rPr lang="en-US" sz="2400" dirty="0" smtClean="0">
                <a:solidFill>
                  <a:schemeClr val="tx1"/>
                </a:solidFill>
              </a:rPr>
              <a:t>In guinea pigs, black fur is dominant to white fur.  Cross a heterozygous black guinea pig with a white guinea pig.  Give the genotypes and phenotypes of the offspring.  Black is dominant to white.</a:t>
            </a:r>
          </a:p>
          <a:p>
            <a:pPr lvl="1" eaLnBrk="1" hangingPunct="1"/>
            <a:r>
              <a:rPr lang="en-US" sz="2400" dirty="0" smtClean="0">
                <a:solidFill>
                  <a:schemeClr val="tx1"/>
                </a:solidFill>
              </a:rPr>
              <a:t>Solution: Bb (Black) x bb (white)</a:t>
            </a:r>
          </a:p>
          <a:p>
            <a:pPr lvl="1" eaLnBrk="1" hangingPunct="1"/>
            <a:endParaRPr 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					Genotypic ratio:</a:t>
            </a:r>
          </a:p>
          <a:p>
            <a:pPr lvl="1" eaLnBrk="1" hangingPunct="1"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					Phenotypic ratio:</a:t>
            </a:r>
          </a:p>
        </p:txBody>
      </p:sp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1188720" y="6039505"/>
            <a:ext cx="7010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dirty="0">
                <a:solidFill>
                  <a:srgbClr val="FF0000"/>
                </a:solidFill>
              </a:rPr>
              <a:t>*Do on board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52400" y="533400"/>
            <a:ext cx="88392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4.3.2 – Determine the genotypes and phenotypes of the offspring of a monohybrid cross using a </a:t>
            </a:r>
            <a:r>
              <a:rPr lang="en-US" sz="2400" dirty="0" err="1" smtClean="0">
                <a:solidFill>
                  <a:schemeClr val="tx2"/>
                </a:solidFill>
              </a:rPr>
              <a:t>Punnett</a:t>
            </a:r>
            <a:r>
              <a:rPr lang="en-US" sz="2400" dirty="0" smtClean="0">
                <a:solidFill>
                  <a:schemeClr val="tx2"/>
                </a:solidFill>
              </a:rPr>
              <a:t> grid.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4.3.11 - </a:t>
            </a:r>
            <a:r>
              <a:rPr lang="en-US" sz="2400" dirty="0">
                <a:solidFill>
                  <a:schemeClr val="tx2"/>
                </a:solidFill>
              </a:rPr>
              <a:t>Predict the genotypic and </a:t>
            </a:r>
            <a:r>
              <a:rPr lang="en-US" sz="2400" dirty="0" smtClean="0">
                <a:solidFill>
                  <a:schemeClr val="tx2"/>
                </a:solidFill>
              </a:rPr>
              <a:t>phenotypic ratios </a:t>
            </a:r>
            <a:r>
              <a:rPr lang="en-US" sz="2400" dirty="0">
                <a:solidFill>
                  <a:schemeClr val="tx2"/>
                </a:solidFill>
              </a:rPr>
              <a:t>of offspring of </a:t>
            </a:r>
            <a:r>
              <a:rPr lang="en-US" sz="2400" dirty="0" smtClean="0">
                <a:solidFill>
                  <a:schemeClr val="tx2"/>
                </a:solidFill>
              </a:rPr>
              <a:t>monohybrid crosses </a:t>
            </a:r>
            <a:r>
              <a:rPr lang="en-US" sz="2400" dirty="0">
                <a:solidFill>
                  <a:schemeClr val="tx2"/>
                </a:solidFill>
              </a:rPr>
              <a:t>involving any of the </a:t>
            </a:r>
            <a:r>
              <a:rPr lang="en-US" sz="2400" dirty="0" smtClean="0">
                <a:solidFill>
                  <a:schemeClr val="tx2"/>
                </a:solidFill>
              </a:rPr>
              <a:t>above patterns </a:t>
            </a:r>
            <a:r>
              <a:rPr lang="en-US" sz="2400" dirty="0">
                <a:solidFill>
                  <a:schemeClr val="tx2"/>
                </a:solidFill>
              </a:rPr>
              <a:t>of inheritance.</a:t>
            </a:r>
          </a:p>
        </p:txBody>
      </p:sp>
    </p:spTree>
    <p:extLst>
      <p:ext uri="{BB962C8B-B14F-4D97-AF65-F5344CB8AC3E}">
        <p14:creationId xmlns:p14="http://schemas.microsoft.com/office/powerpoint/2010/main" val="172086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229600" cy="5181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SzPct val="100000"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Ratios for a Monohybrid Cross:</a:t>
            </a: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Anytime you cross 2 heterozygotes you always get: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		Genotypic ratio = </a:t>
            </a:r>
            <a:r>
              <a:rPr lang="en-US" altLang="zh-TW" sz="2400" u="sng" dirty="0" smtClean="0">
                <a:solidFill>
                  <a:schemeClr val="tx1"/>
                </a:solidFill>
                <a:ea typeface="新細明體" pitchFamily="18" charset="-120"/>
              </a:rPr>
              <a:t>					</a:t>
            </a:r>
            <a:endParaRPr lang="en-US" altLang="zh-TW" sz="2400" dirty="0" smtClean="0">
              <a:solidFill>
                <a:schemeClr val="tx1"/>
              </a:solidFill>
              <a:ea typeface="新細明體" pitchFamily="18" charset="-12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		Phenotypic ratio = </a:t>
            </a:r>
            <a:r>
              <a:rPr lang="en-US" altLang="zh-TW" sz="2400" u="sng" dirty="0" smtClean="0">
                <a:solidFill>
                  <a:schemeClr val="tx1"/>
                </a:solidFill>
                <a:ea typeface="新細明體" pitchFamily="18" charset="-120"/>
              </a:rPr>
              <a:t>					</a:t>
            </a:r>
            <a:endParaRPr lang="en-US" altLang="zh-TW" sz="2400" dirty="0" smtClean="0">
              <a:solidFill>
                <a:schemeClr val="tx1"/>
              </a:solidFill>
              <a:ea typeface="新細明體" pitchFamily="18" charset="-12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zh-TW" sz="2400" dirty="0" smtClean="0">
              <a:solidFill>
                <a:schemeClr val="tx1"/>
              </a:solidFill>
              <a:ea typeface="新細明體" pitchFamily="18" charset="-120"/>
            </a:endParaRP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altLang="zh-TW" sz="2400" dirty="0">
                <a:solidFill>
                  <a:schemeClr val="tx1"/>
                </a:solidFill>
                <a:ea typeface="新細明體" pitchFamily="18" charset="-120"/>
              </a:rPr>
              <a:t>A</a:t>
            </a: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nytime you cross a homozygote with a heterozygote you get:</a:t>
            </a:r>
          </a:p>
          <a:p>
            <a:pPr marL="0" indent="0">
              <a:lnSpc>
                <a:spcPct val="90000"/>
              </a:lnSpc>
              <a:buSzPct val="100000"/>
              <a:buNone/>
            </a:pPr>
            <a:r>
              <a:rPr lang="en-US" altLang="zh-TW" sz="2400" dirty="0">
                <a:solidFill>
                  <a:schemeClr val="tx1"/>
                </a:solidFill>
                <a:ea typeface="新細明體" pitchFamily="18" charset="-120"/>
              </a:rPr>
              <a:t>	</a:t>
            </a: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Genotypic ratio = </a:t>
            </a:r>
            <a:r>
              <a:rPr lang="en-US" altLang="zh-TW" sz="2400" u="sng" dirty="0" smtClean="0">
                <a:solidFill>
                  <a:schemeClr val="tx1"/>
                </a:solidFill>
                <a:ea typeface="新細明體" pitchFamily="18" charset="-120"/>
              </a:rPr>
              <a:t>					</a:t>
            </a: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	</a:t>
            </a: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These </a:t>
            </a: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ratios can also be expressed as percentages:</a:t>
            </a:r>
          </a:p>
          <a:p>
            <a:pPr marL="0" indent="0" eaLnBrk="1" hangingPunct="1">
              <a:lnSpc>
                <a:spcPct val="90000"/>
              </a:lnSpc>
              <a:buSzPct val="100000"/>
              <a:buNone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		3:1 </a:t>
            </a: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  <a:sym typeface="Wingdings" pitchFamily="2" charset="2"/>
              </a:rPr>
              <a:t> </a:t>
            </a:r>
            <a:r>
              <a:rPr lang="en-US" altLang="zh-TW" sz="2400" u="sng" dirty="0" smtClean="0">
                <a:solidFill>
                  <a:schemeClr val="tx1"/>
                </a:solidFill>
                <a:ea typeface="新細明體" pitchFamily="18" charset="-120"/>
                <a:sym typeface="Wingdings" pitchFamily="2" charset="2"/>
              </a:rPr>
              <a:t>					</a:t>
            </a: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	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			1:2:1 </a:t>
            </a: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  <a:sym typeface="Wingdings" pitchFamily="2" charset="2"/>
              </a:rPr>
              <a:t> </a:t>
            </a:r>
            <a:r>
              <a:rPr lang="en-US" altLang="zh-TW" sz="2400" u="sng" dirty="0" smtClean="0">
                <a:solidFill>
                  <a:schemeClr val="tx1"/>
                </a:solidFill>
                <a:ea typeface="新細明體" pitchFamily="18" charset="-120"/>
                <a:sym typeface="Wingdings" pitchFamily="2" charset="2"/>
              </a:rPr>
              <a:t>				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304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None/>
            </a:pPr>
            <a:r>
              <a:rPr lang="en-US" sz="2400" dirty="0">
                <a:solidFill>
                  <a:schemeClr val="tx2"/>
                </a:solidFill>
              </a:rPr>
              <a:t>4.3.11 - Predict the genotypic and phenotypic ratios of offspring of monohybrid crosses involving any of the above patterns of inheritance.</a:t>
            </a:r>
          </a:p>
        </p:txBody>
      </p:sp>
    </p:spTree>
    <p:extLst>
      <p:ext uri="{BB962C8B-B14F-4D97-AF65-F5344CB8AC3E}">
        <p14:creationId xmlns:p14="http://schemas.microsoft.com/office/powerpoint/2010/main" val="319658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610600" cy="4876800"/>
          </a:xfrm>
        </p:spPr>
        <p:txBody>
          <a:bodyPr>
            <a:normAutofit/>
          </a:bodyPr>
          <a:lstStyle/>
          <a:p>
            <a:pPr>
              <a:buSzPct val="100000"/>
            </a:pPr>
            <a:r>
              <a:rPr lang="en-US" sz="2400" dirty="0" smtClean="0">
                <a:solidFill>
                  <a:schemeClr val="tx1"/>
                </a:solidFill>
              </a:rPr>
              <a:t>Phenotype </a:t>
            </a:r>
            <a:r>
              <a:rPr lang="en-US" sz="2400" dirty="0">
                <a:solidFill>
                  <a:schemeClr val="tx1"/>
                </a:solidFill>
              </a:rPr>
              <a:t>does not always reveal </a:t>
            </a:r>
            <a:r>
              <a:rPr lang="en-US" sz="2400" dirty="0" smtClean="0">
                <a:solidFill>
                  <a:schemeClr val="tx1"/>
                </a:solidFill>
              </a:rPr>
              <a:t>the genotype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buSzPct val="100000"/>
            </a:pPr>
            <a:r>
              <a:rPr lang="en-US" sz="2400" dirty="0" smtClean="0">
                <a:solidFill>
                  <a:schemeClr val="tx1"/>
                </a:solidFill>
              </a:rPr>
              <a:t>For example, an individual that is heterozygous has the dominant phenotype but will have both the dominant and recessive allele.</a:t>
            </a:r>
          </a:p>
          <a:p>
            <a:pPr>
              <a:buSzPct val="100000"/>
            </a:pPr>
            <a:r>
              <a:rPr lang="en-US" sz="2400" dirty="0" smtClean="0">
                <a:solidFill>
                  <a:schemeClr val="tx1"/>
                </a:solidFill>
              </a:rPr>
              <a:t>To determine genotype a </a:t>
            </a:r>
            <a:r>
              <a:rPr lang="en-US" sz="2400" u="sng" dirty="0">
                <a:solidFill>
                  <a:schemeClr val="tx1"/>
                </a:solidFill>
              </a:rPr>
              <a:t>	</a:t>
            </a:r>
            <a:r>
              <a:rPr lang="en-US" sz="2400" u="sng" dirty="0" smtClean="0">
                <a:solidFill>
                  <a:schemeClr val="tx1"/>
                </a:solidFill>
              </a:rPr>
              <a:t>			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may </a:t>
            </a:r>
            <a:r>
              <a:rPr lang="en-US" sz="2400" dirty="0" smtClean="0">
                <a:solidFill>
                  <a:schemeClr val="tx1"/>
                </a:solidFill>
              </a:rPr>
              <a:t>be done.</a:t>
            </a:r>
          </a:p>
          <a:p>
            <a:pPr>
              <a:buSzPct val="100000"/>
            </a:pPr>
            <a:r>
              <a:rPr lang="en-US" sz="2400" dirty="0" smtClean="0">
                <a:solidFill>
                  <a:schemeClr val="tx1"/>
                </a:solidFill>
              </a:rPr>
              <a:t>In a </a:t>
            </a:r>
            <a:r>
              <a:rPr lang="en-US" sz="2400" b="1" dirty="0" smtClean="0">
                <a:solidFill>
                  <a:schemeClr val="tx1"/>
                </a:solidFill>
              </a:rPr>
              <a:t>test cross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u="sng" dirty="0" smtClean="0">
                <a:solidFill>
                  <a:schemeClr val="tx1"/>
                </a:solidFill>
              </a:rPr>
              <a:t>																									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457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Font typeface="Arial" pitchFamily="34" charset="0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4.3.1 – Define genotype, phenotype, dominant allele, recessive allele, </a:t>
            </a:r>
            <a:r>
              <a:rPr lang="en-US" sz="2400" dirty="0" err="1" smtClean="0">
                <a:solidFill>
                  <a:schemeClr val="tx2"/>
                </a:solidFill>
              </a:rPr>
              <a:t>codominant</a:t>
            </a:r>
            <a:r>
              <a:rPr lang="en-US" sz="2400" dirty="0" smtClean="0">
                <a:solidFill>
                  <a:schemeClr val="tx2"/>
                </a:solidFill>
              </a:rPr>
              <a:t> alleles, locus, homozygous, heterozygous, carrier and test cross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543" y="4572000"/>
            <a:ext cx="2728913" cy="215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917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"/>
          <a:stretch/>
        </p:blipFill>
        <p:spPr bwMode="auto">
          <a:xfrm>
            <a:off x="1716318" y="228600"/>
            <a:ext cx="5701436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754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534400" cy="50292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SzPct val="100000"/>
            </a:pPr>
            <a:r>
              <a:rPr lang="en-US" sz="2800" dirty="0" smtClean="0">
                <a:solidFill>
                  <a:schemeClr val="tx1"/>
                </a:solidFill>
              </a:rPr>
              <a:t>Sex Determination:</a:t>
            </a: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Most </a:t>
            </a:r>
            <a:r>
              <a:rPr lang="en-US" sz="2400" dirty="0">
                <a:solidFill>
                  <a:schemeClr val="tx1"/>
                </a:solidFill>
              </a:rPr>
              <a:t>animals have a special pair of </a:t>
            </a:r>
            <a:r>
              <a:rPr lang="en-US" sz="2400" u="sng" dirty="0" smtClean="0">
                <a:solidFill>
                  <a:schemeClr val="tx1"/>
                </a:solidFill>
              </a:rPr>
              <a:t>			          </a:t>
            </a:r>
            <a:r>
              <a:rPr lang="en-US" sz="2400" dirty="0" smtClean="0">
                <a:solidFill>
                  <a:schemeClr val="tx1"/>
                </a:solidFill>
              </a:rPr>
              <a:t> (</a:t>
            </a:r>
            <a:r>
              <a:rPr lang="en-US" sz="2400" dirty="0">
                <a:solidFill>
                  <a:schemeClr val="tx1"/>
                </a:solidFill>
              </a:rPr>
              <a:t>all other chromosomes </a:t>
            </a:r>
            <a:r>
              <a:rPr lang="en-US" sz="2400" dirty="0" smtClean="0">
                <a:solidFill>
                  <a:schemeClr val="tx1"/>
                </a:solidFill>
              </a:rPr>
              <a:t>are </a:t>
            </a:r>
            <a:r>
              <a:rPr lang="en-US" sz="2400" u="sng" dirty="0" smtClean="0">
                <a:solidFill>
                  <a:schemeClr val="tx1"/>
                </a:solidFill>
              </a:rPr>
              <a:t>				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  <a:endParaRPr lang="en-US" sz="2400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M</a:t>
            </a:r>
            <a:r>
              <a:rPr lang="en-US" sz="2400" dirty="0" smtClean="0">
                <a:solidFill>
                  <a:schemeClr val="tx1"/>
                </a:solidFill>
              </a:rPr>
              <a:t>embers </a:t>
            </a:r>
            <a:r>
              <a:rPr lang="en-US" sz="2400" dirty="0">
                <a:solidFill>
                  <a:schemeClr val="tx1"/>
                </a:solidFill>
              </a:rPr>
              <a:t>of one sex </a:t>
            </a:r>
            <a:r>
              <a:rPr lang="en-US" sz="2400" dirty="0" smtClean="0">
                <a:solidFill>
                  <a:schemeClr val="tx1"/>
                </a:solidFill>
              </a:rPr>
              <a:t>are </a:t>
            </a:r>
            <a:r>
              <a:rPr lang="en-US" sz="2400" u="sng" dirty="0" smtClean="0">
                <a:solidFill>
                  <a:schemeClr val="tx1"/>
                </a:solidFill>
              </a:rPr>
              <a:t>				</a:t>
            </a:r>
            <a:r>
              <a:rPr lang="en-US" sz="2400" dirty="0" smtClean="0">
                <a:solidFill>
                  <a:schemeClr val="tx1"/>
                </a:solidFill>
              </a:rPr>
              <a:t>– </a:t>
            </a:r>
            <a:r>
              <a:rPr lang="en-US" sz="2400" dirty="0">
                <a:solidFill>
                  <a:schemeClr val="tx1"/>
                </a:solidFill>
              </a:rPr>
              <a:t>have a pair of similar sex chromosomes and produce only one type of gamete</a:t>
            </a:r>
          </a:p>
          <a:p>
            <a:pPr lvl="2">
              <a:lnSpc>
                <a:spcPct val="90000"/>
              </a:lnSpc>
              <a:buSzPct val="100000"/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</a:t>
            </a:r>
            <a:r>
              <a:rPr lang="en-US" dirty="0" smtClean="0">
                <a:solidFill>
                  <a:schemeClr val="tx1"/>
                </a:solidFill>
              </a:rPr>
              <a:t>emales </a:t>
            </a:r>
            <a:r>
              <a:rPr lang="en-US" dirty="0">
                <a:solidFill>
                  <a:schemeClr val="tx1"/>
                </a:solidFill>
              </a:rPr>
              <a:t>of many species (including humans) have two X chromosomes – </a:t>
            </a:r>
            <a:r>
              <a:rPr lang="en-US" u="sng" dirty="0" smtClean="0">
                <a:solidFill>
                  <a:schemeClr val="tx1"/>
                </a:solidFill>
              </a:rPr>
              <a:t>					</a:t>
            </a:r>
            <a:endParaRPr lang="en-US" dirty="0" smtClean="0">
              <a:solidFill>
                <a:schemeClr val="tx1"/>
              </a:solidFill>
            </a:endParaRPr>
          </a:p>
          <a:p>
            <a:pPr lvl="2">
              <a:lnSpc>
                <a:spcPct val="90000"/>
              </a:lnSpc>
              <a:buSzPct val="100000"/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Genotype = </a:t>
            </a:r>
            <a:r>
              <a:rPr lang="en-US" sz="2400" u="sng" dirty="0" smtClean="0">
                <a:solidFill>
                  <a:schemeClr val="tx1"/>
                </a:solidFill>
              </a:rPr>
              <a:t>		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457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Font typeface="Arial" pitchFamily="34" charset="0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4.3.5 – Explain how the sex chromosomes control gender by referring to the inheritance of X and Y chromosomes in humans</a:t>
            </a:r>
          </a:p>
        </p:txBody>
      </p:sp>
    </p:spTree>
    <p:extLst>
      <p:ext uri="{BB962C8B-B14F-4D97-AF65-F5344CB8AC3E}">
        <p14:creationId xmlns:p14="http://schemas.microsoft.com/office/powerpoint/2010/main" val="42865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52600"/>
            <a:ext cx="8534400" cy="4648200"/>
          </a:xfrm>
        </p:spPr>
        <p:txBody>
          <a:bodyPr>
            <a:noAutofit/>
          </a:bodyPr>
          <a:lstStyle/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Members </a:t>
            </a:r>
            <a:r>
              <a:rPr lang="en-US" sz="2400" dirty="0">
                <a:solidFill>
                  <a:schemeClr val="tx1"/>
                </a:solidFill>
              </a:rPr>
              <a:t>of the other sex </a:t>
            </a:r>
            <a:r>
              <a:rPr lang="en-US" sz="2400" dirty="0" smtClean="0">
                <a:solidFill>
                  <a:schemeClr val="tx1"/>
                </a:solidFill>
              </a:rPr>
              <a:t>are </a:t>
            </a:r>
            <a:r>
              <a:rPr lang="en-US" sz="2400" u="sng" dirty="0" smtClean="0">
                <a:solidFill>
                  <a:schemeClr val="tx1"/>
                </a:solidFill>
              </a:rPr>
              <a:t>				</a:t>
            </a:r>
            <a:r>
              <a:rPr lang="en-US" sz="2400" dirty="0" smtClean="0">
                <a:solidFill>
                  <a:schemeClr val="tx1"/>
                </a:solidFill>
              </a:rPr>
              <a:t>– </a:t>
            </a:r>
            <a:r>
              <a:rPr lang="en-US" sz="2400" dirty="0">
                <a:solidFill>
                  <a:schemeClr val="tx1"/>
                </a:solidFill>
              </a:rPr>
              <a:t>have two different sex chromosomes</a:t>
            </a:r>
          </a:p>
          <a:p>
            <a:pPr lvl="2">
              <a:lnSpc>
                <a:spcPct val="90000"/>
              </a:lnSpc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Males </a:t>
            </a:r>
            <a:r>
              <a:rPr lang="en-US" dirty="0">
                <a:solidFill>
                  <a:schemeClr val="tx1"/>
                </a:solidFill>
              </a:rPr>
              <a:t>of many species (including humans) have one X chromosome and one Y chromosome – </a:t>
            </a:r>
            <a:r>
              <a:rPr lang="en-US" u="sng" dirty="0" smtClean="0">
                <a:solidFill>
                  <a:schemeClr val="tx1"/>
                </a:solidFill>
              </a:rPr>
              <a:t>									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457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Font typeface="Arial" pitchFamily="34" charset="0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4.3.5 – Explain how the sex chromosomes control gender by referring to the inheritance of X and Y chromosomes in humans</a:t>
            </a:r>
          </a:p>
        </p:txBody>
      </p:sp>
    </p:spTree>
    <p:extLst>
      <p:ext uri="{BB962C8B-B14F-4D97-AF65-F5344CB8AC3E}">
        <p14:creationId xmlns:p14="http://schemas.microsoft.com/office/powerpoint/2010/main" val="233325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SzPct val="100000"/>
            </a:pPr>
            <a:r>
              <a:rPr lang="en-US" sz="2800" dirty="0" smtClean="0">
                <a:solidFill>
                  <a:schemeClr val="tx1"/>
                </a:solidFill>
              </a:rPr>
              <a:t>All </a:t>
            </a:r>
            <a:r>
              <a:rPr lang="en-US" sz="2800" dirty="0">
                <a:solidFill>
                  <a:schemeClr val="tx1"/>
                </a:solidFill>
              </a:rPr>
              <a:t>individuals require at least one X chromosome and the Y is the male-determining chromosome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sz="2800" dirty="0">
                <a:solidFill>
                  <a:schemeClr val="tx1"/>
                </a:solidFill>
              </a:rPr>
              <a:t>X and Y chromosomes are not truly homologous</a:t>
            </a: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Different </a:t>
            </a:r>
            <a:r>
              <a:rPr lang="en-US" sz="2400" dirty="0">
                <a:solidFill>
                  <a:schemeClr val="tx1"/>
                </a:solidFill>
              </a:rPr>
              <a:t>in </a:t>
            </a:r>
            <a:r>
              <a:rPr lang="en-US" sz="2400" u="sng" dirty="0" smtClean="0">
                <a:solidFill>
                  <a:schemeClr val="tx1"/>
                </a:solidFill>
              </a:rPr>
              <a:t>						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SzPct val="100000"/>
            </a:pPr>
            <a:r>
              <a:rPr lang="en-US" sz="2800" dirty="0" smtClean="0">
                <a:solidFill>
                  <a:schemeClr val="tx1"/>
                </a:solidFill>
              </a:rPr>
              <a:t>Male determines the sex of the baby</a:t>
            </a: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½ </a:t>
            </a:r>
            <a:r>
              <a:rPr lang="en-US" sz="2400" dirty="0">
                <a:solidFill>
                  <a:schemeClr val="tx1"/>
                </a:solidFill>
              </a:rPr>
              <a:t>the sperm are Y and ½ are X</a:t>
            </a: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All </a:t>
            </a:r>
            <a:r>
              <a:rPr lang="en-US" sz="2400" dirty="0">
                <a:solidFill>
                  <a:schemeClr val="tx1"/>
                </a:solidFill>
              </a:rPr>
              <a:t>of the eggs are X</a:t>
            </a: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If </a:t>
            </a:r>
            <a:r>
              <a:rPr lang="en-US" sz="2400" dirty="0">
                <a:solidFill>
                  <a:schemeClr val="tx1"/>
                </a:solidFill>
              </a:rPr>
              <a:t>an X sperm fertilizes the egg, the baby is XX and is a girl</a:t>
            </a: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If </a:t>
            </a:r>
            <a:r>
              <a:rPr lang="en-US" sz="2400" dirty="0">
                <a:solidFill>
                  <a:schemeClr val="tx1"/>
                </a:solidFill>
              </a:rPr>
              <a:t>a Y sperm fertilizes the egg, the baby is XY and is a boy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457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Font typeface="Arial" pitchFamily="34" charset="0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4.3.5 – Explain how the sex chromosomes control gender by referring to the inheritance of X and Y chromosomes in humans</a:t>
            </a:r>
          </a:p>
        </p:txBody>
      </p:sp>
    </p:spTree>
    <p:extLst>
      <p:ext uri="{BB962C8B-B14F-4D97-AF65-F5344CB8AC3E}">
        <p14:creationId xmlns:p14="http://schemas.microsoft.com/office/powerpoint/2010/main" val="59056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sb4208f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313" y="744856"/>
            <a:ext cx="2933700" cy="618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5872163" y="1378269"/>
            <a:ext cx="93345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5853113" y="1368744"/>
            <a:ext cx="24717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>
                <a:latin typeface="Arial" charset="0"/>
              </a:rPr>
              <a:t>Duchenne muscular dystrophy</a:t>
            </a: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5005388" y="892494"/>
            <a:ext cx="2038350" cy="295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4940300" y="884556"/>
            <a:ext cx="2228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sz="2000" b="1">
                <a:latin typeface="Arial" charset="0"/>
              </a:rPr>
              <a:t>X Chromosome</a:t>
            </a:r>
            <a:endParaRPr lang="en-US" b="1">
              <a:latin typeface="Arial" charset="0"/>
            </a:endParaRP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5881688" y="2083119"/>
            <a:ext cx="800100" cy="2476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5865813" y="2038669"/>
            <a:ext cx="24717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>
                <a:latin typeface="Arial" charset="0"/>
              </a:rPr>
              <a:t>Melanoma</a:t>
            </a:r>
          </a:p>
        </p:txBody>
      </p:sp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5900738" y="2435544"/>
            <a:ext cx="1362075" cy="257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5891213" y="2845119"/>
            <a:ext cx="1457325" cy="752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5900738" y="3711894"/>
            <a:ext cx="1047750" cy="676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8" name="Text Box 12"/>
          <p:cNvSpPr txBox="1">
            <a:spLocks noChangeArrowheads="1"/>
          </p:cNvSpPr>
          <p:nvPr/>
        </p:nvSpPr>
        <p:spPr bwMode="auto">
          <a:xfrm>
            <a:off x="5886450" y="2402206"/>
            <a:ext cx="2874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>
                <a:latin typeface="Arial" charset="0"/>
              </a:rPr>
              <a:t>X-inactivation center</a:t>
            </a:r>
          </a:p>
        </p:txBody>
      </p:sp>
      <p:sp>
        <p:nvSpPr>
          <p:cNvPr id="65549" name="Text Box 13"/>
          <p:cNvSpPr txBox="1">
            <a:spLocks noChangeArrowheads="1"/>
          </p:cNvSpPr>
          <p:nvPr/>
        </p:nvSpPr>
        <p:spPr bwMode="auto">
          <a:xfrm>
            <a:off x="5888038" y="2841944"/>
            <a:ext cx="3263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>
                <a:latin typeface="Arial" charset="0"/>
              </a:rPr>
              <a:t>X-linked severe combined immunodeficiency (SCID)</a:t>
            </a:r>
          </a:p>
        </p:txBody>
      </p:sp>
      <p:sp>
        <p:nvSpPr>
          <p:cNvPr id="65550" name="Text Box 14"/>
          <p:cNvSpPr txBox="1">
            <a:spLocks noChangeArrowheads="1"/>
          </p:cNvSpPr>
          <p:nvPr/>
        </p:nvSpPr>
        <p:spPr bwMode="auto">
          <a:xfrm>
            <a:off x="5883275" y="3651569"/>
            <a:ext cx="24717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>
                <a:latin typeface="Arial" charset="0"/>
              </a:rPr>
              <a:t>Colorblindness</a:t>
            </a:r>
          </a:p>
        </p:txBody>
      </p:sp>
      <p:sp>
        <p:nvSpPr>
          <p:cNvPr id="65551" name="Text Box 15"/>
          <p:cNvSpPr txBox="1">
            <a:spLocks noChangeArrowheads="1"/>
          </p:cNvSpPr>
          <p:nvPr/>
        </p:nvSpPr>
        <p:spPr bwMode="auto">
          <a:xfrm>
            <a:off x="5880100" y="4000819"/>
            <a:ext cx="24717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>
                <a:latin typeface="Arial" charset="0"/>
              </a:rPr>
              <a:t>Hemophilia</a:t>
            </a:r>
          </a:p>
        </p:txBody>
      </p:sp>
      <p:sp>
        <p:nvSpPr>
          <p:cNvPr id="65552" name="Rectangle 16"/>
          <p:cNvSpPr>
            <a:spLocks noChangeArrowheads="1"/>
          </p:cNvSpPr>
          <p:nvPr/>
        </p:nvSpPr>
        <p:spPr bwMode="auto">
          <a:xfrm>
            <a:off x="6196013" y="4635819"/>
            <a:ext cx="1466850" cy="257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3" name="Text Box 17"/>
          <p:cNvSpPr txBox="1">
            <a:spLocks noChangeArrowheads="1"/>
          </p:cNvSpPr>
          <p:nvPr/>
        </p:nvSpPr>
        <p:spPr bwMode="auto">
          <a:xfrm>
            <a:off x="6748463" y="4816794"/>
            <a:ext cx="2228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sz="2000" b="1">
                <a:latin typeface="Arial" charset="0"/>
              </a:rPr>
              <a:t>Y Chromosome</a:t>
            </a:r>
            <a:endParaRPr lang="en-US" b="1">
              <a:latin typeface="Arial" charset="0"/>
            </a:endParaRPr>
          </a:p>
        </p:txBody>
      </p:sp>
      <p:sp>
        <p:nvSpPr>
          <p:cNvPr id="65554" name="Rectangle 18"/>
          <p:cNvSpPr>
            <a:spLocks noChangeArrowheads="1"/>
          </p:cNvSpPr>
          <p:nvPr/>
        </p:nvSpPr>
        <p:spPr bwMode="auto">
          <a:xfrm>
            <a:off x="6729413" y="5131119"/>
            <a:ext cx="1333500" cy="371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5" name="Text Box 19"/>
          <p:cNvSpPr txBox="1">
            <a:spLocks noChangeArrowheads="1"/>
          </p:cNvSpPr>
          <p:nvPr/>
        </p:nvSpPr>
        <p:spPr bwMode="auto">
          <a:xfrm>
            <a:off x="6691313" y="5518469"/>
            <a:ext cx="24717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Testis-determining</a:t>
            </a:r>
          </a:p>
          <a:p>
            <a:r>
              <a:rPr lang="en-US" b="1">
                <a:latin typeface="Arial" charset="0"/>
              </a:rPr>
              <a:t>factor</a:t>
            </a:r>
          </a:p>
        </p:txBody>
      </p:sp>
      <p:sp>
        <p:nvSpPr>
          <p:cNvPr id="65556" name="Rectangle 20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962400" cy="4525963"/>
          </a:xfrm>
          <a:noFill/>
          <a:ln/>
        </p:spPr>
        <p:txBody>
          <a:bodyPr>
            <a:normAutofit fontScale="92500" lnSpcReduction="20000"/>
          </a:bodyPr>
          <a:lstStyle/>
          <a:p>
            <a:pPr>
              <a:buSzPct val="100000"/>
            </a:pPr>
            <a:r>
              <a:rPr lang="en-US" sz="2800" dirty="0">
                <a:solidFill>
                  <a:schemeClr val="tx1"/>
                </a:solidFill>
              </a:rPr>
              <a:t>The Y chromosome is much smaller than the X chromosome.</a:t>
            </a:r>
          </a:p>
          <a:p>
            <a:pPr>
              <a:buSzPct val="100000"/>
            </a:pPr>
            <a:r>
              <a:rPr lang="en-US" sz="2800" dirty="0">
                <a:solidFill>
                  <a:schemeClr val="tx1"/>
                </a:solidFill>
              </a:rPr>
              <a:t>It appears to </a:t>
            </a:r>
            <a:r>
              <a:rPr lang="en-US" sz="2800" dirty="0" smtClean="0">
                <a:solidFill>
                  <a:schemeClr val="tx1"/>
                </a:solidFill>
              </a:rPr>
              <a:t>contain </a:t>
            </a:r>
            <a:r>
              <a:rPr lang="en-US" sz="2800" u="sng" dirty="0" smtClean="0">
                <a:solidFill>
                  <a:schemeClr val="tx1"/>
                </a:solidFill>
              </a:rPr>
              <a:t>													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buSzPct val="100000"/>
            </a:pPr>
            <a:r>
              <a:rPr lang="en-US" sz="2800" dirty="0">
                <a:solidFill>
                  <a:schemeClr val="tx1"/>
                </a:solidFill>
              </a:rPr>
              <a:t>X chromosome bears </a:t>
            </a:r>
            <a:r>
              <a:rPr lang="en-US" sz="2800" u="sng" dirty="0" smtClean="0">
                <a:solidFill>
                  <a:schemeClr val="tx1"/>
                </a:solidFill>
              </a:rPr>
              <a:t>										</a:t>
            </a:r>
            <a:r>
              <a:rPr lang="en-US" sz="2800" dirty="0" smtClean="0">
                <a:solidFill>
                  <a:schemeClr val="tx1"/>
                </a:solidFill>
              </a:rPr>
              <a:t>(</a:t>
            </a:r>
            <a:r>
              <a:rPr lang="en-US" sz="2800" dirty="0">
                <a:solidFill>
                  <a:schemeClr val="tx1"/>
                </a:solidFill>
              </a:rPr>
              <a:t>has genes for color vision and blood clotting)</a:t>
            </a:r>
          </a:p>
          <a:p>
            <a:pPr>
              <a:buSzPct val="100000"/>
            </a:pPr>
            <a:endParaRPr lang="en-US" sz="2800" dirty="0" smtClean="0">
              <a:solidFill>
                <a:schemeClr val="tx1"/>
              </a:solidFill>
            </a:endParaRPr>
          </a:p>
          <a:p>
            <a:pPr>
              <a:buSzPct val="100000"/>
            </a:pPr>
            <a:endParaRPr lang="en-US" sz="2800" dirty="0">
              <a:solidFill>
                <a:schemeClr val="tx1"/>
              </a:solidFill>
            </a:endParaRPr>
          </a:p>
          <a:p>
            <a:pPr>
              <a:buSzPct val="100000"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457200" y="252731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Font typeface="Arial" pitchFamily="34" charset="0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4.3.6 – State that some genes are present on the X chromosome and absent on the shorter Y chromosome in humans.</a:t>
            </a:r>
          </a:p>
        </p:txBody>
      </p:sp>
    </p:spTree>
    <p:extLst>
      <p:ext uri="{BB962C8B-B14F-4D97-AF65-F5344CB8AC3E}">
        <p14:creationId xmlns:p14="http://schemas.microsoft.com/office/powerpoint/2010/main" val="315819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19100" y="1638300"/>
            <a:ext cx="8305800" cy="4876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SzPct val="100000"/>
            </a:pPr>
            <a:r>
              <a:rPr lang="en-US" sz="2600" b="1" dirty="0" smtClean="0">
                <a:solidFill>
                  <a:schemeClr val="tx1"/>
                </a:solidFill>
              </a:rPr>
              <a:t>Sex linkage </a:t>
            </a:r>
            <a:r>
              <a:rPr lang="en-US" sz="2600" dirty="0" smtClean="0">
                <a:solidFill>
                  <a:schemeClr val="tx1"/>
                </a:solidFill>
              </a:rPr>
              <a:t>occurs </a:t>
            </a:r>
            <a:r>
              <a:rPr lang="en-US" sz="2600" u="sng" dirty="0" smtClean="0">
                <a:solidFill>
                  <a:schemeClr val="tx1"/>
                </a:solidFill>
              </a:rPr>
              <a:t>										</a:t>
            </a:r>
            <a:r>
              <a:rPr lang="en-US" sz="2600" dirty="0" smtClean="0">
                <a:solidFill>
                  <a:schemeClr val="tx1"/>
                </a:solidFill>
              </a:rPr>
              <a:t> (</a:t>
            </a:r>
            <a:r>
              <a:rPr lang="en-US" sz="2600" dirty="0" smtClean="0">
                <a:solidFill>
                  <a:schemeClr val="tx1"/>
                </a:solidFill>
              </a:rPr>
              <a:t>usually the </a:t>
            </a:r>
            <a:r>
              <a:rPr lang="en-US" sz="2600" dirty="0" smtClean="0">
                <a:solidFill>
                  <a:schemeClr val="tx1"/>
                </a:solidFill>
              </a:rPr>
              <a:t>X </a:t>
            </a:r>
            <a:r>
              <a:rPr lang="en-US" sz="2600" dirty="0" smtClean="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u="sng" dirty="0" smtClean="0">
                <a:solidFill>
                  <a:schemeClr val="tx1"/>
                </a:solidFill>
              </a:rPr>
              <a:t>		        </a:t>
            </a:r>
            <a:r>
              <a:rPr lang="en-US" sz="2600" dirty="0" smtClean="0">
                <a:solidFill>
                  <a:schemeClr val="tx1"/>
                </a:solidFill>
              </a:rPr>
              <a:t>).</a:t>
            </a:r>
            <a:endParaRPr lang="en-US" sz="2600" dirty="0">
              <a:solidFill>
                <a:schemeClr val="tx1"/>
              </a:solidFill>
            </a:endParaRPr>
          </a:p>
          <a:p>
            <a:pPr>
              <a:buSzPct val="100000"/>
            </a:pPr>
            <a:r>
              <a:rPr lang="en-US" sz="2600" dirty="0" smtClean="0">
                <a:solidFill>
                  <a:schemeClr val="tx1"/>
                </a:solidFill>
              </a:rPr>
              <a:t>Recessive sex-linked </a:t>
            </a:r>
            <a:r>
              <a:rPr lang="en-US" sz="2600" dirty="0">
                <a:solidFill>
                  <a:schemeClr val="tx1"/>
                </a:solidFill>
              </a:rPr>
              <a:t>traits are more likely to be passed on </a:t>
            </a:r>
            <a:r>
              <a:rPr lang="en-US" sz="2600" dirty="0" smtClean="0">
                <a:solidFill>
                  <a:schemeClr val="tx1"/>
                </a:solidFill>
              </a:rPr>
              <a:t>to </a:t>
            </a:r>
            <a:r>
              <a:rPr lang="en-US" sz="2600" u="sng" dirty="0" smtClean="0">
                <a:solidFill>
                  <a:schemeClr val="tx1"/>
                </a:solidFill>
              </a:rPr>
              <a:t>						</a:t>
            </a:r>
            <a:r>
              <a:rPr lang="en-US" sz="2600" dirty="0" smtClean="0">
                <a:solidFill>
                  <a:schemeClr val="tx1"/>
                </a:solidFill>
              </a:rPr>
              <a:t>.  </a:t>
            </a:r>
            <a:r>
              <a:rPr lang="en-US" sz="2600" dirty="0" smtClean="0">
                <a:solidFill>
                  <a:schemeClr val="tx1"/>
                </a:solidFill>
              </a:rPr>
              <a:t>Why?</a:t>
            </a:r>
            <a:endParaRPr lang="en-US" sz="2600" dirty="0">
              <a:solidFill>
                <a:schemeClr val="tx1"/>
              </a:solidFill>
            </a:endParaRPr>
          </a:p>
          <a:p>
            <a:pPr lvl="1">
              <a:buSzPct val="100000"/>
              <a:buFont typeface="Courier New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Females have 2 X chromosomes</a:t>
            </a:r>
          </a:p>
          <a:p>
            <a:pPr lvl="1">
              <a:buSzPct val="100000"/>
              <a:buFont typeface="Courier New" pitchFamily="49" charset="0"/>
              <a:buChar char="o"/>
            </a:pPr>
            <a:r>
              <a:rPr lang="en-US" sz="2400" u="sng" dirty="0">
                <a:solidFill>
                  <a:schemeClr val="tx1"/>
                </a:solidFill>
              </a:rPr>
              <a:t>Possible genotypes</a:t>
            </a:r>
            <a:r>
              <a:rPr lang="en-US" sz="2400" u="sng" dirty="0" smtClean="0">
                <a:solidFill>
                  <a:schemeClr val="tx1"/>
                </a:solidFill>
              </a:rPr>
              <a:t>: </a:t>
            </a:r>
            <a:r>
              <a:rPr lang="en-US" sz="2400" dirty="0" smtClean="0">
                <a:solidFill>
                  <a:schemeClr val="tx1"/>
                </a:solidFill>
              </a:rPr>
              <a:t>	</a:t>
            </a:r>
            <a:r>
              <a:rPr lang="en-US" sz="2400" u="sng" dirty="0" smtClean="0">
                <a:solidFill>
                  <a:schemeClr val="tx1"/>
                </a:solidFill>
              </a:rPr>
              <a:t>X</a:t>
            </a:r>
            <a:r>
              <a:rPr lang="en-US" sz="2400" u="sng" baseline="30000" dirty="0" smtClean="0">
                <a:solidFill>
                  <a:schemeClr val="tx1"/>
                </a:solidFill>
              </a:rPr>
              <a:t>H</a:t>
            </a:r>
            <a:r>
              <a:rPr lang="en-US" sz="2400" u="sng" dirty="0" smtClean="0">
                <a:solidFill>
                  <a:schemeClr val="tx1"/>
                </a:solidFill>
              </a:rPr>
              <a:t>X</a:t>
            </a:r>
            <a:r>
              <a:rPr lang="en-US" sz="2400" u="sng" baseline="30000" dirty="0" smtClean="0">
                <a:solidFill>
                  <a:schemeClr val="tx1"/>
                </a:solidFill>
              </a:rPr>
              <a:t>H</a:t>
            </a:r>
            <a:r>
              <a:rPr lang="en-US" sz="2400" dirty="0">
                <a:solidFill>
                  <a:schemeClr val="tx1"/>
                </a:solidFill>
              </a:rPr>
              <a:t>, 	</a:t>
            </a:r>
            <a:r>
              <a:rPr lang="en-US" sz="2400" dirty="0" smtClean="0">
                <a:solidFill>
                  <a:schemeClr val="tx1"/>
                </a:solidFill>
              </a:rPr>
              <a:t>	</a:t>
            </a:r>
            <a:r>
              <a:rPr lang="en-US" sz="2400" u="sng" dirty="0" err="1" smtClean="0">
                <a:solidFill>
                  <a:schemeClr val="tx1"/>
                </a:solidFill>
              </a:rPr>
              <a:t>X</a:t>
            </a:r>
            <a:r>
              <a:rPr lang="en-US" sz="2400" u="sng" baseline="30000" dirty="0" err="1" smtClean="0">
                <a:solidFill>
                  <a:schemeClr val="tx1"/>
                </a:solidFill>
              </a:rPr>
              <a:t>H</a:t>
            </a:r>
            <a:r>
              <a:rPr lang="en-US" sz="2400" u="sng" dirty="0" err="1" smtClean="0">
                <a:solidFill>
                  <a:schemeClr val="tx1"/>
                </a:solidFill>
              </a:rPr>
              <a:t>X</a:t>
            </a:r>
            <a:r>
              <a:rPr lang="en-US" sz="2400" u="sng" baseline="30000" dirty="0" err="1" smtClean="0">
                <a:solidFill>
                  <a:schemeClr val="tx1"/>
                </a:solidFill>
              </a:rPr>
              <a:t>h</a:t>
            </a:r>
            <a:r>
              <a:rPr lang="en-US" sz="2400" dirty="0">
                <a:solidFill>
                  <a:schemeClr val="tx1"/>
                </a:solidFill>
              </a:rPr>
              <a:t>, 	</a:t>
            </a:r>
            <a:r>
              <a:rPr lang="en-US" sz="2400" dirty="0" smtClean="0">
                <a:solidFill>
                  <a:schemeClr val="tx1"/>
                </a:solidFill>
              </a:rPr>
              <a:t>	</a:t>
            </a:r>
            <a:r>
              <a:rPr lang="en-US" sz="2400" u="sng" dirty="0" err="1" smtClean="0">
                <a:solidFill>
                  <a:schemeClr val="tx1"/>
                </a:solidFill>
              </a:rPr>
              <a:t>X</a:t>
            </a:r>
            <a:r>
              <a:rPr lang="en-US" sz="2400" u="sng" baseline="30000" dirty="0" err="1" smtClean="0">
                <a:solidFill>
                  <a:schemeClr val="tx1"/>
                </a:solidFill>
              </a:rPr>
              <a:t>h</a:t>
            </a:r>
            <a:r>
              <a:rPr lang="en-US" sz="2400" u="sng" dirty="0" err="1" smtClean="0">
                <a:solidFill>
                  <a:schemeClr val="tx1"/>
                </a:solidFill>
              </a:rPr>
              <a:t>X</a:t>
            </a:r>
            <a:r>
              <a:rPr lang="en-US" sz="2400" u="sng" baseline="30000" dirty="0" err="1" smtClean="0">
                <a:solidFill>
                  <a:schemeClr val="tx1"/>
                </a:solidFill>
              </a:rPr>
              <a:t>h</a:t>
            </a:r>
            <a:endParaRPr lang="en-US" sz="2400" u="sng" baseline="30000" dirty="0" smtClean="0">
              <a:solidFill>
                <a:schemeClr val="tx1"/>
              </a:solidFill>
            </a:endParaRPr>
          </a:p>
          <a:p>
            <a:pPr lvl="1">
              <a:buSzPct val="100000"/>
              <a:buFont typeface="Courier New" pitchFamily="49" charset="0"/>
              <a:buChar char="o"/>
            </a:pP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u="sng" dirty="0" smtClean="0">
                <a:solidFill>
                  <a:schemeClr val="tx1"/>
                </a:solidFill>
              </a:rPr>
              <a:t>Phenotype</a:t>
            </a:r>
            <a:r>
              <a:rPr lang="en-US" sz="2400" dirty="0" smtClean="0">
                <a:solidFill>
                  <a:schemeClr val="tx1"/>
                </a:solidFill>
              </a:rPr>
              <a:t>:    	         dominant	          dominant       recessive</a:t>
            </a:r>
          </a:p>
          <a:p>
            <a:pPr lvl="1"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Females can either </a:t>
            </a:r>
            <a:r>
              <a:rPr lang="en-US" sz="2400" dirty="0" smtClean="0">
                <a:solidFill>
                  <a:schemeClr val="tx1"/>
                </a:solidFill>
              </a:rPr>
              <a:t>be </a:t>
            </a:r>
            <a:r>
              <a:rPr lang="en-US" sz="2400" u="sng" dirty="0" smtClean="0">
                <a:solidFill>
                  <a:schemeClr val="tx1"/>
                </a:solidFill>
              </a:rPr>
              <a:t>													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457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Font typeface="Arial" pitchFamily="34" charset="0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4.3.7 – Define sex linkage.</a:t>
            </a:r>
          </a:p>
          <a:p>
            <a:pPr>
              <a:buFont typeface="Arial" pitchFamily="34" charset="0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4.3.9 – State that a human female can be homozygous or heterozygous with respect to sex-linked genes.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4419600" y="4076700"/>
            <a:ext cx="15240" cy="4114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6278880" y="4099560"/>
            <a:ext cx="15240" cy="4114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8092440" y="4076700"/>
            <a:ext cx="15240" cy="4114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2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05800" cy="4876800"/>
          </a:xfrm>
        </p:spPr>
        <p:txBody>
          <a:bodyPr>
            <a:normAutofit/>
          </a:bodyPr>
          <a:lstStyle/>
          <a:p>
            <a:pPr lvl="1"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Males </a:t>
            </a:r>
            <a:r>
              <a:rPr lang="en-US" sz="2400" dirty="0">
                <a:solidFill>
                  <a:schemeClr val="tx1"/>
                </a:solidFill>
              </a:rPr>
              <a:t>have </a:t>
            </a:r>
            <a:r>
              <a:rPr lang="en-US" sz="2400" dirty="0" smtClean="0">
                <a:solidFill>
                  <a:schemeClr val="tx1"/>
                </a:solidFill>
              </a:rPr>
              <a:t>only 1 </a:t>
            </a:r>
            <a:r>
              <a:rPr lang="en-US" sz="2400" dirty="0">
                <a:solidFill>
                  <a:schemeClr val="tx1"/>
                </a:solidFill>
              </a:rPr>
              <a:t>X </a:t>
            </a:r>
            <a:r>
              <a:rPr lang="en-US" sz="2400" dirty="0" smtClean="0">
                <a:solidFill>
                  <a:schemeClr val="tx1"/>
                </a:solidFill>
              </a:rPr>
              <a:t>chromosome</a:t>
            </a:r>
            <a:endParaRPr lang="en-US" sz="2400" dirty="0">
              <a:solidFill>
                <a:schemeClr val="tx1"/>
              </a:solidFill>
            </a:endParaRPr>
          </a:p>
          <a:p>
            <a:pPr lvl="1">
              <a:buSzPct val="100000"/>
              <a:buFont typeface="Courier New" pitchFamily="49" charset="0"/>
              <a:buChar char="o"/>
            </a:pPr>
            <a:r>
              <a:rPr lang="en-US" sz="2400" u="sng" dirty="0">
                <a:solidFill>
                  <a:schemeClr val="tx1"/>
                </a:solidFill>
              </a:rPr>
              <a:t>Possible genotypes</a:t>
            </a:r>
            <a:r>
              <a:rPr lang="en-US" sz="2400" u="sng" dirty="0" smtClean="0">
                <a:solidFill>
                  <a:schemeClr val="tx1"/>
                </a:solidFill>
              </a:rPr>
              <a:t>: </a:t>
            </a:r>
            <a:r>
              <a:rPr lang="en-US" sz="2400" dirty="0" smtClean="0">
                <a:solidFill>
                  <a:schemeClr val="tx1"/>
                </a:solidFill>
              </a:rPr>
              <a:t>	</a:t>
            </a:r>
            <a:r>
              <a:rPr lang="en-US" sz="2400" u="sng" dirty="0" smtClean="0">
                <a:solidFill>
                  <a:schemeClr val="tx1"/>
                </a:solidFill>
              </a:rPr>
              <a:t>X</a:t>
            </a:r>
            <a:r>
              <a:rPr lang="en-US" sz="2400" u="sng" baseline="30000" dirty="0" smtClean="0">
                <a:solidFill>
                  <a:schemeClr val="tx1"/>
                </a:solidFill>
              </a:rPr>
              <a:t>H</a:t>
            </a:r>
            <a:r>
              <a:rPr lang="en-US" sz="2400" u="sng" dirty="0" smtClean="0">
                <a:solidFill>
                  <a:schemeClr val="tx1"/>
                </a:solidFill>
              </a:rPr>
              <a:t>Y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>
                <a:solidFill>
                  <a:schemeClr val="tx1"/>
                </a:solidFill>
              </a:rPr>
              <a:t>	</a:t>
            </a:r>
            <a:r>
              <a:rPr lang="en-US" sz="2400" dirty="0" smtClean="0">
                <a:solidFill>
                  <a:schemeClr val="tx1"/>
                </a:solidFill>
              </a:rPr>
              <a:t>	</a:t>
            </a:r>
            <a:r>
              <a:rPr lang="en-US" sz="2400" u="sng" dirty="0" smtClean="0">
                <a:solidFill>
                  <a:schemeClr val="tx1"/>
                </a:solidFill>
              </a:rPr>
              <a:t>X</a:t>
            </a:r>
            <a:r>
              <a:rPr lang="en-US" sz="2400" u="sng" baseline="30000" dirty="0" smtClean="0">
                <a:solidFill>
                  <a:schemeClr val="tx1"/>
                </a:solidFill>
              </a:rPr>
              <a:t>H</a:t>
            </a:r>
            <a:r>
              <a:rPr lang="en-US" sz="2400" u="sng" dirty="0" smtClean="0">
                <a:solidFill>
                  <a:schemeClr val="tx1"/>
                </a:solidFill>
              </a:rPr>
              <a:t>Y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	</a:t>
            </a:r>
            <a:r>
              <a:rPr lang="en-US" sz="2400" dirty="0" smtClean="0">
                <a:solidFill>
                  <a:schemeClr val="tx1"/>
                </a:solidFill>
              </a:rPr>
              <a:t>	</a:t>
            </a:r>
          </a:p>
          <a:p>
            <a:pPr lvl="1">
              <a:buSzPct val="100000"/>
              <a:buFont typeface="Courier New" pitchFamily="49" charset="0"/>
              <a:buChar char="o"/>
            </a:pP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u="sng" dirty="0" smtClean="0">
                <a:solidFill>
                  <a:schemeClr val="tx1"/>
                </a:solidFill>
              </a:rPr>
              <a:t>Phenotype</a:t>
            </a:r>
            <a:r>
              <a:rPr lang="en-US" sz="2400" dirty="0" smtClean="0">
                <a:solidFill>
                  <a:schemeClr val="tx1"/>
                </a:solidFill>
              </a:rPr>
              <a:t>:    	         dominant	          recessive</a:t>
            </a:r>
          </a:p>
          <a:p>
            <a:pPr>
              <a:buSzPct val="100000"/>
              <a:buFont typeface="Courier New" pitchFamily="49" charset="0"/>
              <a:buChar char="o"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4404360" y="2286000"/>
            <a:ext cx="15240" cy="4114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6248400" y="2286000"/>
            <a:ext cx="15240" cy="4114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457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Font typeface="Arial" pitchFamily="34" charset="0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4.3.7 – Define sex linkage.</a:t>
            </a:r>
          </a:p>
          <a:p>
            <a:pPr>
              <a:buFont typeface="Arial" pitchFamily="34" charset="0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4.3.9 – State that a human female can be homozygous or heterozygous with respect to sex-linked genes.</a:t>
            </a:r>
          </a:p>
        </p:txBody>
      </p:sp>
    </p:spTree>
    <p:extLst>
      <p:ext uri="{BB962C8B-B14F-4D97-AF65-F5344CB8AC3E}">
        <p14:creationId xmlns:p14="http://schemas.microsoft.com/office/powerpoint/2010/main" val="81853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19100" y="2209800"/>
            <a:ext cx="8305800" cy="4305300"/>
          </a:xfrm>
        </p:spPr>
        <p:txBody>
          <a:bodyPr>
            <a:normAutofit/>
          </a:bodyPr>
          <a:lstStyle/>
          <a:p>
            <a:pPr lvl="1"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A </a:t>
            </a:r>
            <a:r>
              <a:rPr lang="en-US" sz="2400" b="1" dirty="0" smtClean="0">
                <a:solidFill>
                  <a:schemeClr val="tx1"/>
                </a:solidFill>
              </a:rPr>
              <a:t>carrier</a:t>
            </a:r>
            <a:r>
              <a:rPr lang="en-US" sz="2400" dirty="0" smtClean="0">
                <a:solidFill>
                  <a:schemeClr val="tx1"/>
                </a:solidFill>
              </a:rPr>
              <a:t> is an individual that </a:t>
            </a:r>
            <a:r>
              <a:rPr lang="en-US" sz="2400" dirty="0" smtClean="0">
                <a:solidFill>
                  <a:schemeClr val="tx1"/>
                </a:solidFill>
              </a:rPr>
              <a:t>is </a:t>
            </a:r>
            <a:r>
              <a:rPr lang="en-US" sz="2400" u="sng" dirty="0" smtClean="0">
                <a:solidFill>
                  <a:schemeClr val="tx1"/>
                </a:solidFill>
              </a:rPr>
              <a:t>																				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buSzPct val="100000"/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Therefore, </a:t>
            </a:r>
            <a:r>
              <a:rPr lang="en-US" sz="2400" dirty="0" smtClean="0">
                <a:solidFill>
                  <a:schemeClr val="tx1"/>
                </a:solidFill>
              </a:rPr>
              <a:t>only </a:t>
            </a:r>
            <a:r>
              <a:rPr lang="en-US" sz="2400" u="sng" dirty="0" smtClean="0">
                <a:solidFill>
                  <a:schemeClr val="tx1"/>
                </a:solidFill>
              </a:rPr>
              <a:t>														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65532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None/>
            </a:pPr>
            <a:r>
              <a:rPr lang="en-US" sz="2400" dirty="0">
                <a:solidFill>
                  <a:schemeClr val="tx2"/>
                </a:solidFill>
              </a:rPr>
              <a:t>4.3.1 – Define genotype, phenotype, dominant allele, recessive allele, </a:t>
            </a:r>
            <a:r>
              <a:rPr lang="en-US" sz="2400" dirty="0" err="1">
                <a:solidFill>
                  <a:schemeClr val="tx2"/>
                </a:solidFill>
              </a:rPr>
              <a:t>codominant</a:t>
            </a:r>
            <a:r>
              <a:rPr lang="en-US" sz="2400" dirty="0">
                <a:solidFill>
                  <a:schemeClr val="tx2"/>
                </a:solidFill>
              </a:rPr>
              <a:t> alleles, locus, homozygous, heterozygous, carrier and test </a:t>
            </a:r>
            <a:r>
              <a:rPr lang="en-US" sz="2400" dirty="0" smtClean="0">
                <a:solidFill>
                  <a:schemeClr val="tx2"/>
                </a:solidFill>
              </a:rPr>
              <a:t>cross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4.3.10 - </a:t>
            </a:r>
            <a:r>
              <a:rPr lang="en-US" sz="2400" dirty="0">
                <a:solidFill>
                  <a:schemeClr val="tx2"/>
                </a:solidFill>
              </a:rPr>
              <a:t>Explain that female carriers </a:t>
            </a:r>
            <a:r>
              <a:rPr lang="en-US" sz="2400" dirty="0" smtClean="0">
                <a:solidFill>
                  <a:schemeClr val="tx2"/>
                </a:solidFill>
              </a:rPr>
              <a:t>are heterozygous </a:t>
            </a:r>
            <a:r>
              <a:rPr lang="en-US" sz="2400" dirty="0">
                <a:solidFill>
                  <a:schemeClr val="tx2"/>
                </a:solidFill>
              </a:rPr>
              <a:t>for X-linked </a:t>
            </a:r>
            <a:r>
              <a:rPr lang="en-US" sz="2400" dirty="0" smtClean="0">
                <a:solidFill>
                  <a:schemeClr val="tx2"/>
                </a:solidFill>
              </a:rPr>
              <a:t>recessive alleles</a:t>
            </a:r>
            <a:r>
              <a:rPr lang="en-US" sz="240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656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686800" cy="5257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SzPct val="100000"/>
            </a:pPr>
            <a:r>
              <a:rPr lang="en-US" sz="2400" dirty="0" smtClean="0">
                <a:solidFill>
                  <a:schemeClr val="tx1"/>
                </a:solidFill>
              </a:rPr>
              <a:t>Color blindness and hemophilia are </a:t>
            </a:r>
            <a:r>
              <a:rPr lang="en-US" sz="2400" u="sng" dirty="0" smtClean="0">
                <a:solidFill>
                  <a:schemeClr val="tx1"/>
                </a:solidFill>
              </a:rPr>
              <a:t>																						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SzPct val="100000"/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buSzPct val="100000"/>
            </a:pPr>
            <a:r>
              <a:rPr lang="en-US" sz="2400" dirty="0" smtClean="0">
                <a:solidFill>
                  <a:schemeClr val="tx1"/>
                </a:solidFill>
              </a:rPr>
              <a:t>X</a:t>
            </a:r>
            <a:r>
              <a:rPr lang="en-US" sz="2400" baseline="30000" dirty="0" smtClean="0">
                <a:solidFill>
                  <a:schemeClr val="tx1"/>
                </a:solidFill>
              </a:rPr>
              <a:t>B</a:t>
            </a:r>
            <a:r>
              <a:rPr lang="en-US" sz="2400" dirty="0" smtClean="0">
                <a:solidFill>
                  <a:schemeClr val="tx1"/>
                </a:solidFill>
              </a:rPr>
              <a:t> = normal vision	X</a:t>
            </a:r>
            <a:r>
              <a:rPr lang="en-US" sz="2400" baseline="30000" dirty="0" smtClean="0">
                <a:solidFill>
                  <a:schemeClr val="tx1"/>
                </a:solidFill>
              </a:rPr>
              <a:t>b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= colorblindness</a:t>
            </a:r>
          </a:p>
          <a:p>
            <a:pPr lvl="1">
              <a:lnSpc>
                <a:spcPct val="90000"/>
              </a:lnSpc>
              <a:buSzPct val="100000"/>
            </a:pPr>
            <a:r>
              <a:rPr lang="en-US" sz="2400" dirty="0" smtClean="0">
                <a:solidFill>
                  <a:schemeClr val="tx1"/>
                </a:solidFill>
              </a:rPr>
              <a:t>X</a:t>
            </a:r>
            <a:r>
              <a:rPr lang="en-US" sz="2400" baseline="30000" dirty="0" smtClean="0">
                <a:solidFill>
                  <a:schemeClr val="tx1"/>
                </a:solidFill>
              </a:rPr>
              <a:t>H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= </a:t>
            </a:r>
            <a:r>
              <a:rPr lang="en-US" sz="2400" dirty="0" smtClean="0">
                <a:solidFill>
                  <a:schemeClr val="tx1"/>
                </a:solidFill>
              </a:rPr>
              <a:t>normal clotting</a:t>
            </a:r>
            <a:r>
              <a:rPr lang="en-US" sz="2400" dirty="0">
                <a:solidFill>
                  <a:schemeClr val="tx1"/>
                </a:solidFill>
              </a:rPr>
              <a:t>	</a:t>
            </a:r>
            <a:r>
              <a:rPr lang="en-US" sz="2400" dirty="0" smtClean="0">
                <a:solidFill>
                  <a:schemeClr val="tx1"/>
                </a:solidFill>
              </a:rPr>
              <a:t>X</a:t>
            </a:r>
            <a:r>
              <a:rPr lang="en-US" sz="2400" baseline="30000" dirty="0" smtClean="0">
                <a:solidFill>
                  <a:schemeClr val="tx1"/>
                </a:solidFill>
              </a:rPr>
              <a:t>h </a:t>
            </a:r>
            <a:r>
              <a:rPr lang="en-US" sz="2400" dirty="0">
                <a:solidFill>
                  <a:schemeClr val="tx1"/>
                </a:solidFill>
              </a:rPr>
              <a:t>= </a:t>
            </a:r>
            <a:r>
              <a:rPr lang="en-US" sz="2400" dirty="0" smtClean="0">
                <a:solidFill>
                  <a:schemeClr val="tx1"/>
                </a:solidFill>
              </a:rPr>
              <a:t>hemophilia</a:t>
            </a:r>
            <a:endParaRPr lang="en-US" sz="2400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buSzPct val="100000"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SzPct val="100000"/>
            </a:pPr>
            <a:r>
              <a:rPr lang="en-US" sz="2400" dirty="0" smtClean="0">
                <a:solidFill>
                  <a:schemeClr val="tx1"/>
                </a:solidFill>
              </a:rPr>
              <a:t>Who is more likely to inherit these disorders?  </a:t>
            </a:r>
          </a:p>
          <a:p>
            <a:pPr marL="0" indent="0" algn="ctr">
              <a:lnSpc>
                <a:spcPct val="90000"/>
              </a:lnSpc>
              <a:buSzPct val="100000"/>
              <a:buNone/>
            </a:pPr>
            <a:r>
              <a:rPr lang="en-US" sz="2400" b="1" u="sng" dirty="0" smtClean="0">
                <a:solidFill>
                  <a:srgbClr val="FF0000"/>
                </a:solidFill>
              </a:rPr>
              <a:t>			</a:t>
            </a:r>
            <a:r>
              <a:rPr lang="en-US" sz="2400" b="1" dirty="0" smtClean="0">
                <a:solidFill>
                  <a:srgbClr val="FF0000"/>
                </a:solidFill>
              </a:rPr>
              <a:t> 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0" indent="0" algn="ctr">
              <a:lnSpc>
                <a:spcPct val="90000"/>
              </a:lnSpc>
              <a:buSzPct val="100000"/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Think – Pair – Share: Explain why using what we just learned.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457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4.3.7 – </a:t>
            </a:r>
            <a:r>
              <a:rPr lang="en-US" sz="2400" dirty="0">
                <a:solidFill>
                  <a:schemeClr val="tx2"/>
                </a:solidFill>
              </a:rPr>
              <a:t>Describe the inheritance of </a:t>
            </a:r>
            <a:r>
              <a:rPr lang="en-US" sz="2400" dirty="0" smtClean="0">
                <a:solidFill>
                  <a:schemeClr val="tx2"/>
                </a:solidFill>
              </a:rPr>
              <a:t>color blindness and  </a:t>
            </a:r>
            <a:r>
              <a:rPr lang="en-US" sz="2400" dirty="0">
                <a:solidFill>
                  <a:schemeClr val="tx2"/>
                </a:solidFill>
              </a:rPr>
              <a:t>hemophilia </a:t>
            </a:r>
            <a:r>
              <a:rPr lang="en-US" sz="2400" dirty="0" smtClean="0">
                <a:solidFill>
                  <a:schemeClr val="tx2"/>
                </a:solidFill>
              </a:rPr>
              <a:t>as examples </a:t>
            </a:r>
            <a:r>
              <a:rPr lang="en-US" sz="2400" dirty="0">
                <a:solidFill>
                  <a:schemeClr val="tx2"/>
                </a:solidFill>
              </a:rPr>
              <a:t>of sex linkage.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86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200000">
            <a:off x="-1153318" y="1915318"/>
            <a:ext cx="5791200" cy="302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200000">
            <a:off x="1876585" y="2025491"/>
            <a:ext cx="5678488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200000">
            <a:off x="4731543" y="2050257"/>
            <a:ext cx="5573713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12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382000" cy="5029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SzPct val="100000"/>
            </a:pPr>
            <a:r>
              <a:rPr lang="en-US" sz="2600" dirty="0" smtClean="0">
                <a:solidFill>
                  <a:schemeClr val="tx1"/>
                </a:solidFill>
              </a:rPr>
              <a:t>Exceptions to Mendel’s Laws:</a:t>
            </a: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sz="2600" dirty="0">
                <a:solidFill>
                  <a:schemeClr val="tx1"/>
                </a:solidFill>
              </a:rPr>
              <a:t>M</a:t>
            </a:r>
            <a:r>
              <a:rPr lang="en-US" sz="2600" dirty="0" smtClean="0">
                <a:solidFill>
                  <a:schemeClr val="tx1"/>
                </a:solidFill>
              </a:rPr>
              <a:t>any </a:t>
            </a:r>
            <a:r>
              <a:rPr lang="en-US" sz="2600" dirty="0">
                <a:solidFill>
                  <a:schemeClr val="tx1"/>
                </a:solidFill>
              </a:rPr>
              <a:t>traits are not just controlled by one pair of genes that are dominant or recessive </a:t>
            </a:r>
            <a:endParaRPr lang="en-US" sz="2600" dirty="0" smtClean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r>
              <a:rPr lang="en-US" sz="2600" dirty="0" smtClean="0">
                <a:solidFill>
                  <a:schemeClr val="tx1"/>
                </a:solidFill>
              </a:rPr>
              <a:t>Many </a:t>
            </a:r>
            <a:r>
              <a:rPr lang="en-US" sz="2600" dirty="0">
                <a:solidFill>
                  <a:schemeClr val="tx1"/>
                </a:solidFill>
              </a:rPr>
              <a:t>traits are controlled by many pairs of genes cooperating to control the expression of a single trait </a:t>
            </a:r>
            <a:endParaRPr lang="en-US" sz="2600" dirty="0" smtClean="0">
              <a:solidFill>
                <a:schemeClr val="tx1"/>
              </a:solidFill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457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4.3.3 – State that some genes have more than two alleles (multiple alleles).</a:t>
            </a:r>
          </a:p>
          <a:p>
            <a:pPr>
              <a:buNone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45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12203"/>
            <a:ext cx="8382000" cy="50292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SzPct val="100000"/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Incomplete </a:t>
            </a:r>
            <a:r>
              <a:rPr lang="en-US" sz="2400" b="1" dirty="0">
                <a:solidFill>
                  <a:schemeClr val="tx1"/>
                </a:solidFill>
              </a:rPr>
              <a:t>dominance </a:t>
            </a:r>
            <a:r>
              <a:rPr lang="en-US" sz="2400" dirty="0">
                <a:solidFill>
                  <a:schemeClr val="tx1"/>
                </a:solidFill>
              </a:rPr>
              <a:t>– </a:t>
            </a:r>
            <a:r>
              <a:rPr lang="en-US" sz="2400" u="sng" dirty="0" smtClean="0">
                <a:solidFill>
                  <a:schemeClr val="tx1"/>
                </a:solidFill>
              </a:rPr>
              <a:t>																												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Ex: Snapdragons </a:t>
            </a:r>
          </a:p>
          <a:p>
            <a:pPr marL="457200" lvl="1" indent="0" algn="ctr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C</a:t>
            </a:r>
            <a:r>
              <a:rPr lang="en-US" sz="2400" baseline="30000" dirty="0" smtClean="0">
                <a:solidFill>
                  <a:schemeClr val="tx1"/>
                </a:solidFill>
              </a:rPr>
              <a:t>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= red, </a:t>
            </a:r>
            <a:r>
              <a:rPr lang="en-US" sz="2400" dirty="0" smtClean="0">
                <a:solidFill>
                  <a:schemeClr val="tx1"/>
                </a:solidFill>
              </a:rPr>
              <a:t>C</a:t>
            </a:r>
            <a:r>
              <a:rPr lang="en-US" sz="2400" baseline="30000" dirty="0" smtClean="0">
                <a:solidFill>
                  <a:schemeClr val="tx1"/>
                </a:solidFill>
              </a:rPr>
              <a:t>W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= white</a:t>
            </a:r>
          </a:p>
          <a:p>
            <a:pPr lvl="1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C</a:t>
            </a:r>
            <a:r>
              <a:rPr lang="en-US" sz="2400" baseline="30000" dirty="0">
                <a:solidFill>
                  <a:schemeClr val="tx1"/>
                </a:solidFill>
              </a:rPr>
              <a:t>R </a:t>
            </a:r>
            <a:r>
              <a:rPr lang="en-US" sz="2400" dirty="0" err="1">
                <a:solidFill>
                  <a:schemeClr val="tx1"/>
                </a:solidFill>
              </a:rPr>
              <a:t>C</a:t>
            </a:r>
            <a:r>
              <a:rPr lang="en-US" sz="2400" baseline="30000" dirty="0" err="1">
                <a:solidFill>
                  <a:schemeClr val="tx1"/>
                </a:solidFill>
              </a:rPr>
              <a:t>R</a:t>
            </a:r>
            <a:r>
              <a:rPr lang="en-US" sz="2400" baseline="300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= Red, C</a:t>
            </a:r>
            <a:r>
              <a:rPr lang="en-US" sz="2400" baseline="30000" dirty="0">
                <a:solidFill>
                  <a:schemeClr val="tx1"/>
                </a:solidFill>
              </a:rPr>
              <a:t>W </a:t>
            </a:r>
            <a:r>
              <a:rPr lang="en-US" sz="2400" dirty="0" err="1" smtClean="0">
                <a:solidFill>
                  <a:schemeClr val="tx1"/>
                </a:solidFill>
              </a:rPr>
              <a:t>C</a:t>
            </a:r>
            <a:r>
              <a:rPr lang="en-US" sz="2400" baseline="30000" dirty="0" err="1" smtClean="0">
                <a:solidFill>
                  <a:schemeClr val="tx1"/>
                </a:solidFill>
              </a:rPr>
              <a:t>W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= White</a:t>
            </a:r>
          </a:p>
          <a:p>
            <a:pPr lvl="1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	</a:t>
            </a:r>
            <a:r>
              <a:rPr lang="en-US" sz="2400" dirty="0" smtClean="0">
                <a:solidFill>
                  <a:schemeClr val="tx1"/>
                </a:solidFill>
              </a:rPr>
              <a:t>Hybrid: C</a:t>
            </a:r>
            <a:r>
              <a:rPr lang="en-US" sz="2400" baseline="30000" dirty="0" smtClean="0">
                <a:solidFill>
                  <a:schemeClr val="tx1"/>
                </a:solidFill>
              </a:rPr>
              <a:t>R</a:t>
            </a:r>
            <a:r>
              <a:rPr lang="en-US" sz="2400" dirty="0">
                <a:solidFill>
                  <a:schemeClr val="tx1"/>
                </a:solidFill>
              </a:rPr>
              <a:t> C</a:t>
            </a:r>
            <a:r>
              <a:rPr lang="en-US" sz="2400" baseline="30000" dirty="0">
                <a:solidFill>
                  <a:schemeClr val="tx1"/>
                </a:solidFill>
              </a:rPr>
              <a:t>W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= Pink (in between)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buSzPct val="100000"/>
              <a:buFont typeface="Courier New" pitchFamily="49" charset="0"/>
              <a:buChar char="o"/>
            </a:pP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457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4.3.3 – State that some genes have more than two alleles (multiple alleles).</a:t>
            </a:r>
          </a:p>
          <a:p>
            <a:pPr>
              <a:buNone/>
            </a:pPr>
            <a:endParaRPr lang="en-US" sz="2400" dirty="0" smtClean="0">
              <a:solidFill>
                <a:schemeClr val="tx2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304594"/>
            <a:ext cx="6705600" cy="2553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86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73025"/>
            <a:ext cx="4722813" cy="678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491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6482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SzPct val="100000"/>
              <a:buFont typeface="+mj-lt"/>
              <a:buAutoNum type="arabicPeriod" startAt="2"/>
            </a:pPr>
            <a:r>
              <a:rPr lang="en-US" sz="2400" b="1" dirty="0" err="1" smtClean="0">
                <a:solidFill>
                  <a:schemeClr val="tx1"/>
                </a:solidFill>
              </a:rPr>
              <a:t>Codominance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– </a:t>
            </a:r>
            <a:r>
              <a:rPr lang="en-US" sz="2400" u="sng" dirty="0">
                <a:solidFill>
                  <a:schemeClr val="tx1"/>
                </a:solidFill>
              </a:rPr>
              <a:t>	</a:t>
            </a:r>
            <a:r>
              <a:rPr lang="en-US" sz="2400" u="sng" dirty="0" smtClean="0">
                <a:solidFill>
                  <a:schemeClr val="tx1"/>
                </a:solidFill>
              </a:rPr>
              <a:t>																													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777081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4.3.3 – State that some genes have more than two alleles (multiple alleles).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4.3.4 - </a:t>
            </a:r>
            <a:r>
              <a:rPr lang="en-US" sz="2400" dirty="0">
                <a:solidFill>
                  <a:schemeClr val="tx2"/>
                </a:solidFill>
              </a:rPr>
              <a:t>Describe ABO blood groups </a:t>
            </a:r>
            <a:r>
              <a:rPr lang="en-US" sz="2400" dirty="0" smtClean="0">
                <a:solidFill>
                  <a:schemeClr val="tx2"/>
                </a:solidFill>
              </a:rPr>
              <a:t>as an </a:t>
            </a:r>
            <a:r>
              <a:rPr lang="en-US" sz="2400" dirty="0">
                <a:solidFill>
                  <a:schemeClr val="tx2"/>
                </a:solidFill>
              </a:rPr>
              <a:t>example </a:t>
            </a:r>
            <a:r>
              <a:rPr lang="en-US" sz="2400" dirty="0" smtClean="0">
                <a:solidFill>
                  <a:schemeClr val="tx2"/>
                </a:solidFill>
              </a:rPr>
              <a:t>of </a:t>
            </a:r>
            <a:r>
              <a:rPr lang="en-US" sz="2400" dirty="0" err="1" smtClean="0">
                <a:solidFill>
                  <a:schemeClr val="tx2"/>
                </a:solidFill>
              </a:rPr>
              <a:t>codominance</a:t>
            </a:r>
            <a:r>
              <a:rPr lang="en-US" sz="2400" dirty="0" smtClean="0">
                <a:solidFill>
                  <a:schemeClr val="tx2"/>
                </a:solidFill>
              </a:rPr>
              <a:t> and multiple </a:t>
            </a:r>
            <a:r>
              <a:rPr lang="en-US" sz="2400" dirty="0">
                <a:solidFill>
                  <a:schemeClr val="tx2"/>
                </a:solidFill>
              </a:rPr>
              <a:t>alleles.</a:t>
            </a:r>
            <a:endParaRPr lang="en-US" sz="24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49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4525963"/>
          </a:xfrm>
        </p:spPr>
        <p:txBody>
          <a:bodyPr/>
          <a:lstStyle/>
          <a:p>
            <a:pPr lvl="1">
              <a:buSzPct val="100000"/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1"/>
                </a:solidFill>
              </a:rPr>
              <a:t>Example – Roan coat in cattle</a:t>
            </a:r>
          </a:p>
          <a:p>
            <a:pPr lvl="2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Alleles: R – red, W – white</a:t>
            </a:r>
          </a:p>
          <a:p>
            <a:pPr lvl="2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RR = Red, WW = White, Hybrid (RW) – Roan coat: equal amounts of red and white hair</a:t>
            </a:r>
          </a:p>
        </p:txBody>
      </p:sp>
      <p:pic>
        <p:nvPicPr>
          <p:cNvPr id="47107" name="Picture 5" descr="roanc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276600"/>
            <a:ext cx="4191000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691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6482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SzPct val="100000"/>
              <a:buFont typeface="+mj-lt"/>
              <a:buAutoNum type="arabicPeriod" startAt="3"/>
            </a:pPr>
            <a:r>
              <a:rPr lang="en-US" sz="2400" b="1" dirty="0" smtClean="0">
                <a:solidFill>
                  <a:schemeClr val="tx1"/>
                </a:solidFill>
              </a:rPr>
              <a:t>Multiple </a:t>
            </a:r>
            <a:r>
              <a:rPr lang="en-US" sz="2400" b="1" dirty="0">
                <a:solidFill>
                  <a:schemeClr val="tx1"/>
                </a:solidFill>
              </a:rPr>
              <a:t>alleles </a:t>
            </a:r>
            <a:r>
              <a:rPr lang="en-US" sz="2400" dirty="0" smtClean="0">
                <a:solidFill>
                  <a:schemeClr val="tx1"/>
                </a:solidFill>
              </a:rPr>
              <a:t>– </a:t>
            </a:r>
            <a:r>
              <a:rPr lang="en-US" sz="2400" u="sng" dirty="0" smtClean="0">
                <a:solidFill>
                  <a:schemeClr val="tx1"/>
                </a:solidFill>
              </a:rPr>
              <a:t>																													</a:t>
            </a:r>
            <a:endParaRPr lang="en-US" sz="2400" dirty="0">
              <a:solidFill>
                <a:schemeClr val="tx1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Any </a:t>
            </a:r>
            <a:r>
              <a:rPr lang="en-US" dirty="0">
                <a:solidFill>
                  <a:schemeClr val="tx1"/>
                </a:solidFill>
              </a:rPr>
              <a:t>one individual </a:t>
            </a:r>
            <a:r>
              <a:rPr lang="en-US" dirty="0" smtClean="0">
                <a:solidFill>
                  <a:schemeClr val="tx1"/>
                </a:solidFill>
              </a:rPr>
              <a:t>can have </a:t>
            </a:r>
            <a:r>
              <a:rPr lang="en-US" dirty="0">
                <a:solidFill>
                  <a:schemeClr val="tx1"/>
                </a:solidFill>
              </a:rPr>
              <a:t>only up to two </a:t>
            </a:r>
            <a:r>
              <a:rPr lang="en-US" dirty="0" smtClean="0">
                <a:solidFill>
                  <a:schemeClr val="tx1"/>
                </a:solidFill>
              </a:rPr>
              <a:t>alleles for each gene.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777081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4.3.3 – State that some genes have more than two alleles (multiple alleles).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4.3.4 - </a:t>
            </a:r>
            <a:r>
              <a:rPr lang="en-US" sz="2400" dirty="0">
                <a:solidFill>
                  <a:schemeClr val="tx2"/>
                </a:solidFill>
              </a:rPr>
              <a:t>Describe ABO blood groups </a:t>
            </a:r>
            <a:r>
              <a:rPr lang="en-US" sz="2400" dirty="0" smtClean="0">
                <a:solidFill>
                  <a:schemeClr val="tx2"/>
                </a:solidFill>
              </a:rPr>
              <a:t>as an </a:t>
            </a:r>
            <a:r>
              <a:rPr lang="en-US" sz="2400" dirty="0">
                <a:solidFill>
                  <a:schemeClr val="tx2"/>
                </a:solidFill>
              </a:rPr>
              <a:t>example </a:t>
            </a:r>
            <a:r>
              <a:rPr lang="en-US" sz="2400" dirty="0" smtClean="0">
                <a:solidFill>
                  <a:schemeClr val="tx2"/>
                </a:solidFill>
              </a:rPr>
              <a:t>of </a:t>
            </a:r>
            <a:r>
              <a:rPr lang="en-US" sz="2400" dirty="0" err="1" smtClean="0">
                <a:solidFill>
                  <a:schemeClr val="tx2"/>
                </a:solidFill>
              </a:rPr>
              <a:t>codominance</a:t>
            </a:r>
            <a:r>
              <a:rPr lang="en-US" sz="2400" dirty="0" smtClean="0">
                <a:solidFill>
                  <a:schemeClr val="tx2"/>
                </a:solidFill>
              </a:rPr>
              <a:t> and multiple </a:t>
            </a:r>
            <a:r>
              <a:rPr lang="en-US" sz="2400" dirty="0">
                <a:solidFill>
                  <a:schemeClr val="tx2"/>
                </a:solidFill>
              </a:rPr>
              <a:t>alleles.</a:t>
            </a:r>
            <a:endParaRPr lang="en-US" sz="24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612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642350" cy="5045075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Different combinations of alleles result in the colors shown here.</a:t>
            </a:r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793750" y="5399088"/>
            <a:ext cx="4032250" cy="4714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Full color:  CC, Cc</a:t>
            </a:r>
            <a:r>
              <a:rPr lang="en-US" i="1" baseline="30000"/>
              <a:t>ch</a:t>
            </a:r>
            <a:r>
              <a:rPr lang="en-US"/>
              <a:t>, Cc</a:t>
            </a:r>
            <a:r>
              <a:rPr lang="en-US" i="1" baseline="30000"/>
              <a:t>h</a:t>
            </a:r>
            <a:r>
              <a:rPr lang="en-US"/>
              <a:t>, or Cc</a:t>
            </a: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793750" y="5402263"/>
            <a:ext cx="3957638" cy="450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Chinchilla: c</a:t>
            </a:r>
            <a:r>
              <a:rPr lang="en-US" i="1" baseline="30000"/>
              <a:t>ch</a:t>
            </a:r>
            <a:r>
              <a:rPr lang="en-US"/>
              <a:t>c</a:t>
            </a:r>
            <a:r>
              <a:rPr lang="en-US" i="1" baseline="30000"/>
              <a:t>h</a:t>
            </a:r>
            <a:r>
              <a:rPr lang="en-US"/>
              <a:t>, c</a:t>
            </a:r>
            <a:r>
              <a:rPr lang="en-US" i="1" baseline="30000"/>
              <a:t>ch</a:t>
            </a:r>
            <a:r>
              <a:rPr lang="en-US"/>
              <a:t>c</a:t>
            </a:r>
            <a:r>
              <a:rPr lang="en-US" i="1" baseline="30000"/>
              <a:t>ch</a:t>
            </a:r>
            <a:r>
              <a:rPr lang="en-US"/>
              <a:t>, or c</a:t>
            </a:r>
            <a:r>
              <a:rPr lang="en-US" i="1" baseline="30000"/>
              <a:t>ch</a:t>
            </a:r>
            <a:r>
              <a:rPr lang="en-US"/>
              <a:t>c</a:t>
            </a:r>
          </a:p>
        </p:txBody>
      </p:sp>
      <p:sp>
        <p:nvSpPr>
          <p:cNvPr id="104454" name="Rectangle 6"/>
          <p:cNvSpPr>
            <a:spLocks noChangeArrowheads="1"/>
          </p:cNvSpPr>
          <p:nvPr/>
        </p:nvSpPr>
        <p:spPr bwMode="auto">
          <a:xfrm>
            <a:off x="793750" y="5402263"/>
            <a:ext cx="3744913" cy="450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Himalayan:  c</a:t>
            </a:r>
            <a:r>
              <a:rPr lang="en-US" i="1" baseline="30000"/>
              <a:t>h</a:t>
            </a:r>
            <a:r>
              <a:rPr lang="en-US"/>
              <a:t>c,  or c</a:t>
            </a:r>
            <a:r>
              <a:rPr lang="en-US" i="1" baseline="30000"/>
              <a:t>h</a:t>
            </a:r>
            <a:r>
              <a:rPr lang="en-US"/>
              <a:t>c</a:t>
            </a:r>
            <a:r>
              <a:rPr lang="en-US" i="1" baseline="30000"/>
              <a:t>h</a:t>
            </a:r>
            <a:r>
              <a:rPr lang="en-US" baseline="30000"/>
              <a:t>	</a:t>
            </a:r>
          </a:p>
        </p:txBody>
      </p:sp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793750" y="5402263"/>
            <a:ext cx="3497263" cy="450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AIbino: cc</a:t>
            </a:r>
          </a:p>
        </p:txBody>
      </p:sp>
      <p:sp>
        <p:nvSpPr>
          <p:cNvPr id="104456" name="Rectangle 8"/>
          <p:cNvSpPr>
            <a:spLocks noChangeArrowheads="1"/>
          </p:cNvSpPr>
          <p:nvPr/>
        </p:nvSpPr>
        <p:spPr bwMode="auto">
          <a:xfrm>
            <a:off x="5405438" y="1363663"/>
            <a:ext cx="2922587" cy="505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/>
              <a:t>KEY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 b="0"/>
              <a:t>C =    full color; dominant </a:t>
            </a:r>
          </a:p>
          <a:p>
            <a:pPr>
              <a:defRPr/>
            </a:pPr>
            <a:r>
              <a:rPr lang="en-US" b="0"/>
              <a:t>          to all other alleles</a:t>
            </a:r>
          </a:p>
          <a:p>
            <a:pPr>
              <a:defRPr/>
            </a:pPr>
            <a:endParaRPr lang="en-US" b="0"/>
          </a:p>
          <a:p>
            <a:pPr>
              <a:defRPr/>
            </a:pPr>
            <a:r>
              <a:rPr lang="en-US" b="0"/>
              <a:t>c</a:t>
            </a:r>
            <a:r>
              <a:rPr lang="en-US" b="0" i="1" baseline="30000"/>
              <a:t>ch</a:t>
            </a:r>
            <a:r>
              <a:rPr lang="en-US" b="0" baseline="30000"/>
              <a:t> </a:t>
            </a:r>
            <a:r>
              <a:rPr lang="en-US" b="0"/>
              <a:t>= chinchilla; partial</a:t>
            </a:r>
            <a:br>
              <a:rPr lang="en-US" b="0"/>
            </a:br>
            <a:r>
              <a:rPr lang="en-US" b="0"/>
              <a:t>         defect in pigmentation;</a:t>
            </a:r>
            <a:br>
              <a:rPr lang="en-US" b="0"/>
            </a:br>
            <a:r>
              <a:rPr lang="en-US" b="0"/>
              <a:t>         dominant to</a:t>
            </a:r>
            <a:br>
              <a:rPr lang="en-US" b="0"/>
            </a:br>
            <a:r>
              <a:rPr lang="en-US" b="0"/>
              <a:t>         c</a:t>
            </a:r>
            <a:r>
              <a:rPr lang="en-US" b="0" baseline="30000"/>
              <a:t>h</a:t>
            </a:r>
            <a:r>
              <a:rPr lang="en-US" b="0"/>
              <a:t> and c alleles</a:t>
            </a:r>
          </a:p>
          <a:p>
            <a:pPr>
              <a:defRPr/>
            </a:pPr>
            <a:endParaRPr lang="en-US" b="0"/>
          </a:p>
          <a:p>
            <a:pPr>
              <a:defRPr/>
            </a:pPr>
            <a:r>
              <a:rPr lang="en-US" b="0"/>
              <a:t>c</a:t>
            </a:r>
            <a:r>
              <a:rPr lang="en-US" b="0" i="1" baseline="30000"/>
              <a:t>h</a:t>
            </a:r>
            <a:r>
              <a:rPr lang="en-US" b="0"/>
              <a:t> =  Himalayan; color in</a:t>
            </a:r>
            <a:br>
              <a:rPr lang="en-US" b="0"/>
            </a:br>
            <a:r>
              <a:rPr lang="en-US" b="0"/>
              <a:t>         certain parts of the</a:t>
            </a:r>
          </a:p>
          <a:p>
            <a:pPr>
              <a:defRPr/>
            </a:pPr>
            <a:r>
              <a:rPr lang="en-US" b="0"/>
              <a:t>         body; dominant to</a:t>
            </a:r>
          </a:p>
          <a:p>
            <a:pPr>
              <a:defRPr/>
            </a:pPr>
            <a:r>
              <a:rPr lang="en-US" b="0"/>
              <a:t>         c allele</a:t>
            </a:r>
          </a:p>
          <a:p>
            <a:pPr>
              <a:defRPr/>
            </a:pPr>
            <a:endParaRPr lang="en-US" b="0"/>
          </a:p>
          <a:p>
            <a:pPr>
              <a:defRPr/>
            </a:pPr>
            <a:r>
              <a:rPr lang="en-US" b="0"/>
              <a:t>c =   albino; no color;</a:t>
            </a:r>
          </a:p>
          <a:p>
            <a:pPr>
              <a:defRPr/>
            </a:pPr>
            <a:r>
              <a:rPr lang="en-US" b="0"/>
              <a:t>         recessive to all other</a:t>
            </a:r>
          </a:p>
          <a:p>
            <a:pPr>
              <a:defRPr/>
            </a:pPr>
            <a:r>
              <a:rPr lang="en-US" b="0"/>
              <a:t>         alleles</a:t>
            </a:r>
            <a:endParaRPr lang="en-US" sz="28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4457" name="Picture 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2046288"/>
            <a:ext cx="4889500" cy="329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8" name="Picture 10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2046288"/>
            <a:ext cx="49276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9" name="Picture 11"/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2046288"/>
            <a:ext cx="4886325" cy="324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60" name="Picture 12" descr="11-03-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4916488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53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2" grpId="0" animBg="1"/>
      <p:bldP spid="104453" grpId="0" animBg="1"/>
      <p:bldP spid="104453" grpId="1" animBg="1"/>
      <p:bldP spid="104454" grpId="0" animBg="1"/>
      <p:bldP spid="104454" grpId="1" animBg="1"/>
      <p:bldP spid="10445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81200"/>
            <a:ext cx="8763000" cy="240869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Blood Types:</a:t>
            </a:r>
          </a:p>
          <a:p>
            <a:pPr lvl="1"/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There </a:t>
            </a:r>
            <a:r>
              <a:rPr lang="en-US" altLang="zh-TW" dirty="0">
                <a:solidFill>
                  <a:schemeClr val="tx1"/>
                </a:solidFill>
                <a:ea typeface="新細明體" pitchFamily="18" charset="-120"/>
              </a:rPr>
              <a:t>are 3 different alleles for human blood types (</a:t>
            </a:r>
            <a:r>
              <a:rPr lang="en-US" altLang="zh-TW" i="1" dirty="0">
                <a:solidFill>
                  <a:schemeClr val="tx1"/>
                </a:solidFill>
                <a:ea typeface="新細明體" pitchFamily="18" charset="-120"/>
              </a:rPr>
              <a:t>multiple alleles</a:t>
            </a:r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) </a:t>
            </a:r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  <a:sym typeface="Wingdings" pitchFamily="2" charset="2"/>
              </a:rPr>
              <a:t> </a:t>
            </a:r>
            <a:r>
              <a:rPr lang="en-US" altLang="zh-TW" u="sng" dirty="0" smtClean="0">
                <a:solidFill>
                  <a:schemeClr val="tx1"/>
                </a:solidFill>
                <a:ea typeface="新細明體" pitchFamily="18" charset="-120"/>
                <a:sym typeface="Wingdings" pitchFamily="2" charset="2"/>
              </a:rPr>
              <a:t>						</a:t>
            </a:r>
            <a:endParaRPr lang="en-US" altLang="zh-TW" dirty="0" smtClean="0">
              <a:solidFill>
                <a:schemeClr val="tx1"/>
              </a:solidFill>
              <a:ea typeface="新細明體" pitchFamily="18" charset="-120"/>
              <a:sym typeface="Wingdings" pitchFamily="2" charset="2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Blood </a:t>
            </a:r>
            <a:r>
              <a:rPr lang="en-US" dirty="0">
                <a:solidFill>
                  <a:schemeClr val="tx1"/>
                </a:solidFill>
              </a:rPr>
              <a:t>types are based on </a:t>
            </a:r>
            <a:r>
              <a:rPr lang="en-US" u="sng" dirty="0" smtClean="0">
                <a:solidFill>
                  <a:schemeClr val="tx1"/>
                </a:solidFill>
              </a:rPr>
              <a:t>			       (							)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on the red blood </a:t>
            </a:r>
            <a:r>
              <a:rPr lang="en-US" dirty="0" smtClean="0">
                <a:solidFill>
                  <a:schemeClr val="tx1"/>
                </a:solidFill>
              </a:rPr>
              <a:t>cells</a:t>
            </a:r>
            <a:endParaRPr lang="en-US" altLang="zh-TW" dirty="0" smtClean="0">
              <a:solidFill>
                <a:schemeClr val="tx1"/>
              </a:solidFill>
              <a:ea typeface="新細明體" pitchFamily="18" charset="-120"/>
              <a:sym typeface="Wingdings" pitchFamily="2" charset="2"/>
            </a:endParaRPr>
          </a:p>
          <a:p>
            <a:pPr lvl="1"/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Four </a:t>
            </a:r>
            <a:r>
              <a:rPr lang="en-US" altLang="zh-TW" dirty="0">
                <a:solidFill>
                  <a:schemeClr val="tx1"/>
                </a:solidFill>
                <a:ea typeface="新細明體" pitchFamily="18" charset="-120"/>
              </a:rPr>
              <a:t>Blood </a:t>
            </a:r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Types</a:t>
            </a:r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: </a:t>
            </a:r>
            <a:r>
              <a:rPr lang="en-US" altLang="zh-TW" u="sng" dirty="0" smtClean="0">
                <a:solidFill>
                  <a:schemeClr val="tx1"/>
                </a:solidFill>
                <a:ea typeface="新細明體" pitchFamily="18" charset="-120"/>
              </a:rPr>
              <a:t>															</a:t>
            </a:r>
            <a:endParaRPr lang="en-US" dirty="0">
              <a:solidFill>
                <a:schemeClr val="tx1"/>
              </a:solidFill>
            </a:endParaRPr>
          </a:p>
          <a:p>
            <a:pPr marL="609600" indent="-609600">
              <a:lnSpc>
                <a:spcPct val="90000"/>
              </a:lnSpc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7620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4.3.3 – State that some genes have more than two alleles (multiple alleles).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4.3.4 - </a:t>
            </a:r>
            <a:r>
              <a:rPr lang="en-US" sz="2400" dirty="0">
                <a:solidFill>
                  <a:schemeClr val="tx2"/>
                </a:solidFill>
              </a:rPr>
              <a:t>Describe ABO blood groups </a:t>
            </a:r>
            <a:r>
              <a:rPr lang="en-US" sz="2400" dirty="0" smtClean="0">
                <a:solidFill>
                  <a:schemeClr val="tx2"/>
                </a:solidFill>
              </a:rPr>
              <a:t>as an </a:t>
            </a:r>
            <a:r>
              <a:rPr lang="en-US" sz="2400" dirty="0">
                <a:solidFill>
                  <a:schemeClr val="tx2"/>
                </a:solidFill>
              </a:rPr>
              <a:t>example </a:t>
            </a:r>
            <a:r>
              <a:rPr lang="en-US" sz="2400" dirty="0" smtClean="0">
                <a:solidFill>
                  <a:schemeClr val="tx2"/>
                </a:solidFill>
              </a:rPr>
              <a:t>of </a:t>
            </a:r>
            <a:r>
              <a:rPr lang="en-US" sz="2400" dirty="0" err="1" smtClean="0">
                <a:solidFill>
                  <a:schemeClr val="tx2"/>
                </a:solidFill>
              </a:rPr>
              <a:t>codominance</a:t>
            </a:r>
            <a:r>
              <a:rPr lang="en-US" sz="2400" dirty="0" smtClean="0">
                <a:solidFill>
                  <a:schemeClr val="tx2"/>
                </a:solidFill>
              </a:rPr>
              <a:t> and multiple </a:t>
            </a:r>
            <a:r>
              <a:rPr lang="en-US" sz="2400" dirty="0">
                <a:solidFill>
                  <a:schemeClr val="tx2"/>
                </a:solidFill>
              </a:rPr>
              <a:t>alleles.</a:t>
            </a:r>
            <a:endParaRPr lang="en-US" sz="24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38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3325" y="17526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Genotypes for Blood Types:</a:t>
            </a:r>
          </a:p>
          <a:p>
            <a:pPr lvl="1" eaLnBrk="1" hangingPunct="1"/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Type A blood </a:t>
            </a:r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–</a:t>
            </a:r>
            <a:endParaRPr lang="en-US" altLang="zh-TW" baseline="30000" dirty="0" smtClean="0">
              <a:solidFill>
                <a:schemeClr val="tx1"/>
              </a:solidFill>
              <a:ea typeface="新細明體" pitchFamily="18" charset="-120"/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Type B blood </a:t>
            </a:r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–</a:t>
            </a:r>
            <a:endParaRPr lang="en-US" altLang="zh-TW" baseline="30000" dirty="0" smtClean="0">
              <a:solidFill>
                <a:schemeClr val="tx1"/>
              </a:solidFill>
              <a:ea typeface="新細明體" pitchFamily="18" charset="-120"/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Type AB blood – </a:t>
            </a:r>
            <a:endParaRPr lang="en-US" altLang="zh-TW" b="1" baseline="30000" dirty="0" smtClean="0">
              <a:solidFill>
                <a:schemeClr val="tx1"/>
              </a:solidFill>
              <a:ea typeface="新細明體" pitchFamily="18" charset="-120"/>
            </a:endParaRPr>
          </a:p>
          <a:p>
            <a:pPr lvl="1" eaLnBrk="1" hangingPunct="1"/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Type O blood – </a:t>
            </a:r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Both I</a:t>
            </a:r>
            <a:r>
              <a:rPr lang="en-US" altLang="zh-TW" b="1" baseline="30000" dirty="0" smtClean="0">
                <a:solidFill>
                  <a:schemeClr val="tx1"/>
                </a:solidFill>
                <a:ea typeface="新細明體" pitchFamily="18" charset="-120"/>
              </a:rPr>
              <a:t>A</a:t>
            </a:r>
            <a:r>
              <a:rPr lang="en-US" altLang="zh-TW" b="1" dirty="0" smtClean="0">
                <a:solidFill>
                  <a:schemeClr val="tx1"/>
                </a:solidFill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and I</a:t>
            </a:r>
            <a:r>
              <a:rPr lang="en-US" altLang="zh-TW" b="1" baseline="30000" dirty="0" smtClean="0">
                <a:solidFill>
                  <a:schemeClr val="tx1"/>
                </a:solidFill>
                <a:ea typeface="新細明體" pitchFamily="18" charset="-120"/>
              </a:rPr>
              <a:t>B</a:t>
            </a:r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 are dominant to </a:t>
            </a:r>
            <a:r>
              <a:rPr lang="en-US" altLang="zh-TW" dirty="0" err="1" smtClean="0">
                <a:solidFill>
                  <a:schemeClr val="tx1"/>
                </a:solidFill>
                <a:ea typeface="新細明體" pitchFamily="18" charset="-120"/>
              </a:rPr>
              <a:t>i</a:t>
            </a:r>
            <a:r>
              <a:rPr lang="en-US" altLang="zh-TW" baseline="30000" dirty="0" err="1" smtClean="0">
                <a:solidFill>
                  <a:schemeClr val="tx1"/>
                </a:solidFill>
                <a:ea typeface="新細明體" pitchFamily="18" charset="-120"/>
              </a:rPr>
              <a:t>O</a:t>
            </a:r>
            <a:r>
              <a:rPr lang="en-US" altLang="zh-TW" baseline="30000" dirty="0" smtClean="0">
                <a:solidFill>
                  <a:schemeClr val="tx1"/>
                </a:solidFill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and are </a:t>
            </a:r>
            <a:r>
              <a:rPr lang="en-US" altLang="zh-TW" dirty="0" err="1" smtClean="0">
                <a:solidFill>
                  <a:schemeClr val="tx1"/>
                </a:solidFill>
                <a:ea typeface="新細明體" pitchFamily="18" charset="-120"/>
              </a:rPr>
              <a:t>codominant</a:t>
            </a:r>
            <a:r>
              <a:rPr lang="en-US" altLang="zh-TW" dirty="0" smtClean="0">
                <a:solidFill>
                  <a:schemeClr val="tx1"/>
                </a:solidFill>
                <a:ea typeface="新細明體" pitchFamily="18" charset="-120"/>
              </a:rPr>
              <a:t> to each other </a:t>
            </a:r>
          </a:p>
          <a:p>
            <a:pPr eaLnBrk="1" hangingPunct="1"/>
            <a:endParaRPr lang="en-US" dirty="0" smtClean="0">
              <a:solidFill>
                <a:srgbClr val="0000CC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7620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4.3.3 – State that some genes have more than two alleles (multiple alleles).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4.3.4 - </a:t>
            </a:r>
            <a:r>
              <a:rPr lang="en-US" sz="2400" dirty="0">
                <a:solidFill>
                  <a:schemeClr val="tx2"/>
                </a:solidFill>
              </a:rPr>
              <a:t>Describe ABO blood groups </a:t>
            </a:r>
            <a:r>
              <a:rPr lang="en-US" sz="2400" dirty="0" smtClean="0">
                <a:solidFill>
                  <a:schemeClr val="tx2"/>
                </a:solidFill>
              </a:rPr>
              <a:t>as an </a:t>
            </a:r>
            <a:r>
              <a:rPr lang="en-US" sz="2400" dirty="0">
                <a:solidFill>
                  <a:schemeClr val="tx2"/>
                </a:solidFill>
              </a:rPr>
              <a:t>example </a:t>
            </a:r>
            <a:r>
              <a:rPr lang="en-US" sz="2400" dirty="0" smtClean="0">
                <a:solidFill>
                  <a:schemeClr val="tx2"/>
                </a:solidFill>
              </a:rPr>
              <a:t>of </a:t>
            </a:r>
            <a:r>
              <a:rPr lang="en-US" sz="2400" dirty="0" err="1" smtClean="0">
                <a:solidFill>
                  <a:schemeClr val="tx2"/>
                </a:solidFill>
              </a:rPr>
              <a:t>codominance</a:t>
            </a:r>
            <a:r>
              <a:rPr lang="en-US" sz="2400" dirty="0" smtClean="0">
                <a:solidFill>
                  <a:schemeClr val="tx2"/>
                </a:solidFill>
              </a:rPr>
              <a:t> and multiple </a:t>
            </a:r>
            <a:r>
              <a:rPr lang="en-US" sz="2400" dirty="0">
                <a:solidFill>
                  <a:schemeClr val="tx2"/>
                </a:solidFill>
              </a:rPr>
              <a:t>alleles.</a:t>
            </a:r>
            <a:endParaRPr lang="en-US" sz="24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90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SzPct val="100000"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Type A blood has A antigens</a:t>
            </a:r>
          </a:p>
          <a:p>
            <a:pPr>
              <a:buSzPct val="100000"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Type B blood has B antigens</a:t>
            </a:r>
          </a:p>
          <a:p>
            <a:pPr>
              <a:buSzPct val="100000"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Type AB blood has </a:t>
            </a:r>
            <a:r>
              <a:rPr lang="en-US" altLang="zh-TW" sz="2400" u="sng" dirty="0" smtClean="0">
                <a:solidFill>
                  <a:schemeClr val="tx1"/>
                </a:solidFill>
                <a:ea typeface="新細明體" pitchFamily="18" charset="-120"/>
              </a:rPr>
              <a:t>both </a:t>
            </a: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A and B antigens</a:t>
            </a:r>
          </a:p>
          <a:p>
            <a:pPr>
              <a:buSzPct val="100000"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Type O blood has </a:t>
            </a:r>
            <a:r>
              <a:rPr lang="en-US" altLang="zh-TW" sz="2400" u="sng" dirty="0" smtClean="0">
                <a:solidFill>
                  <a:schemeClr val="tx1"/>
                </a:solidFill>
                <a:ea typeface="新細明體" pitchFamily="18" charset="-120"/>
              </a:rPr>
              <a:t>no</a:t>
            </a: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 antigens</a:t>
            </a:r>
          </a:p>
        </p:txBody>
      </p:sp>
      <p:pic>
        <p:nvPicPr>
          <p:cNvPr id="145412" name="Picture 4" descr="796px-ABO_blood_typ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2"/>
          <a:stretch/>
        </p:blipFill>
        <p:spPr bwMode="auto">
          <a:xfrm>
            <a:off x="1972387" y="3352800"/>
            <a:ext cx="5434287" cy="3523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6096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3600" b="1" kern="1200" baseline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defRPr>
            </a:lvl1pPr>
          </a:lstStyle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4.3.3 – State that some genes have more than two alleles (multiple alleles).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4.3.4 - </a:t>
            </a:r>
            <a:r>
              <a:rPr lang="en-US" sz="2400" dirty="0">
                <a:solidFill>
                  <a:schemeClr val="tx2"/>
                </a:solidFill>
              </a:rPr>
              <a:t>Describe ABO blood groups </a:t>
            </a:r>
            <a:r>
              <a:rPr lang="en-US" sz="2400" dirty="0" smtClean="0">
                <a:solidFill>
                  <a:schemeClr val="tx2"/>
                </a:solidFill>
              </a:rPr>
              <a:t>as an </a:t>
            </a:r>
            <a:r>
              <a:rPr lang="en-US" sz="2400" dirty="0">
                <a:solidFill>
                  <a:schemeClr val="tx2"/>
                </a:solidFill>
              </a:rPr>
              <a:t>example </a:t>
            </a:r>
            <a:r>
              <a:rPr lang="en-US" sz="2400" dirty="0" smtClean="0">
                <a:solidFill>
                  <a:schemeClr val="tx2"/>
                </a:solidFill>
              </a:rPr>
              <a:t>of </a:t>
            </a:r>
            <a:r>
              <a:rPr lang="en-US" sz="2400" dirty="0" err="1" smtClean="0">
                <a:solidFill>
                  <a:schemeClr val="tx2"/>
                </a:solidFill>
              </a:rPr>
              <a:t>codominance</a:t>
            </a:r>
            <a:r>
              <a:rPr lang="en-US" sz="2400" dirty="0" smtClean="0">
                <a:solidFill>
                  <a:schemeClr val="tx2"/>
                </a:solidFill>
              </a:rPr>
              <a:t> and multiple </a:t>
            </a:r>
            <a:r>
              <a:rPr lang="en-US" sz="2400" dirty="0">
                <a:solidFill>
                  <a:schemeClr val="tx2"/>
                </a:solidFill>
              </a:rPr>
              <a:t>alleles.</a:t>
            </a:r>
            <a:endParaRPr lang="en-US" sz="24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8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Rectangle 6"/>
          <p:cNvSpPr>
            <a:spLocks noGrp="1" noChangeArrowheads="1"/>
          </p:cNvSpPr>
          <p:nvPr>
            <p:ph idx="1"/>
          </p:nvPr>
        </p:nvSpPr>
        <p:spPr>
          <a:xfrm>
            <a:off x="381000" y="533400"/>
            <a:ext cx="8229600" cy="6019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tx1"/>
                </a:solidFill>
              </a:rPr>
              <a:t>E</a:t>
            </a:r>
            <a:r>
              <a:rPr lang="en-US" sz="2800" dirty="0" smtClean="0">
                <a:solidFill>
                  <a:schemeClr val="tx1"/>
                </a:solidFill>
              </a:rPr>
              <a:t>xposure </a:t>
            </a:r>
            <a:r>
              <a:rPr lang="en-US" sz="2800" dirty="0">
                <a:solidFill>
                  <a:schemeClr val="tx1"/>
                </a:solidFill>
              </a:rPr>
              <a:t>to an antigen causes an immune response – the body produces antibodies to destroy the antigen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Immune </a:t>
            </a:r>
            <a:r>
              <a:rPr lang="en-US" sz="2800" dirty="0">
                <a:solidFill>
                  <a:schemeClr val="tx1"/>
                </a:solidFill>
              </a:rPr>
              <a:t>system of each person is insensitive to the surface proteins (antigens) of its own </a:t>
            </a:r>
            <a:r>
              <a:rPr lang="en-US" sz="2800" dirty="0" smtClean="0">
                <a:solidFill>
                  <a:schemeClr val="tx1"/>
                </a:solidFill>
              </a:rPr>
              <a:t>cells</a:t>
            </a:r>
          </a:p>
          <a:p>
            <a:pPr>
              <a:lnSpc>
                <a:spcPct val="80000"/>
              </a:lnSpc>
            </a:pP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u="sng" dirty="0">
                <a:solidFill>
                  <a:schemeClr val="tx1"/>
                </a:solidFill>
              </a:rPr>
              <a:t>blood type</a:t>
            </a:r>
            <a:r>
              <a:rPr lang="en-US" sz="2800" dirty="0">
                <a:solidFill>
                  <a:schemeClr val="tx1"/>
                </a:solidFill>
              </a:rPr>
              <a:t>	  </a:t>
            </a:r>
            <a:r>
              <a:rPr lang="en-US" sz="2800" dirty="0" smtClean="0">
                <a:solidFill>
                  <a:schemeClr val="tx1"/>
                </a:solidFill>
              </a:rPr>
              <a:t>          </a:t>
            </a:r>
            <a:r>
              <a:rPr lang="en-US" sz="2800" u="sng" dirty="0" smtClean="0">
                <a:solidFill>
                  <a:schemeClr val="tx1"/>
                </a:solidFill>
              </a:rPr>
              <a:t>antigens</a:t>
            </a: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u="sng" dirty="0">
                <a:solidFill>
                  <a:schemeClr val="tx1"/>
                </a:solidFill>
              </a:rPr>
              <a:t>plasma antibodies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        </a:t>
            </a:r>
            <a:r>
              <a:rPr lang="en-US" sz="2800" dirty="0">
                <a:solidFill>
                  <a:schemeClr val="tx1"/>
                </a:solidFill>
              </a:rPr>
              <a:t>A		</a:t>
            </a:r>
            <a:r>
              <a:rPr lang="en-US" sz="2800" dirty="0" smtClean="0">
                <a:solidFill>
                  <a:schemeClr val="tx1"/>
                </a:solidFill>
              </a:rPr>
              <a:t>       A</a:t>
            </a:r>
            <a:r>
              <a:rPr lang="en-US" sz="2800" dirty="0">
                <a:solidFill>
                  <a:schemeClr val="tx1"/>
                </a:solidFill>
              </a:rPr>
              <a:t>		</a:t>
            </a:r>
            <a:r>
              <a:rPr lang="en-US" sz="2800" dirty="0" smtClean="0">
                <a:solidFill>
                  <a:schemeClr val="tx1"/>
                </a:solidFill>
              </a:rPr>
              <a:t>         anti-B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chemeClr val="tx1"/>
                </a:solidFill>
              </a:rPr>
              <a:t>	 </a:t>
            </a:r>
            <a:r>
              <a:rPr lang="en-US" sz="2800" dirty="0" smtClean="0">
                <a:solidFill>
                  <a:schemeClr val="tx1"/>
                </a:solidFill>
              </a:rPr>
              <a:t>       B</a:t>
            </a: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                  B</a:t>
            </a:r>
            <a:r>
              <a:rPr lang="en-US" sz="2800" dirty="0">
                <a:solidFill>
                  <a:schemeClr val="tx1"/>
                </a:solidFill>
              </a:rPr>
              <a:t>		</a:t>
            </a:r>
            <a:r>
              <a:rPr lang="en-US" sz="2800" dirty="0" smtClean="0">
                <a:solidFill>
                  <a:schemeClr val="tx1"/>
                </a:solidFill>
              </a:rPr>
              <a:t>         anti-A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chemeClr val="tx1"/>
                </a:solidFill>
              </a:rPr>
              <a:t>	 </a:t>
            </a:r>
            <a:r>
              <a:rPr lang="en-US" sz="2800" dirty="0" smtClean="0">
                <a:solidFill>
                  <a:schemeClr val="tx1"/>
                </a:solidFill>
              </a:rPr>
              <a:t>       AB</a:t>
            </a:r>
            <a:r>
              <a:rPr lang="en-US" sz="2800" dirty="0">
                <a:solidFill>
                  <a:schemeClr val="tx1"/>
                </a:solidFill>
              </a:rPr>
              <a:t>		</a:t>
            </a:r>
            <a:r>
              <a:rPr lang="en-US" sz="2800" dirty="0" smtClean="0">
                <a:solidFill>
                  <a:schemeClr val="tx1"/>
                </a:solidFill>
              </a:rPr>
              <a:t>  A </a:t>
            </a:r>
            <a:r>
              <a:rPr lang="en-US" sz="2800" dirty="0">
                <a:solidFill>
                  <a:schemeClr val="tx1"/>
                </a:solidFill>
              </a:rPr>
              <a:t>and B	</a:t>
            </a:r>
            <a:r>
              <a:rPr lang="en-US" sz="2800" dirty="0" smtClean="0">
                <a:solidFill>
                  <a:schemeClr val="tx1"/>
                </a:solidFill>
              </a:rPr>
              <a:t>          none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        O</a:t>
            </a:r>
            <a:r>
              <a:rPr lang="en-US" sz="2800" dirty="0">
                <a:solidFill>
                  <a:schemeClr val="tx1"/>
                </a:solidFill>
              </a:rPr>
              <a:t>		    none	</a:t>
            </a:r>
            <a:r>
              <a:rPr lang="en-US" sz="2800" dirty="0" smtClean="0">
                <a:solidFill>
                  <a:schemeClr val="tx1"/>
                </a:solidFill>
              </a:rPr>
              <a:t>   anti-A </a:t>
            </a:r>
            <a:r>
              <a:rPr lang="en-US" sz="2800" dirty="0">
                <a:solidFill>
                  <a:schemeClr val="tx1"/>
                </a:solidFill>
              </a:rPr>
              <a:t>and </a:t>
            </a:r>
            <a:r>
              <a:rPr lang="en-US" sz="2800" dirty="0" smtClean="0">
                <a:solidFill>
                  <a:schemeClr val="tx1"/>
                </a:solidFill>
              </a:rPr>
              <a:t>B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tx1"/>
                </a:solidFill>
              </a:rPr>
              <a:t>I</a:t>
            </a:r>
            <a:r>
              <a:rPr lang="en-US" sz="2800" dirty="0" smtClean="0">
                <a:solidFill>
                  <a:schemeClr val="tx1"/>
                </a:solidFill>
              </a:rPr>
              <a:t>f </a:t>
            </a:r>
            <a:r>
              <a:rPr lang="en-US" sz="2800" dirty="0">
                <a:solidFill>
                  <a:schemeClr val="tx1"/>
                </a:solidFill>
              </a:rPr>
              <a:t>a person receives the wrong blood type in a transfusion, </a:t>
            </a:r>
            <a:r>
              <a:rPr lang="en-US" sz="2800" u="sng" dirty="0" smtClean="0">
                <a:solidFill>
                  <a:schemeClr val="tx1"/>
                </a:solidFill>
              </a:rPr>
              <a:t>														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57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3992563"/>
          </a:xfrm>
        </p:spPr>
        <p:txBody>
          <a:bodyPr>
            <a:normAutofit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Type A can </a:t>
            </a:r>
            <a:r>
              <a:rPr lang="en-US" sz="2800" dirty="0">
                <a:solidFill>
                  <a:schemeClr val="tx1"/>
                </a:solidFill>
              </a:rPr>
              <a:t>receive </a:t>
            </a:r>
            <a:r>
              <a:rPr lang="en-US" sz="2800" u="sng" dirty="0" smtClean="0">
                <a:solidFill>
                  <a:schemeClr val="tx1"/>
                </a:solidFill>
              </a:rPr>
              <a:t>		</a:t>
            </a:r>
            <a:endParaRPr lang="en-US" sz="2800" dirty="0">
              <a:solidFill>
                <a:schemeClr val="tx1"/>
              </a:solidFill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Type B can </a:t>
            </a:r>
            <a:r>
              <a:rPr lang="en-US" sz="2800" dirty="0">
                <a:solidFill>
                  <a:schemeClr val="tx1"/>
                </a:solidFill>
              </a:rPr>
              <a:t>receive </a:t>
            </a:r>
            <a:r>
              <a:rPr lang="en-US" sz="2800" u="sng" dirty="0" smtClean="0">
                <a:solidFill>
                  <a:schemeClr val="tx1"/>
                </a:solidFill>
              </a:rPr>
              <a:t>		</a:t>
            </a:r>
            <a:endParaRPr lang="en-US" sz="2800" dirty="0">
              <a:solidFill>
                <a:schemeClr val="tx1"/>
              </a:solidFill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Type AB can </a:t>
            </a:r>
            <a:r>
              <a:rPr lang="en-US" sz="2800" dirty="0" smtClean="0">
                <a:solidFill>
                  <a:schemeClr val="tx1"/>
                </a:solidFill>
              </a:rPr>
              <a:t>receive </a:t>
            </a:r>
            <a:r>
              <a:rPr lang="en-US" sz="2800" u="sng" dirty="0" smtClean="0">
                <a:solidFill>
                  <a:schemeClr val="tx1"/>
                </a:solidFill>
              </a:rPr>
              <a:t>					         </a:t>
            </a:r>
            <a:endParaRPr lang="en-US" sz="2800" dirty="0">
              <a:solidFill>
                <a:schemeClr val="tx1"/>
              </a:solidFill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Type O can </a:t>
            </a:r>
            <a:r>
              <a:rPr lang="en-US" sz="2800" dirty="0" smtClean="0">
                <a:solidFill>
                  <a:schemeClr val="tx1"/>
                </a:solidFill>
              </a:rPr>
              <a:t>receive </a:t>
            </a:r>
            <a:r>
              <a:rPr lang="en-US" sz="2800" u="sng" dirty="0" smtClean="0">
                <a:solidFill>
                  <a:schemeClr val="tx1"/>
                </a:solidFill>
              </a:rPr>
              <a:t>					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72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3505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Practice Problem:</a:t>
            </a:r>
          </a:p>
          <a:p>
            <a:pPr eaLnBrk="1" hangingPunct="1">
              <a:buFontTx/>
              <a:buNone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	A woman with type A blood marries a man with type AB blood.  What blood types could you expect to find among their children?</a:t>
            </a:r>
          </a:p>
          <a:p>
            <a:pPr eaLnBrk="1" hangingPunct="1">
              <a:buFontTx/>
              <a:buNone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	What is the woman’s genotype if the couple produces children with type B blood?</a:t>
            </a:r>
          </a:p>
          <a:p>
            <a:pPr eaLnBrk="1" hangingPunct="1">
              <a:buFontTx/>
              <a:buNone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		woman	I</a:t>
            </a:r>
            <a:r>
              <a:rPr lang="en-US" altLang="zh-TW" sz="2400" b="1" baseline="30000" dirty="0" smtClean="0">
                <a:solidFill>
                  <a:schemeClr val="tx1"/>
                </a:solidFill>
                <a:ea typeface="新細明體" pitchFamily="18" charset="-120"/>
              </a:rPr>
              <a:t>A</a:t>
            </a: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I</a:t>
            </a:r>
            <a:r>
              <a:rPr lang="en-US" altLang="zh-TW" sz="2400" b="1" baseline="30000" dirty="0" smtClean="0">
                <a:solidFill>
                  <a:schemeClr val="tx1"/>
                </a:solidFill>
                <a:ea typeface="新細明體" pitchFamily="18" charset="-120"/>
              </a:rPr>
              <a:t>A</a:t>
            </a: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	or  </a:t>
            </a:r>
            <a:r>
              <a:rPr lang="en-US" altLang="zh-TW" sz="2400" dirty="0" err="1" smtClean="0">
                <a:solidFill>
                  <a:schemeClr val="tx1"/>
                </a:solidFill>
                <a:ea typeface="新細明體" pitchFamily="18" charset="-120"/>
              </a:rPr>
              <a:t>I</a:t>
            </a:r>
            <a:r>
              <a:rPr lang="en-US" altLang="zh-TW" sz="2400" b="1" baseline="30000" dirty="0" err="1" smtClean="0">
                <a:solidFill>
                  <a:schemeClr val="tx1"/>
                </a:solidFill>
                <a:ea typeface="新細明體" pitchFamily="18" charset="-120"/>
              </a:rPr>
              <a:t>A</a:t>
            </a:r>
            <a:r>
              <a:rPr lang="en-US" altLang="zh-TW" sz="2400" dirty="0" err="1" smtClean="0">
                <a:solidFill>
                  <a:schemeClr val="tx1"/>
                </a:solidFill>
                <a:ea typeface="新細明體" pitchFamily="18" charset="-120"/>
              </a:rPr>
              <a:t>i</a:t>
            </a:r>
            <a:r>
              <a:rPr lang="en-US" altLang="zh-TW" sz="2400" baseline="30000" dirty="0" err="1" smtClean="0">
                <a:solidFill>
                  <a:schemeClr val="tx1"/>
                </a:solidFill>
                <a:ea typeface="新細明體" pitchFamily="18" charset="-120"/>
              </a:rPr>
              <a:t>O</a:t>
            </a:r>
            <a:endParaRPr lang="en-US" altLang="zh-TW" sz="2400" baseline="30000" dirty="0" smtClean="0">
              <a:solidFill>
                <a:schemeClr val="tx1"/>
              </a:solidFill>
              <a:ea typeface="新細明體" pitchFamily="18" charset="-120"/>
            </a:endParaRPr>
          </a:p>
          <a:p>
            <a:pPr eaLnBrk="1" hangingPunct="1">
              <a:buFontTx/>
              <a:buNone/>
            </a:pP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		man		I</a:t>
            </a:r>
            <a:r>
              <a:rPr lang="en-US" altLang="zh-TW" sz="2400" b="1" baseline="30000" dirty="0" smtClean="0">
                <a:solidFill>
                  <a:schemeClr val="tx1"/>
                </a:solidFill>
                <a:ea typeface="新細明體" pitchFamily="18" charset="-120"/>
              </a:rPr>
              <a:t>A</a:t>
            </a:r>
            <a:r>
              <a:rPr lang="en-US" altLang="zh-TW" sz="2400" dirty="0" smtClean="0">
                <a:solidFill>
                  <a:schemeClr val="tx1"/>
                </a:solidFill>
                <a:ea typeface="新細明體" pitchFamily="18" charset="-120"/>
              </a:rPr>
              <a:t>I</a:t>
            </a:r>
            <a:r>
              <a:rPr lang="en-US" altLang="zh-TW" sz="2400" b="1" baseline="30000" dirty="0" smtClean="0">
                <a:solidFill>
                  <a:schemeClr val="tx1"/>
                </a:solidFill>
                <a:ea typeface="新細明體" pitchFamily="18" charset="-120"/>
              </a:rPr>
              <a:t>B</a:t>
            </a:r>
            <a:endParaRPr lang="en-US" sz="2400" b="1" baseline="30000" dirty="0" smtClean="0">
              <a:solidFill>
                <a:schemeClr val="tx1"/>
              </a:solidFill>
            </a:endParaRPr>
          </a:p>
        </p:txBody>
      </p:sp>
      <p:sp>
        <p:nvSpPr>
          <p:cNvPr id="54275" name="Rectangle 5"/>
          <p:cNvSpPr>
            <a:spLocks noChangeArrowheads="1"/>
          </p:cNvSpPr>
          <p:nvPr/>
        </p:nvSpPr>
        <p:spPr bwMode="auto">
          <a:xfrm>
            <a:off x="1828800" y="4343400"/>
            <a:ext cx="2133600" cy="1676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6" name="Line 6"/>
          <p:cNvSpPr>
            <a:spLocks noChangeShapeType="1"/>
          </p:cNvSpPr>
          <p:nvPr/>
        </p:nvSpPr>
        <p:spPr bwMode="auto">
          <a:xfrm>
            <a:off x="2895600" y="43434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7" name="Line 7"/>
          <p:cNvSpPr>
            <a:spLocks noChangeShapeType="1"/>
          </p:cNvSpPr>
          <p:nvPr/>
        </p:nvSpPr>
        <p:spPr bwMode="auto">
          <a:xfrm>
            <a:off x="1828800" y="51054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8" name="Line 8"/>
          <p:cNvSpPr>
            <a:spLocks noChangeShapeType="1"/>
          </p:cNvSpPr>
          <p:nvPr/>
        </p:nvSpPr>
        <p:spPr bwMode="auto">
          <a:xfrm>
            <a:off x="6324600" y="43434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9" name="Line 9"/>
          <p:cNvSpPr>
            <a:spLocks noChangeShapeType="1"/>
          </p:cNvSpPr>
          <p:nvPr/>
        </p:nvSpPr>
        <p:spPr bwMode="auto">
          <a:xfrm>
            <a:off x="5257800" y="51054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0" name="Rectangle 10"/>
          <p:cNvSpPr>
            <a:spLocks noChangeArrowheads="1"/>
          </p:cNvSpPr>
          <p:nvPr/>
        </p:nvSpPr>
        <p:spPr bwMode="auto">
          <a:xfrm>
            <a:off x="5257800" y="4343400"/>
            <a:ext cx="2133600" cy="1676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1" name="Text Box 12"/>
          <p:cNvSpPr txBox="1">
            <a:spLocks noChangeArrowheads="1"/>
          </p:cNvSpPr>
          <p:nvPr/>
        </p:nvSpPr>
        <p:spPr bwMode="auto">
          <a:xfrm>
            <a:off x="1828800" y="3886200"/>
            <a:ext cx="21336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TW" b="0">
                <a:ea typeface="新細明體" pitchFamily="18" charset="-120"/>
              </a:rPr>
              <a:t>   </a:t>
            </a:r>
            <a:r>
              <a:rPr lang="en-US" altLang="zh-TW" sz="2400" b="0">
                <a:ea typeface="新細明體" pitchFamily="18" charset="-120"/>
              </a:rPr>
              <a:t>I</a:t>
            </a:r>
            <a:r>
              <a:rPr lang="en-US" altLang="zh-TW" sz="2400" baseline="30000">
                <a:ea typeface="新細明體" pitchFamily="18" charset="-120"/>
              </a:rPr>
              <a:t>A</a:t>
            </a:r>
            <a:r>
              <a:rPr lang="en-US" altLang="zh-TW" sz="2400">
                <a:ea typeface="新細明體" pitchFamily="18" charset="-120"/>
              </a:rPr>
              <a:t>             </a:t>
            </a:r>
            <a:r>
              <a:rPr lang="en-US" altLang="zh-TW" sz="2400" b="0">
                <a:ea typeface="新細明體" pitchFamily="18" charset="-120"/>
              </a:rPr>
              <a:t>I</a:t>
            </a:r>
            <a:r>
              <a:rPr lang="en-US" altLang="zh-TW" sz="2400" baseline="30000">
                <a:ea typeface="新細明體" pitchFamily="18" charset="-120"/>
              </a:rPr>
              <a:t>B</a:t>
            </a:r>
            <a:endParaRPr lang="en-US" sz="2400" baseline="30000"/>
          </a:p>
          <a:p>
            <a:pPr eaLnBrk="1" hangingPunct="1">
              <a:spcBef>
                <a:spcPct val="50000"/>
              </a:spcBef>
            </a:pPr>
            <a:endParaRPr lang="en-US" sz="2400"/>
          </a:p>
        </p:txBody>
      </p:sp>
      <p:sp>
        <p:nvSpPr>
          <p:cNvPr id="54282" name="Text Box 13"/>
          <p:cNvSpPr txBox="1">
            <a:spLocks noChangeArrowheads="1"/>
          </p:cNvSpPr>
          <p:nvPr/>
        </p:nvSpPr>
        <p:spPr bwMode="auto">
          <a:xfrm>
            <a:off x="5257800" y="3886200"/>
            <a:ext cx="21336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TW" b="0">
                <a:ea typeface="新細明體" pitchFamily="18" charset="-120"/>
              </a:rPr>
              <a:t>   </a:t>
            </a:r>
            <a:r>
              <a:rPr lang="en-US" altLang="zh-TW" sz="2400" b="0">
                <a:ea typeface="新細明體" pitchFamily="18" charset="-120"/>
              </a:rPr>
              <a:t>I</a:t>
            </a:r>
            <a:r>
              <a:rPr lang="en-US" altLang="zh-TW" sz="2400" baseline="30000">
                <a:ea typeface="新細明體" pitchFamily="18" charset="-120"/>
              </a:rPr>
              <a:t>A</a:t>
            </a:r>
            <a:r>
              <a:rPr lang="en-US" altLang="zh-TW" sz="2400">
                <a:ea typeface="新細明體" pitchFamily="18" charset="-120"/>
              </a:rPr>
              <a:t>             </a:t>
            </a:r>
            <a:r>
              <a:rPr lang="en-US" altLang="zh-TW" sz="2400" b="0">
                <a:ea typeface="新細明體" pitchFamily="18" charset="-120"/>
              </a:rPr>
              <a:t>I</a:t>
            </a:r>
            <a:r>
              <a:rPr lang="en-US" altLang="zh-TW" sz="2400" baseline="30000">
                <a:ea typeface="新細明體" pitchFamily="18" charset="-120"/>
              </a:rPr>
              <a:t>B</a:t>
            </a:r>
            <a:endParaRPr lang="en-US" sz="2400" baseline="30000"/>
          </a:p>
          <a:p>
            <a:pPr eaLnBrk="1" hangingPunct="1">
              <a:spcBef>
                <a:spcPct val="50000"/>
              </a:spcBef>
            </a:pPr>
            <a:endParaRPr lang="en-US" sz="2400"/>
          </a:p>
        </p:txBody>
      </p:sp>
      <p:sp>
        <p:nvSpPr>
          <p:cNvPr id="54283" name="Text Box 14"/>
          <p:cNvSpPr txBox="1">
            <a:spLocks noChangeArrowheads="1"/>
          </p:cNvSpPr>
          <p:nvPr/>
        </p:nvSpPr>
        <p:spPr bwMode="auto">
          <a:xfrm>
            <a:off x="990600" y="43434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54284" name="Text Box 16"/>
          <p:cNvSpPr txBox="1">
            <a:spLocks noChangeArrowheads="1"/>
          </p:cNvSpPr>
          <p:nvPr/>
        </p:nvSpPr>
        <p:spPr bwMode="auto">
          <a:xfrm>
            <a:off x="1295400" y="4495800"/>
            <a:ext cx="5334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2400" b="0">
                <a:ea typeface="新細明體" pitchFamily="18" charset="-120"/>
              </a:rPr>
              <a:t>I</a:t>
            </a:r>
            <a:r>
              <a:rPr lang="en-US" altLang="zh-TW" sz="2400" baseline="30000">
                <a:ea typeface="新細明體" pitchFamily="18" charset="-120"/>
              </a:rPr>
              <a:t>A</a:t>
            </a:r>
          </a:p>
          <a:p>
            <a:pPr eaLnBrk="1" hangingPunct="1">
              <a:spcBef>
                <a:spcPct val="50000"/>
              </a:spcBef>
            </a:pPr>
            <a:endParaRPr lang="en-US" altLang="zh-TW" sz="2400" baseline="30000">
              <a:ea typeface="新細明體" pitchFamily="18" charset="-12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2400" b="0">
                <a:ea typeface="新細明體" pitchFamily="18" charset="-120"/>
              </a:rPr>
              <a:t>I</a:t>
            </a:r>
            <a:r>
              <a:rPr lang="en-US" altLang="zh-TW" sz="2400" baseline="30000">
                <a:ea typeface="新細明體" pitchFamily="18" charset="-120"/>
              </a:rPr>
              <a:t>A</a:t>
            </a:r>
            <a:endParaRPr lang="en-US" sz="2400" baseline="30000"/>
          </a:p>
        </p:txBody>
      </p:sp>
      <p:sp>
        <p:nvSpPr>
          <p:cNvPr id="54285" name="Text Box 17"/>
          <p:cNvSpPr txBox="1">
            <a:spLocks noChangeArrowheads="1"/>
          </p:cNvSpPr>
          <p:nvPr/>
        </p:nvSpPr>
        <p:spPr bwMode="auto">
          <a:xfrm>
            <a:off x="4724400" y="4495800"/>
            <a:ext cx="5334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2400" b="0">
                <a:ea typeface="新細明體" pitchFamily="18" charset="-120"/>
              </a:rPr>
              <a:t>I</a:t>
            </a:r>
            <a:r>
              <a:rPr lang="en-US" altLang="zh-TW" sz="2400" baseline="30000">
                <a:ea typeface="新細明體" pitchFamily="18" charset="-120"/>
              </a:rPr>
              <a:t>A</a:t>
            </a:r>
          </a:p>
          <a:p>
            <a:pPr eaLnBrk="1" hangingPunct="1">
              <a:spcBef>
                <a:spcPct val="50000"/>
              </a:spcBef>
            </a:pPr>
            <a:endParaRPr lang="en-US" altLang="zh-TW" sz="2400" baseline="30000">
              <a:ea typeface="新細明體" pitchFamily="18" charset="-12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2400" b="0">
                <a:ea typeface="新細明體" pitchFamily="18" charset="-120"/>
              </a:rPr>
              <a:t>i</a:t>
            </a:r>
            <a:r>
              <a:rPr lang="en-US" altLang="zh-TW" sz="2400" b="0" baseline="30000">
                <a:ea typeface="新細明體" pitchFamily="18" charset="-120"/>
              </a:rPr>
              <a:t>O</a:t>
            </a:r>
            <a:endParaRPr lang="en-US" sz="2400" b="0" baseline="30000"/>
          </a:p>
        </p:txBody>
      </p:sp>
    </p:spTree>
    <p:extLst>
      <p:ext uri="{BB962C8B-B14F-4D97-AF65-F5344CB8AC3E}">
        <p14:creationId xmlns:p14="http://schemas.microsoft.com/office/powerpoint/2010/main" val="118799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 woman’s genotype must be I</a:t>
            </a:r>
            <a:r>
              <a:rPr lang="en-US" baseline="30000" smtClean="0"/>
              <a:t>A</a:t>
            </a:r>
            <a:r>
              <a:rPr lang="en-US" smtClean="0"/>
              <a:t>i</a:t>
            </a:r>
            <a:r>
              <a:rPr lang="en-US" baseline="30000" smtClean="0"/>
              <a:t>O</a:t>
            </a:r>
          </a:p>
        </p:txBody>
      </p:sp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3429000" cy="330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155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676400"/>
            <a:ext cx="4343400" cy="327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872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M_dna_helix_strand">
  <a:themeElements>
    <a:clrScheme name="Custom 4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ED62F"/>
      </a:accent3>
      <a:accent4>
        <a:srgbClr val="CBCB15"/>
      </a:accent4>
      <a:accent5>
        <a:srgbClr val="7CCA62"/>
      </a:accent5>
      <a:accent6>
        <a:srgbClr val="541484"/>
      </a:accent6>
      <a:hlink>
        <a:srgbClr val="A44FE3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Perpetua" pitchFamily="18" charset="0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ACEF97D-AFBF-40CF-B6A4-760A1BDBFF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PM_dna_helix_strand</Template>
  <TotalTime>830</TotalTime>
  <Words>1608</Words>
  <Application>Microsoft Office PowerPoint</Application>
  <PresentationFormat>On-screen Show (4:3)</PresentationFormat>
  <Paragraphs>350</Paragraphs>
  <Slides>45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Courier New</vt:lpstr>
      <vt:lpstr>Perpetua</vt:lpstr>
      <vt:lpstr>Calibri</vt:lpstr>
      <vt:lpstr>Wingdings</vt:lpstr>
      <vt:lpstr>新細明體</vt:lpstr>
      <vt:lpstr>Segoe UI</vt:lpstr>
      <vt:lpstr>PM_dna_helix_strand</vt:lpstr>
      <vt:lpstr>Mendelian Genetics Topics 4.1 and 4.3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4.3.1 – Define genotype, phenotype, dominant allele, recessive allele, codominant alleles, locus, homozygous, heterozygous, carrier and test cross</vt:lpstr>
      <vt:lpstr>PowerPoint Presentation</vt:lpstr>
      <vt:lpstr>4.3.1 – Define genotype, phenotype, dominant allele, recessive allele, codominant alleles, locus, homozygous, heterozygous, carrier and test cross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Back to School Night!</dc:title>
  <dc:creator>Windows User</dc:creator>
  <cp:lastModifiedBy>Windows User</cp:lastModifiedBy>
  <cp:revision>98</cp:revision>
  <dcterms:created xsi:type="dcterms:W3CDTF">2012-09-06T03:27:57Z</dcterms:created>
  <dcterms:modified xsi:type="dcterms:W3CDTF">2012-10-15T04:59:33Z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TC018572829991</vt:lpwstr>
  </property>
</Properties>
</file>