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801" autoAdjust="0"/>
    <p:restoredTop sz="94729" autoAdjust="0"/>
  </p:normalViewPr>
  <p:slideViewPr>
    <p:cSldViewPr>
      <p:cViewPr varScale="1">
        <p:scale>
          <a:sx n="76" d="100"/>
          <a:sy n="76" d="100"/>
        </p:scale>
        <p:origin x="-9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49.xml"/><Relationship Id="rId3" Type="http://schemas.openxmlformats.org/officeDocument/2006/relationships/slide" Target="slides/slide34.xml"/><Relationship Id="rId7" Type="http://schemas.openxmlformats.org/officeDocument/2006/relationships/slide" Target="slides/slide46.xml"/><Relationship Id="rId2" Type="http://schemas.openxmlformats.org/officeDocument/2006/relationships/slide" Target="slides/slide31.xml"/><Relationship Id="rId1" Type="http://schemas.openxmlformats.org/officeDocument/2006/relationships/slide" Target="slides/slide1.xml"/><Relationship Id="rId6" Type="http://schemas.openxmlformats.org/officeDocument/2006/relationships/slide" Target="slides/slide43.xml"/><Relationship Id="rId11" Type="http://schemas.openxmlformats.org/officeDocument/2006/relationships/slide" Target="slides/slide58.xml"/><Relationship Id="rId5" Type="http://schemas.openxmlformats.org/officeDocument/2006/relationships/slide" Target="slides/slide40.xml"/><Relationship Id="rId10" Type="http://schemas.openxmlformats.org/officeDocument/2006/relationships/slide" Target="slides/slide55.xml"/><Relationship Id="rId4" Type="http://schemas.openxmlformats.org/officeDocument/2006/relationships/slide" Target="slides/slide37.xml"/><Relationship Id="rId9" Type="http://schemas.openxmlformats.org/officeDocument/2006/relationships/slide" Target="slides/slide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373E7A-7093-4AF2-AAD7-D47D203A6CDB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0707CB-216E-48F2-A2D3-2D9B9F3C21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7F92FA-771D-4096-8528-BB76EEDAA01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62C1C-D1C4-4C31-A5AF-D4FF636C079F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B2C37-2BDD-45A1-9B64-7C3823A56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4C759-1DE7-4B61-A45F-10869E4B8CD4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3FA6F-1587-4E9E-A3C1-511925E06F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59872-33C1-49DE-8A01-39317088B40B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68B70-FE36-4BD4-911D-54BFA0D2F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8FDE3-BA1E-4E95-B134-0FDA87F8B6E7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A9057-1CBA-43FC-9FB9-159A3AAAA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94332-BFCF-48AD-B3B3-BDBA20B30DFD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DBA6F-E8C5-4354-8B3E-BDC262524B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F733B-18CF-4ABD-969E-6991C328327B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00E74-B9DB-4694-B609-0558B9E379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14237-8114-4114-B5E6-CBD8EB537A27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011AD-AAF4-4316-BDF8-AA74B8AC4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D6B0C-348F-484E-968E-A1D23FED8D00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85220-7D06-4A80-94EE-FCB1CCA7F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1B5A1-105B-4477-B9FA-8DC9CF67895F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7CC28-60A3-4EA0-84B8-50C5C1A967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0B2B6-7601-46E2-A00F-2CFEC7B29BBE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95E28-A605-499D-B316-3FB454BBE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31FA3-691C-4152-99B7-E2739C05F741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8880B-4876-4918-837E-F0F68734A3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5E0472-3497-46F4-846E-7121C252DA98}" type="datetimeFigureOut">
              <a:rPr lang="en-US"/>
              <a:pPr>
                <a:defRPr/>
              </a:pPr>
              <a:t>11/18/2009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089175-5FE1-4168-A28A-AB43D1569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G01/G0103100.wav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O00/O0016500.wav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F00/F0054800.wav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A03/A0350100.wav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ache.lexico.com/dictionary/audio/lunaWAV/D03/D0386600.wav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ache.lexico.com/dictionary/audio/lunaWAV/C09/C0917000.wav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P05/P0539900.wav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S07/S0742300.wav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L04/L0446100.wav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cache.lexico.com/dictionary/audio/lunaWAV/C07/C0728400.wav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C06/C0611500.wav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T04/T0423600.wav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B04/B0418100.wav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cache.lexico.com/dictionary/audio/lunaWAV/S12/S1230700.wav" TargetMode="External"/><Relationship Id="rId2" Type="http://schemas.openxmlformats.org/officeDocument/2006/relationships/hyperlink" Target="http://cache.lexico.com/dictionary/audio/lunaWAV/C07/C0793500.wav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44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S06/S0653100.wav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47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G03/G0387300.wav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50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A03/A0381400.wav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53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P02/P0235400.wav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56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S02/S0208400.wav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59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cache.lexico.com/dictionary/audio/lunaWAV/C05/C0589800.wav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deralsystem.jpg">
            <a:hlinkClick r:id="rId2" action="ppaction://hlinksldjump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168" y="523240"/>
            <a:ext cx="4295266" cy="5953759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genius</a:t>
            </a:r>
          </a:p>
        </p:txBody>
      </p:sp>
      <p:sp>
        <p:nvSpPr>
          <p:cNvPr id="3" name="Action Button: Sound 2">
            <a:hlinkClick r:id="rId2" highlightClick="1"/>
          </p:cNvPr>
          <p:cNvSpPr/>
          <p:nvPr/>
        </p:nvSpPr>
        <p:spPr>
          <a:xfrm>
            <a:off x="4495800" y="4114800"/>
            <a:ext cx="3048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600" dirty="0" smtClean="0"/>
              <a:t>someone who has exceptional intellectual ability and originality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ocialunrest.jpg">
            <a:hlinkClick r:id="rId2" action="ppaction://hlinksldjump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27086" y="961292"/>
            <a:ext cx="4194628" cy="4982308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obscurity</a:t>
            </a:r>
          </a:p>
        </p:txBody>
      </p:sp>
      <p:sp>
        <p:nvSpPr>
          <p:cNvPr id="4" name="Action Button: Sound 3">
            <a:hlinkClick r:id="rId2" highlightClick="1"/>
          </p:cNvPr>
          <p:cNvSpPr/>
          <p:nvPr/>
        </p:nvSpPr>
        <p:spPr>
          <a:xfrm>
            <a:off x="4419600" y="4191000"/>
            <a:ext cx="3810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sz="6000" smtClean="0"/>
              <a:t>the quality of being unclear  and hard to understand.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lergy.jpg">
            <a:hlinkClick r:id="rId2" action="ppaction://hlinksldjump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29590" y="914401"/>
            <a:ext cx="6713418" cy="5102198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Content Placeholder 2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fate</a:t>
            </a:r>
          </a:p>
        </p:txBody>
      </p:sp>
      <p:sp>
        <p:nvSpPr>
          <p:cNvPr id="5" name="Action Button: Sound 4">
            <a:hlinkClick r:id="rId2" highlightClick="1"/>
          </p:cNvPr>
          <p:cNvSpPr/>
          <p:nvPr/>
        </p:nvSpPr>
        <p:spPr>
          <a:xfrm>
            <a:off x="4495800" y="3886200"/>
            <a:ext cx="304800" cy="3810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3810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6000" smtClean="0"/>
              <a:t>an event  that will inevitably happen in the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equity.jpg">
            <a:hlinkClick r:id="rId2" action="ppaction://hlinksldjump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1677" y="914400"/>
            <a:ext cx="7301235" cy="4953000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Alps</a:t>
            </a:r>
          </a:p>
        </p:txBody>
      </p:sp>
      <p:sp>
        <p:nvSpPr>
          <p:cNvPr id="4" name="Action Button: Sound 3">
            <a:hlinkClick r:id="rId2" highlightClick="1"/>
          </p:cNvPr>
          <p:cNvSpPr/>
          <p:nvPr/>
        </p:nvSpPr>
        <p:spPr>
          <a:xfrm>
            <a:off x="4267200" y="3810000"/>
            <a:ext cx="3048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sz="6000" smtClean="0"/>
              <a:t>a large mountain system in south-central Europe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estatesgeneral.jpg">
            <a:hlinkClick r:id="rId2" action="ppaction://hlinksldjump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3400" y="853613"/>
            <a:ext cx="8153400" cy="5104737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disrupt</a:t>
            </a:r>
          </a:p>
        </p:txBody>
      </p:sp>
      <p:sp>
        <p:nvSpPr>
          <p:cNvPr id="3" name="Action Button: Sound 2">
            <a:hlinkClick r:id="rId3" highlightClick="1">
              <a:snd r:embed="rId2" name="applause.wav" builtIn="1"/>
            </a:hlinkClick>
          </p:cNvPr>
          <p:cNvSpPr/>
          <p:nvPr/>
        </p:nvSpPr>
        <p:spPr>
          <a:xfrm>
            <a:off x="4419600" y="4038600"/>
            <a:ext cx="3810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6000" smtClean="0"/>
              <a:t>interfere in someone else's activity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ummon.jpg">
            <a:hlinkClick r:id="rId2" action="ppaction://hlinksldjump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57400" y="381000"/>
            <a:ext cx="5164783" cy="5943600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Coup d’État </a:t>
            </a:r>
          </a:p>
        </p:txBody>
      </p:sp>
      <p:sp>
        <p:nvSpPr>
          <p:cNvPr id="4" name="Action Button: Sound 3">
            <a:hlinkClick r:id="rId3" highlightClick="1">
              <a:snd r:embed="rId2" name="applause.wav" builtIn="1"/>
            </a:hlinkClick>
          </p:cNvPr>
          <p:cNvSpPr/>
          <p:nvPr/>
        </p:nvSpPr>
        <p:spPr>
          <a:xfrm>
            <a:off x="4419600" y="4343400"/>
            <a:ext cx="3810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pPr eaLnBrk="1" hangingPunct="1"/>
            <a:r>
              <a:rPr lang="en-US" sz="6000" smtClean="0"/>
              <a:t>A sudden seizure of power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tormed.jpg">
            <a:hlinkClick r:id="rId2" action="ppaction://hlinksldjump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28518" y="663086"/>
            <a:ext cx="4963164" cy="5509113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plebiscite</a:t>
            </a:r>
          </a:p>
        </p:txBody>
      </p:sp>
      <p:sp>
        <p:nvSpPr>
          <p:cNvPr id="4" name="Action Button: Sound 3">
            <a:hlinkClick r:id="rId2" highlightClick="1"/>
          </p:cNvPr>
          <p:cNvSpPr/>
          <p:nvPr/>
        </p:nvSpPr>
        <p:spPr>
          <a:xfrm>
            <a:off x="4267200" y="4191000"/>
            <a:ext cx="381000" cy="3810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/>
          <a:lstStyle/>
          <a:p>
            <a:pPr eaLnBrk="1" hangingPunct="1"/>
            <a:r>
              <a:rPr lang="en-US" sz="6000" smtClean="0"/>
              <a:t>A direct vote in which a country’s people have the opportunity to approve or reject a proposal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utocratic.jpg">
            <a:hlinkClick r:id="rId2" action="ppaction://hlinksldjump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0" y="1525821"/>
            <a:ext cx="6992111" cy="3579579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sound</a:t>
            </a:r>
          </a:p>
        </p:txBody>
      </p:sp>
      <p:sp>
        <p:nvSpPr>
          <p:cNvPr id="4" name="Action Button: Sound 3">
            <a:hlinkClick r:id="rId2" highlightClick="1"/>
          </p:cNvPr>
          <p:cNvSpPr/>
          <p:nvPr/>
        </p:nvSpPr>
        <p:spPr>
          <a:xfrm>
            <a:off x="4343400" y="4038600"/>
            <a:ext cx="304800" cy="2286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6000" smtClean="0"/>
              <a:t>stable; sensible, correct and likely to produce the correct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ycee.jpg">
            <a:hlinkClick r:id="rId2" action="ppaction://hlinksldjump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05000" y="381000"/>
            <a:ext cx="5257800" cy="6172200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lycées</a:t>
            </a:r>
          </a:p>
        </p:txBody>
      </p:sp>
      <p:sp>
        <p:nvSpPr>
          <p:cNvPr id="4" name="Action Button: Sound 3">
            <a:hlinkClick r:id="rId2" highlightClick="1"/>
          </p:cNvPr>
          <p:cNvSpPr/>
          <p:nvPr/>
        </p:nvSpPr>
        <p:spPr>
          <a:xfrm>
            <a:off x="4343400" y="4114800"/>
            <a:ext cx="381000" cy="3810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sz="6000" smtClean="0"/>
              <a:t>a government run public school in France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ncordat.jpg">
            <a:hlinkClick r:id="rId2" action="ppaction://hlinksldjump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6454" y="762000"/>
            <a:ext cx="7506946" cy="5029200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concordat</a:t>
            </a:r>
          </a:p>
        </p:txBody>
      </p:sp>
      <p:sp>
        <p:nvSpPr>
          <p:cNvPr id="4" name="Action Button: Sound 3">
            <a:hlinkClick r:id="rId3" highlightClick="1">
              <a:snd r:embed="rId2" name="applause.wav" builtIn="1"/>
            </a:hlinkClick>
          </p:cNvPr>
          <p:cNvSpPr/>
          <p:nvPr/>
        </p:nvSpPr>
        <p:spPr>
          <a:xfrm>
            <a:off x="4495800" y="3810000"/>
            <a:ext cx="381000" cy="3810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sz="6000" smtClean="0"/>
              <a:t>A formal agreement, especially between the church and the government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deralsystem.jpg">
            <a:hlinkClick r:id="rId2" action="ppaction://hlinksldjump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762000"/>
            <a:ext cx="6705600" cy="5181600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Napoleonic Code </a:t>
            </a:r>
          </a:p>
        </p:txBody>
      </p:sp>
      <p:sp>
        <p:nvSpPr>
          <p:cNvPr id="3" name="Action Button: Sound 2">
            <a:hlinkClick r:id="rId2" highlightClick="1"/>
          </p:cNvPr>
          <p:cNvSpPr/>
          <p:nvPr/>
        </p:nvSpPr>
        <p:spPr>
          <a:xfrm>
            <a:off x="4495800" y="4114800"/>
            <a:ext cx="3048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/>
              <a:t>A system of laws established for France by Napoleon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deralsystem.jpg">
            <a:hlinkClick r:id="rId2" action="ppaction://hlinksldjump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589" y="685800"/>
            <a:ext cx="7297011" cy="5443980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Battle of Trafalgar </a:t>
            </a:r>
          </a:p>
        </p:txBody>
      </p:sp>
      <p:sp>
        <p:nvSpPr>
          <p:cNvPr id="3" name="Action Button: Sound 2">
            <a:hlinkClick r:id="rId2" highlightClick="1"/>
          </p:cNvPr>
          <p:cNvSpPr/>
          <p:nvPr/>
        </p:nvSpPr>
        <p:spPr>
          <a:xfrm>
            <a:off x="4495800" y="4114800"/>
            <a:ext cx="3048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/>
              <a:t>an 18-5 battle naval battle in which Napoleon’s forces were defeated by a British fleet under the command of Horatio Nelson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deralsystem.jpg">
            <a:hlinkClick r:id="rId2" action="ppaction://hlinksldjump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33400"/>
            <a:ext cx="7543800" cy="5410200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blockade</a:t>
            </a:r>
          </a:p>
        </p:txBody>
      </p:sp>
      <p:sp>
        <p:nvSpPr>
          <p:cNvPr id="3" name="Action Button: Sound 2">
            <a:hlinkClick r:id="rId2" highlightClick="1"/>
          </p:cNvPr>
          <p:cNvSpPr/>
          <p:nvPr/>
        </p:nvSpPr>
        <p:spPr>
          <a:xfrm>
            <a:off x="4495800" y="4114800"/>
            <a:ext cx="3048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/>
              <a:t>The use of troops or ships to prevent traffic from entering a region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deralsystem.jpg">
            <a:hlinkClick r:id="rId2" action="ppaction://hlinksldjump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99" y="762000"/>
            <a:ext cx="7790501" cy="5572297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Continental System</a:t>
            </a:r>
          </a:p>
        </p:txBody>
      </p:sp>
      <p:sp>
        <p:nvSpPr>
          <p:cNvPr id="4" name="Action Button: Sound 3">
            <a:hlinkClick r:id="rId2" highlightClick="1"/>
          </p:cNvPr>
          <p:cNvSpPr/>
          <p:nvPr/>
        </p:nvSpPr>
        <p:spPr>
          <a:xfrm>
            <a:off x="2895600" y="3962400"/>
            <a:ext cx="381000" cy="3810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Action Button: Sound 4">
            <a:hlinkClick r:id="rId3" highlightClick="1"/>
          </p:cNvPr>
          <p:cNvSpPr/>
          <p:nvPr/>
        </p:nvSpPr>
        <p:spPr>
          <a:xfrm>
            <a:off x="6477000" y="3962400"/>
            <a:ext cx="381000" cy="3810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/>
              <a:t>Napoleon’s policy of preventing trade between Great Britain and the rest of Europe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deralsystem.jpg">
            <a:hlinkClick r:id="rId2" action="ppaction://hlinksldjump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7854991" cy="5799804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smuggler</a:t>
            </a:r>
          </a:p>
        </p:txBody>
      </p:sp>
      <p:sp>
        <p:nvSpPr>
          <p:cNvPr id="3" name="Action Button: Sound 2">
            <a:hlinkClick r:id="rId2" highlightClick="1"/>
          </p:cNvPr>
          <p:cNvSpPr/>
          <p:nvPr/>
        </p:nvSpPr>
        <p:spPr>
          <a:xfrm>
            <a:off x="4267200" y="3962400"/>
            <a:ext cx="3048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/>
              <a:t>someone who imports or exports without paying duties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deralsystem.jpg">
            <a:hlinkClick r:id="rId2" action="ppaction://hlinksldjump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70" y="381000"/>
            <a:ext cx="8349840" cy="6019800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Guerrillas</a:t>
            </a:r>
          </a:p>
        </p:txBody>
      </p:sp>
      <p:sp>
        <p:nvSpPr>
          <p:cNvPr id="3" name="Action Button: Sound 2">
            <a:hlinkClick r:id="rId2" highlightClick="1"/>
          </p:cNvPr>
          <p:cNvSpPr/>
          <p:nvPr/>
        </p:nvSpPr>
        <p:spPr>
          <a:xfrm>
            <a:off x="4495800" y="4114800"/>
            <a:ext cx="3048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/>
              <a:t>a loosely organized fighting force that makes surprise attacks on enemy troops occupying its country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deralsystem.jpg">
            <a:hlinkClick r:id="rId2" action="ppaction://hlinksldjump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168" y="558156"/>
            <a:ext cx="4295266" cy="5883926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ambush</a:t>
            </a:r>
          </a:p>
        </p:txBody>
      </p:sp>
      <p:sp>
        <p:nvSpPr>
          <p:cNvPr id="3" name="Action Button: Sound 2">
            <a:hlinkClick r:id="rId2" highlightClick="1"/>
          </p:cNvPr>
          <p:cNvSpPr/>
          <p:nvPr/>
        </p:nvSpPr>
        <p:spPr>
          <a:xfrm>
            <a:off x="4419600" y="3962400"/>
            <a:ext cx="3048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/>
          <a:lstStyle/>
          <a:p>
            <a:pPr eaLnBrk="1" hangingPunct="1"/>
            <a:r>
              <a:rPr lang="en-US" sz="6000" smtClean="0"/>
              <a:t>wait in hiding to attack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deralsystem.jpg">
            <a:hlinkClick r:id="rId2" action="ppaction://hlinksldjump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4800"/>
            <a:ext cx="8101226" cy="5994905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Peninsular War</a:t>
            </a:r>
          </a:p>
        </p:txBody>
      </p:sp>
      <p:sp>
        <p:nvSpPr>
          <p:cNvPr id="3" name="Action Button: Sound 2">
            <a:hlinkClick r:id="rId2" highlightClick="1"/>
          </p:cNvPr>
          <p:cNvSpPr/>
          <p:nvPr/>
        </p:nvSpPr>
        <p:spPr>
          <a:xfrm>
            <a:off x="4495800" y="4114800"/>
            <a:ext cx="3048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/>
              <a:t>a conflict from 1808-1813, in which Spanish rebels, with the aid of British forces, sought to drive Napoleon’s French troops out of Spain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deralsystem.jpg">
            <a:hlinkClick r:id="rId2" action="ppaction://hlinksldjump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31" y="609600"/>
            <a:ext cx="8675248" cy="5562600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scorched-earth-policy </a:t>
            </a:r>
          </a:p>
        </p:txBody>
      </p:sp>
      <p:sp>
        <p:nvSpPr>
          <p:cNvPr id="3" name="Action Button: Sound 2">
            <a:hlinkClick r:id="rId2" highlightClick="1"/>
          </p:cNvPr>
          <p:cNvSpPr/>
          <p:nvPr/>
        </p:nvSpPr>
        <p:spPr>
          <a:xfrm>
            <a:off x="4495800" y="4648200"/>
            <a:ext cx="3048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/>
              <a:t>The burning of grain fields and slaughtering livestock so as to leave nothing that the enemy could eat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deralsystem.jpg">
            <a:hlinkClick r:id="rId2" action="ppaction://hlinksldjump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74" y="533401"/>
            <a:ext cx="8070426" cy="5767068"/>
          </a:xfrm>
          <a:prstGeom prst="actionButtonBlank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sz="8000" smtClean="0"/>
              <a:t>coalition</a:t>
            </a:r>
          </a:p>
        </p:txBody>
      </p:sp>
      <p:sp>
        <p:nvSpPr>
          <p:cNvPr id="3" name="Action Button: Sound 2">
            <a:hlinkClick r:id="rId2" highlightClick="1"/>
          </p:cNvPr>
          <p:cNvSpPr/>
          <p:nvPr/>
        </p:nvSpPr>
        <p:spPr>
          <a:xfrm>
            <a:off x="4495800" y="4114800"/>
            <a:ext cx="304800" cy="3048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/>
              <a:t>an alliance of several political parties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245</Words>
  <Application>Microsoft Office PowerPoint</Application>
  <PresentationFormat>On-screen Show (4:3)</PresentationFormat>
  <Paragraphs>41</Paragraphs>
  <Slides>60</Slides>
  <Notes>1</Notes>
  <HiddenSlides>20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Calibri</vt:lpstr>
      <vt:lpstr>Office Theme</vt:lpstr>
      <vt:lpstr>Slide 1</vt:lpstr>
      <vt:lpstr>genius</vt:lpstr>
      <vt:lpstr>someone who has exceptional intellectual ability and originality</vt:lpstr>
      <vt:lpstr>Slide 4</vt:lpstr>
      <vt:lpstr>obscurity</vt:lpstr>
      <vt:lpstr>the quality of being unclear  and hard to understand.</vt:lpstr>
      <vt:lpstr>Slide 7</vt:lpstr>
      <vt:lpstr>fate</vt:lpstr>
      <vt:lpstr>an event  that will inevitably happen in the future</vt:lpstr>
      <vt:lpstr>Slide 10</vt:lpstr>
      <vt:lpstr>Alps</vt:lpstr>
      <vt:lpstr>a large mountain system in south-central Europe</vt:lpstr>
      <vt:lpstr>Slide 13</vt:lpstr>
      <vt:lpstr>disrupt</vt:lpstr>
      <vt:lpstr>interfere in someone else's activity</vt:lpstr>
      <vt:lpstr>Slide 16</vt:lpstr>
      <vt:lpstr>Coup d’État </vt:lpstr>
      <vt:lpstr>A sudden seizure of power</vt:lpstr>
      <vt:lpstr>Slide 19</vt:lpstr>
      <vt:lpstr>plebiscite</vt:lpstr>
      <vt:lpstr>A direct vote in which a country’s people have the opportunity to approve or reject a proposal</vt:lpstr>
      <vt:lpstr>Slide 22</vt:lpstr>
      <vt:lpstr>sound</vt:lpstr>
      <vt:lpstr>stable; sensible, correct and likely to produce the correct results</vt:lpstr>
      <vt:lpstr>Slide 25</vt:lpstr>
      <vt:lpstr>lycées</vt:lpstr>
      <vt:lpstr>a government run public school in France</vt:lpstr>
      <vt:lpstr>Slide 28</vt:lpstr>
      <vt:lpstr>concordat</vt:lpstr>
      <vt:lpstr>A formal agreement, especially between the church and the government</vt:lpstr>
      <vt:lpstr>Slide 31</vt:lpstr>
      <vt:lpstr>Napoleonic Code </vt:lpstr>
      <vt:lpstr>A system of laws established for France by Napoleon</vt:lpstr>
      <vt:lpstr>Slide 34</vt:lpstr>
      <vt:lpstr>Battle of Trafalgar </vt:lpstr>
      <vt:lpstr>an 18-5 battle naval battle in which Napoleon’s forces were defeated by a British fleet under the command of Horatio Nelson</vt:lpstr>
      <vt:lpstr>Slide 37</vt:lpstr>
      <vt:lpstr>blockade</vt:lpstr>
      <vt:lpstr>The use of troops or ships to prevent traffic from entering a region</vt:lpstr>
      <vt:lpstr>Slide 40</vt:lpstr>
      <vt:lpstr>Continental System</vt:lpstr>
      <vt:lpstr>Napoleon’s policy of preventing trade between Great Britain and the rest of Europe</vt:lpstr>
      <vt:lpstr>Slide 43</vt:lpstr>
      <vt:lpstr>smuggler</vt:lpstr>
      <vt:lpstr>someone who imports or exports without paying duties</vt:lpstr>
      <vt:lpstr>Slide 46</vt:lpstr>
      <vt:lpstr>Guerrillas</vt:lpstr>
      <vt:lpstr>a loosely organized fighting force that makes surprise attacks on enemy troops occupying its country</vt:lpstr>
      <vt:lpstr>Slide 49</vt:lpstr>
      <vt:lpstr>ambush</vt:lpstr>
      <vt:lpstr>wait in hiding to attack</vt:lpstr>
      <vt:lpstr>Slide 52</vt:lpstr>
      <vt:lpstr>Peninsular War</vt:lpstr>
      <vt:lpstr>a conflict from 1808-1813, in which Spanish rebels, with the aid of British forces, sought to drive Napoleon’s French troops out of Spain</vt:lpstr>
      <vt:lpstr>Slide 55</vt:lpstr>
      <vt:lpstr>scorched-earth-policy </vt:lpstr>
      <vt:lpstr>The burning of grain fields and slaughtering livestock so as to leave nothing that the enemy could eat</vt:lpstr>
      <vt:lpstr>Slide 58</vt:lpstr>
      <vt:lpstr>coalition</vt:lpstr>
      <vt:lpstr>an alliance of several political parties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Administrator</cp:lastModifiedBy>
  <cp:revision>24</cp:revision>
  <dcterms:created xsi:type="dcterms:W3CDTF">2009-10-30T04:34:50Z</dcterms:created>
  <dcterms:modified xsi:type="dcterms:W3CDTF">2009-11-18T22:44:53Z</dcterms:modified>
</cp:coreProperties>
</file>