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  <p:sldId id="271" r:id="rId13"/>
    <p:sldId id="265" r:id="rId14"/>
    <p:sldId id="272" r:id="rId15"/>
    <p:sldId id="273" r:id="rId16"/>
    <p:sldId id="266" r:id="rId17"/>
    <p:sldId id="274" r:id="rId18"/>
    <p:sldId id="267" r:id="rId19"/>
    <p:sldId id="268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145A-2655-4C51-B5DD-65974D056E4F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AD0145A-2655-4C51-B5DD-65974D056E4F}" type="datetimeFigureOut">
              <a:rPr lang="en-US" smtClean="0"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8AE2233-BBC6-4665-BA18-AD58946C89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highered.mcgraw-hill.com/sites/0072495855/student_view0/chapter2/animation__phagocytosi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pathmicro.med.sc.edu/mhunt/interferon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ZyAKDIVQzV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.discovery.com/tv-shows/monsters-inside-me/videos/parasite-causes-elephantiasis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2-1654619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Defense Against Disease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CORE 6.3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94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52879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0" dirty="0" smtClean="0"/>
              <a:t>Pathogens gain entry to the body using one of the following methods:</a:t>
            </a:r>
          </a:p>
          <a:p>
            <a:pPr marL="800100" lvl="1" indent="-342900"/>
            <a:r>
              <a:rPr lang="en-US" sz="2400" u="sng" dirty="0" smtClean="0"/>
              <a:t> 					</a:t>
            </a:r>
            <a:r>
              <a:rPr lang="en-US" sz="2400" dirty="0" smtClean="0"/>
              <a:t> </a:t>
            </a:r>
            <a:r>
              <a:rPr lang="en-US" sz="2400" dirty="0" smtClean="0"/>
              <a:t>– diseases of the human respiratory system can be transmitted when an infected person coughs or sneezes out droplets containing pathogens, which are breathed in by an uninfected person</a:t>
            </a:r>
          </a:p>
          <a:p>
            <a:pPr marL="1485900" lvl="2" indent="-342900"/>
            <a:r>
              <a:rPr lang="en-US" sz="2200" b="0" dirty="0" smtClean="0"/>
              <a:t>Ex. </a:t>
            </a:r>
            <a:r>
              <a:rPr lang="en-US" sz="2200" b="0" u="sng" dirty="0" smtClean="0"/>
              <a:t>					</a:t>
            </a:r>
            <a:endParaRPr lang="en-US" sz="2200" b="0" dirty="0" smtClean="0"/>
          </a:p>
          <a:p>
            <a:pPr marL="800100" lvl="1" indent="-342900"/>
            <a:r>
              <a:rPr lang="en-US" sz="2400" u="sng" dirty="0" smtClean="0"/>
              <a:t> 				</a:t>
            </a:r>
            <a:r>
              <a:rPr lang="en-US" sz="2400" dirty="0" smtClean="0"/>
              <a:t> – </a:t>
            </a:r>
            <a:r>
              <a:rPr lang="en-US" sz="2400" dirty="0" smtClean="0"/>
              <a:t>physical contact with an infected person carries the disease to an uninfected person through natural body openings (many diseases)</a:t>
            </a:r>
          </a:p>
          <a:p>
            <a:pPr marL="800100" lvl="1" indent="-342900"/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412482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5287963"/>
          </a:xfrm>
        </p:spPr>
        <p:txBody>
          <a:bodyPr>
            <a:normAutofit/>
          </a:bodyPr>
          <a:lstStyle/>
          <a:p>
            <a:pPr marL="800100" lvl="1" indent="-342900"/>
            <a:r>
              <a:rPr lang="en-US" sz="2400" u="sng" dirty="0" smtClean="0"/>
              <a:t> 			</a:t>
            </a:r>
            <a:r>
              <a:rPr lang="en-US" sz="2400" dirty="0" smtClean="0"/>
              <a:t> </a:t>
            </a:r>
            <a:r>
              <a:rPr lang="en-US" sz="2400" dirty="0" smtClean="0"/>
              <a:t>– pathogens in contaminated food or water enter the body through the digestive system</a:t>
            </a:r>
          </a:p>
          <a:p>
            <a:pPr marL="1485900" lvl="2" indent="-342900"/>
            <a:r>
              <a:rPr lang="en-US" sz="2200" b="0" dirty="0" smtClean="0"/>
              <a:t>Ex. </a:t>
            </a:r>
            <a:r>
              <a:rPr lang="en-US" sz="2200" b="0" u="sng" dirty="0" smtClean="0"/>
              <a:t>						</a:t>
            </a:r>
            <a:endParaRPr lang="en-US" sz="2200" b="0" dirty="0" smtClean="0"/>
          </a:p>
          <a:p>
            <a:pPr marL="800100" lvl="1" indent="-342900"/>
            <a:r>
              <a:rPr lang="en-US" sz="2400" u="sng" dirty="0" smtClean="0"/>
              <a:t> 				</a:t>
            </a:r>
            <a:r>
              <a:rPr lang="en-US" sz="2400" dirty="0" smtClean="0"/>
              <a:t>– </a:t>
            </a:r>
            <a:r>
              <a:rPr lang="en-US" sz="2400" dirty="0" smtClean="0"/>
              <a:t>allows pathogen to gain entry to body </a:t>
            </a:r>
          </a:p>
          <a:p>
            <a:pPr marL="1485900" lvl="2" indent="-342900"/>
            <a:r>
              <a:rPr lang="en-US" sz="2200" b="0" dirty="0" smtClean="0"/>
              <a:t>Ex. </a:t>
            </a:r>
            <a:r>
              <a:rPr lang="en-US" sz="2200" b="0" u="sng" dirty="0" smtClean="0"/>
              <a:t>			</a:t>
            </a:r>
            <a:endParaRPr lang="en-US" sz="2200" b="0" dirty="0" smtClean="0"/>
          </a:p>
          <a:p>
            <a:pPr marL="800100" lvl="1" indent="-342900"/>
            <a:r>
              <a:rPr lang="en-US" sz="2400" u="sng" dirty="0" smtClean="0"/>
              <a:t> 				</a:t>
            </a:r>
            <a:r>
              <a:rPr lang="en-US" sz="2400" dirty="0" smtClean="0"/>
              <a:t>– </a:t>
            </a:r>
            <a:r>
              <a:rPr lang="en-US" sz="2400" dirty="0" smtClean="0"/>
              <a:t>needle may contain pathogens in tiny drop of infected person’s blood left on needle; common mode of transmission in drug addicts</a:t>
            </a:r>
          </a:p>
          <a:p>
            <a:pPr marL="1485900" lvl="2" indent="-342900"/>
            <a:r>
              <a:rPr lang="en-US" sz="2200" b="0" dirty="0" smtClean="0"/>
              <a:t>Ex. </a:t>
            </a:r>
            <a:r>
              <a:rPr lang="en-US" sz="2200" b="0" u="sng" dirty="0" smtClean="0"/>
              <a:t>					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315597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5287963"/>
          </a:xfrm>
        </p:spPr>
        <p:txBody>
          <a:bodyPr>
            <a:normAutofit/>
          </a:bodyPr>
          <a:lstStyle/>
          <a:p>
            <a:pPr marL="800100" lvl="1" indent="-342900"/>
            <a:r>
              <a:rPr lang="en-US" sz="2400" u="sng" dirty="0" smtClean="0"/>
              <a:t> 				</a:t>
            </a:r>
            <a:r>
              <a:rPr lang="en-US" sz="2400" dirty="0" smtClean="0"/>
              <a:t> – </a:t>
            </a:r>
            <a:r>
              <a:rPr lang="en-US" sz="2400" dirty="0" smtClean="0"/>
              <a:t>only occurs if blood supply is contaminated with a disease such as AIDS</a:t>
            </a:r>
          </a:p>
          <a:p>
            <a:pPr marL="800100" lvl="1" indent="-342900"/>
            <a:r>
              <a:rPr lang="en-US" sz="2400" b="0" u="sng" dirty="0" smtClean="0"/>
              <a:t> 					</a:t>
            </a:r>
            <a:r>
              <a:rPr lang="en-US" sz="2400" b="0" dirty="0" smtClean="0"/>
              <a:t>– </a:t>
            </a:r>
            <a:r>
              <a:rPr lang="en-US" sz="2400" b="0" dirty="0" smtClean="0"/>
              <a:t>sexually transmitted diseases gain entry through the soft mucous membranes of the penis and vagina during sexual intercourse</a:t>
            </a:r>
          </a:p>
          <a:p>
            <a:pPr marL="800100" lvl="1" indent="-342900"/>
            <a:r>
              <a:rPr lang="en-US" sz="2400" u="sng" dirty="0" smtClean="0"/>
              <a:t> 			</a:t>
            </a:r>
            <a:r>
              <a:rPr lang="en-US" sz="2400" dirty="0" smtClean="0"/>
              <a:t>– </a:t>
            </a:r>
            <a:r>
              <a:rPr lang="en-US" sz="2400" dirty="0" smtClean="0"/>
              <a:t>blood-sucking insects inject their mouthparts through the skin and can transmit pathogens that they sucked out of an infected person </a:t>
            </a:r>
          </a:p>
          <a:p>
            <a:pPr marL="1485900" lvl="2" indent="-342900"/>
            <a:r>
              <a:rPr lang="en-US" sz="2200" b="0" dirty="0" smtClean="0"/>
              <a:t>Ex. </a:t>
            </a:r>
            <a:r>
              <a:rPr lang="en-US" sz="2200" b="0" u="sng" dirty="0" smtClean="0"/>
              <a:t>		</a:t>
            </a:r>
            <a:endParaRPr lang="en-US" sz="2200" b="0" dirty="0"/>
          </a:p>
        </p:txBody>
      </p:sp>
      <p:pic>
        <p:nvPicPr>
          <p:cNvPr id="8194" name="Picture 2" descr="C:\Users\dmilam\AppData\Local\Microsoft\Windows\Temporary Internet Files\Content.IE5\TKGMXOHG\MC90043803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5797"/>
            <a:ext cx="8763000" cy="467836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0" dirty="0" smtClean="0"/>
              <a:t>The human body has three lines of defense against microbial attack: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b="1" dirty="0" smtClean="0"/>
              <a:t>External barriers </a:t>
            </a:r>
            <a:r>
              <a:rPr lang="en-US" sz="2800" b="1" dirty="0" smtClean="0">
                <a:sym typeface="Wingdings" pitchFamily="2" charset="2"/>
              </a:rPr>
              <a:t> </a:t>
            </a:r>
            <a:r>
              <a:rPr lang="en-US" sz="2800" b="1" u="sng" dirty="0" smtClean="0">
                <a:sym typeface="Wingdings" pitchFamily="2" charset="2"/>
              </a:rPr>
              <a:t>									</a:t>
            </a:r>
            <a:endParaRPr lang="en-US" sz="2800" b="1" dirty="0" smtClean="0">
              <a:sym typeface="Wingdings" pitchFamily="2" charset="2"/>
            </a:endParaRPr>
          </a:p>
          <a:p>
            <a:pPr marL="1600200" lvl="2" indent="-457200">
              <a:buFont typeface="+mj-lt"/>
              <a:buAutoNum type="alphaLcParenR"/>
            </a:pPr>
            <a:r>
              <a:rPr lang="en-US" sz="2400" b="0" dirty="0" smtClean="0">
                <a:sym typeface="Wingdings" pitchFamily="2" charset="2"/>
              </a:rPr>
              <a:t>Intact skin acts </a:t>
            </a:r>
            <a:r>
              <a:rPr lang="en-US" sz="2400" b="0" u="sng" dirty="0" smtClean="0">
                <a:sym typeface="Wingdings" pitchFamily="2" charset="2"/>
              </a:rPr>
              <a:t>													</a:t>
            </a:r>
            <a:endParaRPr lang="en-US" sz="2400" b="0" dirty="0" smtClean="0">
              <a:sym typeface="Wingdings" pitchFamily="2" charset="2"/>
            </a:endParaRPr>
          </a:p>
          <a:p>
            <a:pPr marL="1943100" lvl="3" indent="-342900"/>
            <a:r>
              <a:rPr lang="en-US" sz="2400" dirty="0" smtClean="0">
                <a:sym typeface="Wingdings" pitchFamily="2" charset="2"/>
              </a:rPr>
              <a:t>Dry</a:t>
            </a:r>
            <a:r>
              <a:rPr lang="en-US" sz="2400" dirty="0" smtClean="0">
                <a:sym typeface="Wingdings" pitchFamily="2" charset="2"/>
              </a:rPr>
              <a:t>, dead skin does </a:t>
            </a:r>
            <a:r>
              <a:rPr lang="en-US" sz="2400" u="sng" dirty="0" smtClean="0">
                <a:sym typeface="Wingdings" pitchFamily="2" charset="2"/>
              </a:rPr>
              <a:t>					</a:t>
            </a:r>
            <a:r>
              <a:rPr lang="en-US" sz="2400" dirty="0" smtClean="0">
                <a:sym typeface="Wingdings" pitchFamily="2" charset="2"/>
              </a:rPr>
              <a:t> necessary </a:t>
            </a:r>
            <a:r>
              <a:rPr lang="en-US" sz="2400" dirty="0" smtClean="0">
                <a:sym typeface="Wingdings" pitchFamily="2" charset="2"/>
              </a:rPr>
              <a:t>for microbial growth and most will be ejected when </a:t>
            </a:r>
            <a:r>
              <a:rPr lang="en-US" sz="2400" dirty="0" smtClean="0">
                <a:sym typeface="Wingdings" pitchFamily="2" charset="2"/>
              </a:rPr>
              <a:t>skin cells are constantly sloughed off</a:t>
            </a:r>
          </a:p>
          <a:p>
            <a:pPr marL="1943100" lvl="3" indent="-342900"/>
            <a:r>
              <a:rPr lang="en-US" sz="2400" dirty="0" smtClean="0">
                <a:sym typeface="Wingdings" pitchFamily="2" charset="2"/>
              </a:rPr>
              <a:t>Skin is protected by </a:t>
            </a:r>
            <a:r>
              <a:rPr lang="en-US" sz="2400" u="sng" dirty="0" smtClean="0">
                <a:sym typeface="Wingdings" pitchFamily="2" charset="2"/>
              </a:rPr>
              <a:t>																		</a:t>
            </a:r>
            <a:endParaRPr lang="en-US" sz="24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6.3.3 Outline the role of skin and mucous membranes in defense against pathogens.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2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5797"/>
            <a:ext cx="8763000" cy="4678363"/>
          </a:xfrm>
        </p:spPr>
        <p:txBody>
          <a:bodyPr>
            <a:noAutofit/>
          </a:bodyPr>
          <a:lstStyle/>
          <a:p>
            <a:pPr marL="1600200" lvl="2" indent="-457200">
              <a:buFont typeface="+mj-lt"/>
              <a:buAutoNum type="alphaLcParenR" startAt="2"/>
            </a:pPr>
            <a:r>
              <a:rPr lang="en-US" sz="2400" b="0" dirty="0" smtClean="0">
                <a:sym typeface="Wingdings" pitchFamily="2" charset="2"/>
              </a:rPr>
              <a:t>Membranes (in respiratory and digestive tracts) </a:t>
            </a:r>
            <a:r>
              <a:rPr lang="en-US" sz="2400" b="0" u="sng" dirty="0" smtClean="0">
                <a:sym typeface="Wingdings" pitchFamily="2" charset="2"/>
              </a:rPr>
              <a:t>																	</a:t>
            </a:r>
            <a:endParaRPr lang="en-US" sz="2400" b="0" dirty="0" smtClean="0">
              <a:sym typeface="Wingdings" pitchFamily="2" charset="2"/>
            </a:endParaRPr>
          </a:p>
          <a:p>
            <a:pPr marL="2057400" lvl="3" indent="-457200"/>
            <a:r>
              <a:rPr lang="en-US" sz="2400" dirty="0" smtClean="0">
                <a:sym typeface="Wingdings" pitchFamily="2" charset="2"/>
              </a:rPr>
              <a:t>The mucus also </a:t>
            </a:r>
            <a:r>
              <a:rPr lang="en-US" sz="2400" u="sng" dirty="0" smtClean="0">
                <a:sym typeface="Wingdings" pitchFamily="2" charset="2"/>
              </a:rPr>
              <a:t>							</a:t>
            </a:r>
            <a:r>
              <a:rPr lang="en-US" sz="2400" dirty="0" smtClean="0">
                <a:sym typeface="Wingdings" pitchFamily="2" charset="2"/>
              </a:rPr>
              <a:t> that enter body through nose or mouth</a:t>
            </a:r>
          </a:p>
          <a:p>
            <a:pPr marL="2057400" lvl="3" indent="-457200"/>
            <a:r>
              <a:rPr lang="en-US" sz="2400" b="0" u="sng" dirty="0" smtClean="0">
                <a:sym typeface="Wingdings" pitchFamily="2" charset="2"/>
              </a:rPr>
              <a:t> 		</a:t>
            </a:r>
            <a:r>
              <a:rPr lang="en-US" sz="2400" b="0" dirty="0" smtClean="0">
                <a:sym typeface="Wingdings" pitchFamily="2" charset="2"/>
              </a:rPr>
              <a:t>on the membranes sweep up the mucus with microbes to be swallowed, coughed or sneezed out</a:t>
            </a:r>
            <a:endParaRPr lang="en-US" sz="24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6.3.3 Outline the role of skin and mucous membranes in defense against pathogens.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7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35797"/>
            <a:ext cx="8763000" cy="4678363"/>
          </a:xfrm>
        </p:spPr>
        <p:txBody>
          <a:bodyPr>
            <a:noAutofit/>
          </a:bodyPr>
          <a:lstStyle/>
          <a:p>
            <a:pPr marL="971550" lvl="1" indent="-514350">
              <a:buFont typeface="+mj-lt"/>
              <a:buAutoNum type="arabicPeriod" startAt="2"/>
            </a:pPr>
            <a:r>
              <a:rPr lang="en-US" sz="3000" b="1" u="sng" dirty="0" smtClean="0"/>
              <a:t> 						</a:t>
            </a:r>
            <a:r>
              <a:rPr lang="en-US" sz="3000" dirty="0" smtClean="0"/>
              <a:t>– effective against a </a:t>
            </a:r>
            <a:r>
              <a:rPr lang="en-US" sz="3000" u="sng" dirty="0" smtClean="0"/>
              <a:t>						</a:t>
            </a:r>
            <a:r>
              <a:rPr lang="en-US" sz="3000" dirty="0" smtClean="0"/>
              <a:t>– three categories: </a:t>
            </a:r>
            <a:endParaRPr lang="en-US" sz="3000" dirty="0" smtClean="0">
              <a:sym typeface="Wingdings" pitchFamily="2" charset="2"/>
            </a:endParaRPr>
          </a:p>
          <a:p>
            <a:pPr marL="1600200" lvl="2" indent="-457200">
              <a:buFont typeface="+mj-lt"/>
              <a:buAutoNum type="alphaLcParenR"/>
            </a:pPr>
            <a:r>
              <a:rPr lang="en-US" sz="2800" b="0" dirty="0" smtClean="0">
                <a:sym typeface="Wingdings" pitchFamily="2" charset="2"/>
              </a:rPr>
              <a:t>Phagocytic cells and natural killer cells</a:t>
            </a:r>
          </a:p>
          <a:p>
            <a:pPr marL="2057400" lvl="3" indent="-457200"/>
            <a:r>
              <a:rPr lang="en-US" sz="2600" b="0" u="sng" dirty="0" smtClean="0">
                <a:sym typeface="Wingdings" pitchFamily="2" charset="2"/>
              </a:rPr>
              <a:t> 				</a:t>
            </a:r>
            <a:r>
              <a:rPr lang="en-US" sz="2600" b="0" dirty="0" smtClean="0">
                <a:sym typeface="Wingdings" pitchFamily="2" charset="2"/>
              </a:rPr>
              <a:t> (most important):</a:t>
            </a:r>
          </a:p>
          <a:p>
            <a:pPr marL="2514600" lvl="4" indent="-457200"/>
            <a:r>
              <a:rPr lang="en-US" sz="2400" b="0" dirty="0" smtClean="0">
                <a:sym typeface="Wingdings" pitchFamily="2" charset="2"/>
              </a:rPr>
              <a:t>White blood cells that crawl around in the extracellular fluid </a:t>
            </a:r>
            <a:r>
              <a:rPr lang="en-US" sz="2400" b="0" u="sng" dirty="0" smtClean="0">
                <a:sym typeface="Wingdings" pitchFamily="2" charset="2"/>
              </a:rPr>
              <a:t>							</a:t>
            </a:r>
            <a:r>
              <a:rPr lang="en-US" sz="2400" b="0" dirty="0" smtClean="0">
                <a:sym typeface="Wingdings" pitchFamily="2" charset="2"/>
              </a:rPr>
              <a:t>(similar to how amoeba feed)</a:t>
            </a:r>
          </a:p>
          <a:p>
            <a:pPr marL="2514600" lvl="4" indent="-457200"/>
            <a:r>
              <a:rPr lang="en-US" sz="2400" b="0" dirty="0" smtClean="0">
                <a:sym typeface="Wingdings" pitchFamily="2" charset="2"/>
              </a:rPr>
              <a:t>Also act as </a:t>
            </a:r>
            <a:r>
              <a:rPr lang="en-US" sz="2400" b="0" u="sng" dirty="0" smtClean="0">
                <a:sym typeface="Wingdings" pitchFamily="2" charset="2"/>
              </a:rPr>
              <a:t>“				”</a:t>
            </a:r>
            <a:r>
              <a:rPr lang="en-US" sz="2400" b="0" dirty="0" smtClean="0">
                <a:sym typeface="Wingdings" pitchFamily="2" charset="2"/>
              </a:rPr>
              <a:t> cells (present parts of microbe to other cells of immune system)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6.3.4 Outline how phagocytic leucocytes ingest pathogens in the blood and in body tissues.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867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Phagocytosis animation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http://highered.mcgraw-hill.com/sites/0072495855/student_view0/chapter2/animation__</a:t>
            </a:r>
            <a:r>
              <a:rPr lang="en-US" dirty="0" smtClean="0">
                <a:hlinkClick r:id="rId2"/>
              </a:rPr>
              <a:t>phagocytosis.html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95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06" y="813435"/>
            <a:ext cx="1619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231" y="843915"/>
            <a:ext cx="1790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606" y="2971800"/>
            <a:ext cx="1866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93" y="2971800"/>
            <a:ext cx="1762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06" y="4800599"/>
            <a:ext cx="18288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581" y="4800600"/>
            <a:ext cx="16573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659506" y="1527810"/>
            <a:ext cx="1123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335656" y="2133600"/>
            <a:ext cx="1633537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89986" y="3524250"/>
            <a:ext cx="1123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22371" y="5381625"/>
            <a:ext cx="11239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388044" y="4031159"/>
            <a:ext cx="1633537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399" y="2225397"/>
            <a:ext cx="3815715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4876800" y="2242185"/>
            <a:ext cx="3815715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-57150" y="4031159"/>
            <a:ext cx="41910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4189572" y="4191000"/>
            <a:ext cx="501205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sp>
        <p:nvSpPr>
          <p:cNvPr id="22" name="TextBox 21"/>
          <p:cNvSpPr txBox="1"/>
          <p:nvPr/>
        </p:nvSpPr>
        <p:spPr>
          <a:xfrm>
            <a:off x="304798" y="6020157"/>
            <a:ext cx="3815715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4191001" y="6020157"/>
            <a:ext cx="4343399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2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43398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6.3.4 Outline how phagocytic leucocytes ingest pathogens in the blood and in body tissues.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2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676400"/>
            <a:ext cx="8763000" cy="4678363"/>
          </a:xfrm>
        </p:spPr>
        <p:txBody>
          <a:bodyPr>
            <a:noAutofit/>
          </a:bodyPr>
          <a:lstStyle/>
          <a:p>
            <a:pPr marL="2057400" lvl="3" indent="-457200"/>
            <a:r>
              <a:rPr lang="en-US" sz="2800" b="1" u="sng" dirty="0" smtClean="0">
                <a:sym typeface="Wingdings" pitchFamily="2" charset="2"/>
              </a:rPr>
              <a:t> 						</a:t>
            </a:r>
            <a:r>
              <a:rPr lang="en-US" sz="2800" b="1" dirty="0" smtClean="0">
                <a:sym typeface="Wingdings" pitchFamily="2" charset="2"/>
              </a:rPr>
              <a:t>:</a:t>
            </a:r>
          </a:p>
          <a:p>
            <a:pPr marL="2514600" lvl="4" indent="-457200"/>
            <a:r>
              <a:rPr lang="en-US" sz="2400" b="0" dirty="0" smtClean="0">
                <a:sym typeface="Wingdings" pitchFamily="2" charset="2"/>
              </a:rPr>
              <a:t>Another class of white blood cells</a:t>
            </a:r>
          </a:p>
          <a:p>
            <a:pPr marL="2514600" lvl="4" indent="-457200"/>
            <a:r>
              <a:rPr lang="en-US" sz="2400" b="0" dirty="0" smtClean="0">
                <a:sym typeface="Wingdings" pitchFamily="2" charset="2"/>
              </a:rPr>
              <a:t>Do not directly attack microbes, </a:t>
            </a:r>
            <a:r>
              <a:rPr lang="en-US" sz="2400" b="0" u="sng" dirty="0" smtClean="0">
                <a:sym typeface="Wingdings" pitchFamily="2" charset="2"/>
              </a:rPr>
              <a:t>																</a:t>
            </a:r>
            <a:endParaRPr lang="en-US" sz="2400" b="0" dirty="0" smtClean="0">
              <a:sym typeface="Wingdings" pitchFamily="2" charset="2"/>
            </a:endParaRPr>
          </a:p>
          <a:p>
            <a:pPr marL="2514600" lvl="4" indent="-457200"/>
            <a:r>
              <a:rPr lang="en-US" sz="2400" dirty="0" smtClean="0">
                <a:sym typeface="Wingdings" pitchFamily="2" charset="2"/>
              </a:rPr>
              <a:t>Also </a:t>
            </a:r>
            <a:r>
              <a:rPr lang="en-US" sz="2400" u="sng" dirty="0" smtClean="0">
                <a:sym typeface="Wingdings" pitchFamily="2" charset="2"/>
              </a:rPr>
              <a:t>						</a:t>
            </a:r>
            <a:endParaRPr lang="en-US" sz="24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6.3.4 Outline how phagocytic leucocytes ingest pathogens in the blood and in body tissues.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96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5364163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lphaLcParenR" startAt="2"/>
            </a:pPr>
            <a:r>
              <a:rPr lang="en-US" sz="2400" b="1" u="sng" dirty="0" smtClean="0"/>
              <a:t> 					</a:t>
            </a:r>
            <a:r>
              <a:rPr lang="en-US" sz="2400" b="0" dirty="0" smtClean="0"/>
              <a:t>(localized injury) – results from injury and large-scale breaches of the skin such as a cut</a:t>
            </a:r>
          </a:p>
          <a:p>
            <a:pPr marL="1600200" lvl="2" indent="-457200"/>
            <a:r>
              <a:rPr lang="en-US" sz="2200" b="1" dirty="0" smtClean="0"/>
              <a:t>Inflammation occurs: </a:t>
            </a:r>
            <a:r>
              <a:rPr lang="en-US" sz="2200" b="1" u="sng" dirty="0" smtClean="0"/>
              <a:t>	</a:t>
            </a:r>
            <a:r>
              <a:rPr lang="en-US" sz="2200" u="sng" dirty="0" smtClean="0"/>
              <a:t>																	</a:t>
            </a:r>
            <a:endParaRPr lang="en-US" sz="2200" dirty="0" smtClean="0">
              <a:sym typeface="Wingdings" pitchFamily="2" charset="2"/>
            </a:endParaRPr>
          </a:p>
          <a:p>
            <a:pPr marL="1600200" lvl="2" indent="-457200"/>
            <a:r>
              <a:rPr lang="en-US" sz="2200" b="1" dirty="0" smtClean="0">
                <a:sym typeface="Wingdings" pitchFamily="2" charset="2"/>
              </a:rPr>
              <a:t>Injured area is walled off to isolate infected tissue:  </a:t>
            </a:r>
            <a:r>
              <a:rPr lang="en-US" sz="2200" u="sng" dirty="0" smtClean="0">
                <a:sym typeface="Wingdings" pitchFamily="2" charset="2"/>
              </a:rPr>
              <a:t>																				</a:t>
            </a:r>
            <a:endParaRPr lang="en-US" sz="2200" b="1" dirty="0" smtClean="0">
              <a:sym typeface="Wingdings" pitchFamily="2" charset="2"/>
            </a:endParaRPr>
          </a:p>
          <a:p>
            <a:pPr marL="1600200" lvl="2" indent="-457200"/>
            <a:r>
              <a:rPr lang="en-US" sz="2200" b="1" dirty="0" smtClean="0">
                <a:sym typeface="Wingdings" pitchFamily="2" charset="2"/>
              </a:rPr>
              <a:t>Phagocytes &amp; Killer cells are recruited: </a:t>
            </a:r>
            <a:r>
              <a:rPr lang="en-US" sz="2200" u="sng" dirty="0" smtClean="0">
                <a:sym typeface="Wingdings" pitchFamily="2" charset="2"/>
              </a:rPr>
              <a:t>															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4124827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297"/>
            <a:ext cx="8077200" cy="4373563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Inflammatory Response:</a:t>
            </a:r>
            <a:endParaRPr lang="en-US" sz="2800" b="0" dirty="0"/>
          </a:p>
        </p:txBody>
      </p:sp>
      <p:pic>
        <p:nvPicPr>
          <p:cNvPr id="4" name="Picture 6" descr="sb4091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3297"/>
            <a:ext cx="8115300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31888" y="3126422"/>
            <a:ext cx="885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Skin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755900" y="2854960"/>
            <a:ext cx="1277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Wound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468938" y="3523297"/>
            <a:ext cx="3092450" cy="1006475"/>
          </a:xfrm>
          <a:prstGeom prst="rect">
            <a:avLst/>
          </a:prstGeom>
          <a:solidFill>
            <a:srgbClr val="FFCCCC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Phagocytes move into the area and engulf the bacteria and cell debris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357938" y="5363210"/>
            <a:ext cx="1277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Capillary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158875" y="4656772"/>
            <a:ext cx="1263650" cy="1006475"/>
          </a:xfrm>
          <a:prstGeom prst="rect">
            <a:avLst/>
          </a:prstGeom>
          <a:solidFill>
            <a:srgbClr val="FFCCCC">
              <a:alpha val="7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Bacteria enter the wound</a:t>
            </a:r>
          </a:p>
        </p:txBody>
      </p:sp>
    </p:spTree>
    <p:extLst>
      <p:ext uri="{BB962C8B-B14F-4D97-AF65-F5344CB8AC3E}">
        <p14:creationId xmlns:p14="http://schemas.microsoft.com/office/powerpoint/2010/main" val="412482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tml.slidesharecdn.com/defense-against-infectious-disease-1228386458765022-9/images/95/slide-006-638.jpg?1355457517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1" y="-76200"/>
            <a:ext cx="9235947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46720" cy="50593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0" dirty="0" smtClean="0"/>
              <a:t>A </a:t>
            </a:r>
            <a:r>
              <a:rPr lang="en-US" sz="2800" b="0" i="1" dirty="0" smtClean="0"/>
              <a:t>pathogen</a:t>
            </a:r>
            <a:r>
              <a:rPr lang="en-US" sz="2800" b="0" dirty="0" smtClean="0"/>
              <a:t> </a:t>
            </a:r>
            <a:r>
              <a:rPr lang="en-US" sz="2800" b="0" dirty="0" smtClean="0"/>
              <a:t>is </a:t>
            </a:r>
            <a:r>
              <a:rPr lang="en-US" sz="2800" b="0" u="sng" dirty="0" smtClean="0"/>
              <a:t>														</a:t>
            </a:r>
            <a:endParaRPr lang="en-US" sz="2800" b="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 smtClean="0"/>
              <a:t>Examples of organisms that cause disease:</a:t>
            </a:r>
          </a:p>
          <a:p>
            <a:pPr marL="800100" lvl="1" indent="-342900"/>
            <a:r>
              <a:rPr lang="en-US" sz="2800" dirty="0" smtClean="0"/>
              <a:t>Viruses</a:t>
            </a:r>
            <a:endParaRPr lang="en-US" sz="2800" dirty="0" smtClean="0"/>
          </a:p>
          <a:p>
            <a:pPr marL="1485900" lvl="2" indent="-342900"/>
            <a:r>
              <a:rPr lang="en-US" sz="2400" dirty="0" smtClean="0"/>
              <a:t>Not </a:t>
            </a:r>
            <a:r>
              <a:rPr lang="en-US" sz="2400" dirty="0" smtClean="0"/>
              <a:t>considered </a:t>
            </a:r>
            <a:r>
              <a:rPr lang="en-US" sz="2400" u="sng" dirty="0" smtClean="0"/>
              <a:t>			</a:t>
            </a:r>
            <a:endParaRPr lang="en-US" sz="2400" dirty="0" smtClean="0"/>
          </a:p>
          <a:p>
            <a:pPr marL="1485900" lvl="2" indent="-342900"/>
            <a:r>
              <a:rPr lang="en-US" sz="2400" dirty="0" smtClean="0"/>
              <a:t>Needs </a:t>
            </a:r>
            <a:r>
              <a:rPr lang="en-US" sz="2400" dirty="0" smtClean="0"/>
              <a:t>a </a:t>
            </a:r>
            <a:r>
              <a:rPr lang="en-US" sz="2400" u="sng" dirty="0" smtClean="0"/>
              <a:t>						</a:t>
            </a:r>
            <a:endParaRPr lang="en-US" sz="2400" dirty="0" smtClean="0"/>
          </a:p>
          <a:p>
            <a:pPr marL="1485900" lvl="2" indent="-342900"/>
            <a:r>
              <a:rPr lang="en-US" sz="2400" dirty="0" smtClean="0"/>
              <a:t>Causes</a:t>
            </a:r>
            <a:r>
              <a:rPr lang="en-US" sz="2400" dirty="0" smtClean="0"/>
              <a:t>: </a:t>
            </a:r>
            <a:r>
              <a:rPr lang="en-US" sz="2400" u="sng" dirty="0" smtClean="0"/>
              <a:t>													</a:t>
            </a:r>
            <a:endParaRPr lang="en-US" sz="24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6.3.1 Define </a:t>
            </a:r>
            <a:r>
              <a:rPr lang="en-US" sz="2400" b="1" i="1" dirty="0" smtClean="0">
                <a:solidFill>
                  <a:schemeClr val="tx2"/>
                </a:solidFill>
              </a:rPr>
              <a:t>pathogen.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7" name="Picture 4" descr="ch19_02_06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24" b="-5649"/>
          <a:stretch>
            <a:fillRect/>
          </a:stretch>
        </p:blipFill>
        <p:spPr bwMode="auto">
          <a:xfrm>
            <a:off x="3962400" y="0"/>
            <a:ext cx="5243066" cy="163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2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077200" cy="5364163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lphaLcParenR" startAt="3"/>
            </a:pPr>
            <a:r>
              <a:rPr lang="en-US" sz="2800" b="1" u="sng" dirty="0"/>
              <a:t> </a:t>
            </a:r>
            <a:r>
              <a:rPr lang="en-US" sz="2800" b="1" u="sng" dirty="0" smtClean="0"/>
              <a:t>		</a:t>
            </a:r>
            <a:r>
              <a:rPr lang="en-US" sz="2800" b="1" dirty="0" smtClean="0"/>
              <a:t>– </a:t>
            </a:r>
            <a:r>
              <a:rPr lang="en-US" sz="2800" dirty="0" smtClean="0"/>
              <a:t>results when </a:t>
            </a:r>
            <a:r>
              <a:rPr lang="en-US" sz="2800" u="sng" dirty="0" smtClean="0"/>
              <a:t>																	</a:t>
            </a:r>
            <a:endParaRPr lang="en-US" sz="2800" dirty="0" smtClean="0"/>
          </a:p>
          <a:p>
            <a:pPr marL="1600200" lvl="2" indent="-457200"/>
            <a:r>
              <a:rPr lang="en-US" sz="2400" b="0" dirty="0" smtClean="0"/>
              <a:t>Fever increases the </a:t>
            </a:r>
            <a:r>
              <a:rPr lang="en-US" sz="2400" b="0" u="sng" dirty="0" smtClean="0"/>
              <a:t>											</a:t>
            </a:r>
            <a:endParaRPr lang="en-US" sz="2400" b="0" dirty="0" smtClean="0"/>
          </a:p>
          <a:p>
            <a:pPr marL="1600200" lvl="2" indent="-457200"/>
            <a:r>
              <a:rPr lang="en-US" sz="2400" dirty="0" smtClean="0"/>
              <a:t>Fever </a:t>
            </a:r>
            <a:r>
              <a:rPr lang="en-US" sz="2400" u="sng" dirty="0" smtClean="0"/>
              <a:t>													</a:t>
            </a:r>
            <a:endParaRPr lang="en-US" sz="2400" dirty="0" smtClean="0"/>
          </a:p>
          <a:p>
            <a:pPr marL="1600200" lvl="2" indent="-457200"/>
            <a:r>
              <a:rPr lang="en-US" sz="2400" b="0" dirty="0" smtClean="0"/>
              <a:t>Fever also helps </a:t>
            </a:r>
            <a:r>
              <a:rPr lang="en-US" sz="2400" b="0" u="sng" dirty="0" smtClean="0"/>
              <a:t> 				</a:t>
            </a:r>
            <a:r>
              <a:rPr lang="en-US" sz="2400" b="0" dirty="0" smtClean="0"/>
              <a:t> by increasing the productio</a:t>
            </a:r>
            <a:r>
              <a:rPr lang="en-US" sz="2400" dirty="0" smtClean="0"/>
              <a:t>n </a:t>
            </a:r>
            <a:r>
              <a:rPr lang="en-US" sz="2400" smtClean="0"/>
              <a:t>of </a:t>
            </a:r>
            <a:r>
              <a:rPr lang="en-US" sz="2400" u="sng" smtClean="0"/>
              <a:t>			</a:t>
            </a:r>
            <a:r>
              <a:rPr lang="en-US" sz="2400" smtClean="0"/>
              <a:t> (</a:t>
            </a:r>
            <a:r>
              <a:rPr lang="en-US" sz="2400" dirty="0" smtClean="0"/>
              <a:t>increases resistance of surrounding cells to viral attack)</a:t>
            </a:r>
            <a:endParaRPr lang="en-US" sz="24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57912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more info on </a:t>
            </a:r>
            <a:r>
              <a:rPr lang="en-US" dirty="0" err="1" smtClean="0"/>
              <a:t>interferons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pathmicro.med.sc.edu/mhunt/interferon.htm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37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386513" cy="412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30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9600" y="1036636"/>
            <a:ext cx="9326880" cy="4373563"/>
          </a:xfrm>
        </p:spPr>
        <p:txBody>
          <a:bodyPr>
            <a:normAutofit/>
          </a:bodyPr>
          <a:lstStyle/>
          <a:p>
            <a:pPr marL="1485900" lvl="2" indent="-342900"/>
            <a:r>
              <a:rPr lang="en-US" sz="2800" b="0" dirty="0" smtClean="0"/>
              <a:t>Bacteria</a:t>
            </a:r>
            <a:endParaRPr lang="en-US" sz="2400" b="0" dirty="0" smtClean="0"/>
          </a:p>
          <a:p>
            <a:pPr marL="1943100" lvl="3" indent="-342900"/>
            <a:r>
              <a:rPr lang="en-US" sz="2400" dirty="0" smtClean="0"/>
              <a:t>Prokaryote (lacks nucleus)</a:t>
            </a:r>
          </a:p>
          <a:p>
            <a:pPr marL="1943100" lvl="3" indent="-342900"/>
            <a:r>
              <a:rPr lang="en-US" sz="2400" b="0" dirty="0" smtClean="0"/>
              <a:t>Divides </a:t>
            </a:r>
            <a:r>
              <a:rPr lang="en-US" sz="2400" b="0" dirty="0" smtClean="0"/>
              <a:t>by </a:t>
            </a:r>
            <a:r>
              <a:rPr lang="en-US" sz="2400" b="0" u="sng" dirty="0" smtClean="0"/>
              <a:t>					</a:t>
            </a:r>
            <a:endParaRPr lang="en-US" sz="2400" b="0" dirty="0" smtClean="0"/>
          </a:p>
          <a:p>
            <a:pPr marL="1943100" lvl="3" indent="-342900"/>
            <a:r>
              <a:rPr lang="en-US" sz="2400" dirty="0" smtClean="0"/>
              <a:t>Causes: </a:t>
            </a:r>
            <a:r>
              <a:rPr lang="en-US" sz="2400" u="sng" dirty="0" smtClean="0"/>
              <a:t>		</a:t>
            </a:r>
            <a:r>
              <a:rPr lang="en-US" sz="2400" dirty="0" smtClean="0"/>
              <a:t> (diarrhea), </a:t>
            </a:r>
            <a:r>
              <a:rPr lang="en-US" sz="2400" u="sng" dirty="0" smtClean="0"/>
              <a:t>			</a:t>
            </a:r>
            <a:r>
              <a:rPr lang="en-US" sz="2400" dirty="0" smtClean="0"/>
              <a:t>(sore throat, affects breathing</a:t>
            </a:r>
            <a:r>
              <a:rPr lang="en-US" sz="2400" u="sng" dirty="0" smtClean="0"/>
              <a:t>), 			,</a:t>
            </a:r>
            <a:r>
              <a:rPr lang="en-US" sz="2400" dirty="0" smtClean="0"/>
              <a:t> </a:t>
            </a:r>
            <a:r>
              <a:rPr lang="en-US" sz="2400" u="sng" dirty="0" smtClean="0"/>
              <a:t>		,  			,		</a:t>
            </a:r>
            <a:r>
              <a:rPr lang="en-US" sz="2400" dirty="0" smtClean="0"/>
              <a:t> (muscle spasms), </a:t>
            </a:r>
            <a:r>
              <a:rPr lang="en-US" sz="2400" u="sng" dirty="0" smtClean="0"/>
              <a:t>				</a:t>
            </a:r>
            <a:endParaRPr lang="en-US" sz="2400" b="0" dirty="0"/>
          </a:p>
        </p:txBody>
      </p:sp>
      <p:pic>
        <p:nvPicPr>
          <p:cNvPr id="3074" name="Picture 2" descr="http://textbookofbacteriology.net/themicrobialworld/SoldierTetan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31919"/>
            <a:ext cx="489585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10" y="381000"/>
            <a:ext cx="2178050" cy="121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25382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6334780"/>
            <a:ext cx="4709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http://textbookofbacteriology.net/themicrobialworld/Tetanus.html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tml.slidesharecdn.com/defense-against-infectious-disease-1228386458765022-9/images/95/slide-007-638.jpg?13554575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3217"/>
            <a:ext cx="8534401" cy="4373563"/>
          </a:xfrm>
        </p:spPr>
        <p:txBody>
          <a:bodyPr>
            <a:normAutofit/>
          </a:bodyPr>
          <a:lstStyle/>
          <a:p>
            <a:pPr marL="1485900" lvl="2" indent="-342900"/>
            <a:r>
              <a:rPr lang="en-US" sz="2200" b="0" dirty="0" smtClean="0">
                <a:solidFill>
                  <a:schemeClr val="bg1"/>
                </a:solidFill>
              </a:rPr>
              <a:t>Fungi</a:t>
            </a:r>
          </a:p>
          <a:p>
            <a:pPr marL="1943100" lvl="3" indent="-342900"/>
            <a:r>
              <a:rPr lang="en-US" sz="2200" dirty="0" smtClean="0">
                <a:solidFill>
                  <a:schemeClr val="bg1"/>
                </a:solidFill>
              </a:rPr>
              <a:t>Eukaryotes</a:t>
            </a:r>
          </a:p>
          <a:p>
            <a:pPr marL="1943100" lvl="3" indent="-342900"/>
            <a:r>
              <a:rPr lang="en-US" sz="2200" b="0" dirty="0" smtClean="0">
                <a:solidFill>
                  <a:schemeClr val="bg1"/>
                </a:solidFill>
              </a:rPr>
              <a:t>Causes</a:t>
            </a:r>
            <a:r>
              <a:rPr lang="en-US" sz="2200" b="0" u="sng" dirty="0" smtClean="0">
                <a:solidFill>
                  <a:schemeClr val="bg1"/>
                </a:solidFill>
              </a:rPr>
              <a:t>: 		,		,			</a:t>
            </a:r>
            <a:r>
              <a:rPr lang="en-US" sz="2200" b="0" dirty="0" smtClean="0">
                <a:solidFill>
                  <a:schemeClr val="bg1"/>
                </a:solidFill>
              </a:rPr>
              <a:t> (yeast infection, thrush), </a:t>
            </a:r>
            <a:r>
              <a:rPr lang="en-US" sz="2200" b="0" u="sng" dirty="0" smtClean="0">
                <a:solidFill>
                  <a:schemeClr val="bg1"/>
                </a:solidFill>
              </a:rPr>
              <a:t>			</a:t>
            </a:r>
            <a:r>
              <a:rPr lang="en-US" sz="2200" b="0" dirty="0" smtClean="0">
                <a:solidFill>
                  <a:schemeClr val="bg1"/>
                </a:solidFill>
              </a:rPr>
              <a:t> (allergic reaction to breathing moldy crop), </a:t>
            </a:r>
            <a:r>
              <a:rPr lang="en-US" sz="2200" b="0" u="sng" dirty="0" smtClean="0">
                <a:solidFill>
                  <a:schemeClr val="bg1"/>
                </a:solidFill>
              </a:rPr>
              <a:t>				</a:t>
            </a:r>
            <a:endParaRPr lang="en-US" sz="2200" b="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" y="6174937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http://en.wikipedia.org/wiki/File:FeetFungal.JPG</a:t>
            </a:r>
            <a:endParaRPr lang="en-US" sz="1600" dirty="0"/>
          </a:p>
        </p:txBody>
      </p:sp>
      <p:pic>
        <p:nvPicPr>
          <p:cNvPr id="4100" name="Picture 4" descr="Aspergill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627119"/>
            <a:ext cx="4038600" cy="323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6519446"/>
            <a:ext cx="548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http://www.ncbi.nlm.nih.gov/pubmedhealth/PMH0002302/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48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14400" y="76516"/>
            <a:ext cx="10058400" cy="4373563"/>
          </a:xfrm>
        </p:spPr>
        <p:txBody>
          <a:bodyPr>
            <a:normAutofit/>
          </a:bodyPr>
          <a:lstStyle/>
          <a:p>
            <a:pPr marL="1485900" lvl="2" indent="-342900"/>
            <a:r>
              <a:rPr lang="en-US" sz="2800" b="0" dirty="0" smtClean="0"/>
              <a:t>Protozoa</a:t>
            </a:r>
            <a:endParaRPr lang="en-US" sz="2200" b="0" dirty="0" smtClean="0"/>
          </a:p>
          <a:p>
            <a:pPr marL="1943100" lvl="3" indent="-342900"/>
            <a:r>
              <a:rPr lang="en-US" sz="2400" dirty="0" smtClean="0"/>
              <a:t>Animal-like </a:t>
            </a:r>
            <a:r>
              <a:rPr lang="en-US" sz="2400" dirty="0" err="1" smtClean="0"/>
              <a:t>protists</a:t>
            </a:r>
            <a:endParaRPr lang="en-US" sz="2400" b="0" dirty="0" smtClean="0"/>
          </a:p>
          <a:p>
            <a:pPr marL="1943100" lvl="3" indent="-342900"/>
            <a:r>
              <a:rPr lang="en-US" sz="2400" dirty="0" smtClean="0"/>
              <a:t>Causes</a:t>
            </a:r>
            <a:r>
              <a:rPr lang="en-US" sz="2400" dirty="0" smtClean="0"/>
              <a:t>: </a:t>
            </a:r>
            <a:r>
              <a:rPr lang="en-US" sz="2400" u="sng" dirty="0" smtClean="0"/>
              <a:t>		</a:t>
            </a:r>
            <a:r>
              <a:rPr lang="en-US" sz="2400" dirty="0" smtClean="0"/>
              <a:t>, </a:t>
            </a:r>
            <a:r>
              <a:rPr lang="en-US" sz="2400" u="sng" dirty="0" smtClean="0"/>
              <a:t>		</a:t>
            </a:r>
            <a:r>
              <a:rPr lang="en-US" sz="2400" dirty="0" smtClean="0"/>
              <a:t>(invades intestines, dysentery, diarrhea), </a:t>
            </a:r>
            <a:r>
              <a:rPr lang="en-US" sz="2400" u="sng" dirty="0" smtClean="0"/>
              <a:t>		        </a:t>
            </a:r>
            <a:r>
              <a:rPr lang="en-US" sz="2400" dirty="0" smtClean="0"/>
              <a:t>(</a:t>
            </a:r>
            <a:r>
              <a:rPr lang="en-US" sz="2400" dirty="0" smtClean="0"/>
              <a:t>sleeping sickness) </a:t>
            </a:r>
            <a:endParaRPr lang="en-US" sz="2400" b="0" dirty="0"/>
          </a:p>
        </p:txBody>
      </p:sp>
      <p:pic>
        <p:nvPicPr>
          <p:cNvPr id="5122" name="Picture 2" descr="Life Cycle of Trypanosma brucei gambiense and Trypanosma brucei rhodesie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24" y="2057400"/>
            <a:ext cx="6589493" cy="478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066800"/>
            <a:ext cx="8488680" cy="5059363"/>
          </a:xfrm>
        </p:spPr>
        <p:txBody>
          <a:bodyPr>
            <a:normAutofit/>
          </a:bodyPr>
          <a:lstStyle/>
          <a:p>
            <a:pPr marL="1485900" lvl="2" indent="-342900"/>
            <a:r>
              <a:rPr lang="en-US" sz="2800" b="0" dirty="0" smtClean="0"/>
              <a:t>Roundworms</a:t>
            </a:r>
            <a:endParaRPr lang="en-US" sz="2400" b="0" dirty="0" smtClean="0"/>
          </a:p>
          <a:p>
            <a:pPr marL="1943100" lvl="3" indent="-342900"/>
            <a:r>
              <a:rPr lang="en-US" sz="2400" dirty="0" smtClean="0"/>
              <a:t>Causes: </a:t>
            </a:r>
            <a:r>
              <a:rPr lang="en-US" sz="2400" u="sng" dirty="0" smtClean="0"/>
              <a:t>		</a:t>
            </a:r>
            <a:r>
              <a:rPr lang="en-US" sz="2400" dirty="0" smtClean="0"/>
              <a:t>, </a:t>
            </a:r>
            <a:r>
              <a:rPr lang="en-US" sz="2400" u="sng" dirty="0" smtClean="0"/>
              <a:t>		</a:t>
            </a:r>
            <a:r>
              <a:rPr lang="en-US" sz="2400" dirty="0" smtClean="0"/>
              <a:t>, </a:t>
            </a:r>
            <a:r>
              <a:rPr lang="en-US" sz="2400" u="sng" dirty="0" smtClean="0"/>
              <a:t>		</a:t>
            </a:r>
            <a:endParaRPr lang="en-US" sz="2400" b="0" dirty="0"/>
          </a:p>
        </p:txBody>
      </p:sp>
      <p:pic>
        <p:nvPicPr>
          <p:cNvPr id="6146" name="Picture 2" descr="Left/Right: Fertilized eggs of A. lumbricoides in unstained wet mounts of stool. Center: Adult female A. lumbricoid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001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2120" y="460248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http://www.cdc.gov/parasites/ascariasis/index.html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4864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Elephantiasis video clip:</a:t>
            </a:r>
          </a:p>
          <a:p>
            <a:r>
              <a:rPr lang="en-US" dirty="0" smtClean="0">
                <a:hlinkClick r:id="rId3"/>
              </a:rPr>
              <a:t>http://animal.discovery.com/tv-shows/monsters-inside-me/videos/parasite-causes-elephantiasis.htm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486400" y="19812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8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5287963"/>
          </a:xfrm>
        </p:spPr>
        <p:txBody>
          <a:bodyPr>
            <a:normAutofit/>
          </a:bodyPr>
          <a:lstStyle/>
          <a:p>
            <a:pPr marL="1485900" lvl="2" indent="-342900"/>
            <a:r>
              <a:rPr lang="en-US" sz="2800" b="0" dirty="0" smtClean="0"/>
              <a:t>Flatworms</a:t>
            </a:r>
            <a:endParaRPr lang="en-US" sz="2400" b="0" dirty="0" smtClean="0"/>
          </a:p>
          <a:p>
            <a:pPr marL="1943100" lvl="3" indent="-342900"/>
            <a:r>
              <a:rPr lang="en-US" sz="2400" dirty="0" smtClean="0"/>
              <a:t>Pork and </a:t>
            </a:r>
            <a:r>
              <a:rPr lang="en-US" sz="2400" dirty="0" smtClean="0"/>
              <a:t>beef </a:t>
            </a:r>
            <a:r>
              <a:rPr lang="en-US" sz="2400" u="sng" dirty="0" smtClean="0"/>
              <a:t>		</a:t>
            </a:r>
            <a:r>
              <a:rPr lang="en-US" sz="2400" dirty="0" smtClean="0"/>
              <a:t>, </a:t>
            </a:r>
            <a:r>
              <a:rPr lang="en-US" sz="2400" u="sng" dirty="0" smtClean="0"/>
              <a:t>		</a:t>
            </a:r>
            <a:r>
              <a:rPr lang="en-US" sz="2400" dirty="0" smtClean="0"/>
              <a:t>, </a:t>
            </a:r>
            <a:r>
              <a:rPr lang="en-US" sz="2400" u="sng" dirty="0" smtClean="0"/>
              <a:t> 				</a:t>
            </a:r>
            <a:r>
              <a:rPr lang="en-US" sz="2400" dirty="0" smtClean="0"/>
              <a:t>(</a:t>
            </a:r>
            <a:r>
              <a:rPr lang="en-US" sz="2400" dirty="0" smtClean="0"/>
              <a:t>bilharzias)</a:t>
            </a:r>
            <a:endParaRPr lang="en-US" sz="2400" b="0" dirty="0"/>
          </a:p>
        </p:txBody>
      </p:sp>
      <p:pic>
        <p:nvPicPr>
          <p:cNvPr id="7170" name="Picture 2" descr="Swimmer's i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453963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5815429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Schistosomiasis</a:t>
            </a:r>
            <a:r>
              <a:rPr lang="en-US" sz="2000" b="1" dirty="0" smtClean="0"/>
              <a:t> “swimmer’s itch</a:t>
            </a:r>
            <a:r>
              <a:rPr lang="en-US" sz="2000" b="1" dirty="0" smtClean="0"/>
              <a:t>” – initial invasion</a:t>
            </a:r>
            <a:endParaRPr lang="en-US" sz="2000" b="1" dirty="0" smtClean="0"/>
          </a:p>
          <a:p>
            <a:r>
              <a:rPr lang="en-US" sz="1600" dirty="0" smtClean="0"/>
              <a:t>http://www.ncbi.nlm.nih.gov/pubmedhealth/PMH0002298/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48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7545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b="0" dirty="0" smtClean="0"/>
              <a:t>Antibiotics </a:t>
            </a:r>
            <a:r>
              <a:rPr lang="en-US" sz="2800" b="0" u="sng" dirty="0" smtClean="0"/>
              <a:t>														</a:t>
            </a:r>
            <a:endParaRPr lang="en-US" sz="2800" b="0" dirty="0" smtClean="0"/>
          </a:p>
          <a:p>
            <a:pPr marL="800100" lvl="1" indent="-342900"/>
            <a:r>
              <a:rPr lang="en-US" sz="2400" b="0" dirty="0" smtClean="0"/>
              <a:t>Some work to </a:t>
            </a:r>
            <a:r>
              <a:rPr lang="en-US" sz="2400" b="0" u="sng" dirty="0" smtClean="0"/>
              <a:t>			</a:t>
            </a:r>
            <a:r>
              <a:rPr lang="en-US" sz="2400" b="0" dirty="0" smtClean="0"/>
              <a:t> while others may </a:t>
            </a:r>
            <a:r>
              <a:rPr lang="en-US" sz="2400" b="0" u="sng" dirty="0" smtClean="0"/>
              <a:t>						</a:t>
            </a:r>
            <a:endParaRPr lang="en-US" sz="2400" b="0" dirty="0" smtClean="0"/>
          </a:p>
          <a:p>
            <a:pPr marL="800100" lvl="1" indent="-342900"/>
            <a:r>
              <a:rPr lang="en-US" sz="2400" dirty="0" smtClean="0"/>
              <a:t>They are naturally occurring substances obtained mainly from fungi or bacteria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0" dirty="0" smtClean="0"/>
              <a:t>Antibiotics </a:t>
            </a:r>
            <a:r>
              <a:rPr lang="en-US" sz="2800" b="0" u="sng" dirty="0" smtClean="0"/>
              <a:t>					</a:t>
            </a:r>
            <a:endParaRPr lang="en-US" sz="2800" b="0" dirty="0" smtClean="0"/>
          </a:p>
          <a:p>
            <a:pPr marL="800100" lvl="1" indent="-342900"/>
            <a:r>
              <a:rPr lang="en-US" sz="2400" dirty="0" smtClean="0"/>
              <a:t>Viruses are </a:t>
            </a:r>
            <a:r>
              <a:rPr lang="en-US" sz="2400" u="sng" dirty="0" smtClean="0"/>
              <a:t>														</a:t>
            </a:r>
            <a:endParaRPr lang="en-US" sz="2400" dirty="0" smtClean="0"/>
          </a:p>
          <a:p>
            <a:pPr marL="800100" lvl="1" indent="-342900"/>
            <a:r>
              <a:rPr lang="en-US" sz="2400" b="0" dirty="0" smtClean="0"/>
              <a:t>Their reproduction relies on </a:t>
            </a:r>
            <a:r>
              <a:rPr lang="en-US" sz="2400" b="0" u="sng" dirty="0" smtClean="0"/>
              <a:t>								</a:t>
            </a:r>
            <a:endParaRPr lang="en-US" sz="24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6.3.2 Explain why antibiotics are effective against bacteria but not against viruses.</a:t>
            </a:r>
            <a:endParaRPr 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378</TotalTime>
  <Words>237</Words>
  <Application>Microsoft Office PowerPoint</Application>
  <PresentationFormat>On-screen Show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Essential</vt:lpstr>
      <vt:lpstr>Defense Against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Defense Against Disease</dc:title>
  <dc:creator>Windows User</dc:creator>
  <cp:lastModifiedBy>Windows User</cp:lastModifiedBy>
  <cp:revision>50</cp:revision>
  <dcterms:created xsi:type="dcterms:W3CDTF">2013-03-18T01:35:38Z</dcterms:created>
  <dcterms:modified xsi:type="dcterms:W3CDTF">2013-03-19T06:13:48Z</dcterms:modified>
</cp:coreProperties>
</file>