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56" r:id="rId4"/>
    <p:sldId id="257" r:id="rId5"/>
    <p:sldId id="258" r:id="rId6"/>
    <p:sldId id="273" r:id="rId7"/>
    <p:sldId id="259" r:id="rId8"/>
    <p:sldId id="260" r:id="rId9"/>
    <p:sldId id="272" r:id="rId10"/>
    <p:sldId id="261" r:id="rId11"/>
    <p:sldId id="274" r:id="rId12"/>
    <p:sldId id="262" r:id="rId13"/>
    <p:sldId id="263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3" Type="http://schemas.openxmlformats.org/officeDocument/2006/relationships/slide" Target="slides/slide3.xml"/><Relationship Id="rId7" Type="http://schemas.openxmlformats.org/officeDocument/2006/relationships/slide" Target="slides/slide8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5" Type="http://schemas.openxmlformats.org/officeDocument/2006/relationships/slide" Target="slides/slide5.xml"/><Relationship Id="rId10" Type="http://schemas.openxmlformats.org/officeDocument/2006/relationships/slide" Target="slides/slide13.xml"/><Relationship Id="rId4" Type="http://schemas.openxmlformats.org/officeDocument/2006/relationships/slide" Target="slides/slide4.xml"/><Relationship Id="rId9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6FD09-0270-49FF-B5F3-D39A1F05A2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23661-4B9A-492A-B75B-05EE994374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172427-260D-4BEF-85CE-FFB8164068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7E35B-4B10-4234-847B-90D568BA64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1AA75-B515-4EA0-B070-C4298A18F8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6A915-0E70-468A-BDF0-40D5866DC0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21BA6-626A-4E03-ABB3-1C75FBDF84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42867-6DD7-497A-9618-93FE545F19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708C94-951C-4998-8F9C-889F79240B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13ACE-7945-44A2-BBBC-9E4B94FE20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E8BAB-35DD-4778-9E86-2532390F27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AEAEA"/>
            </a:gs>
            <a:gs pos="100000">
              <a:srgbClr val="C0C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EDF0BD1-55CB-4100-BA7D-9E78ACE0E7E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mywords.blogs.sapo.pt/arquivo/neruda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/imgres?imgurl=http://www.duranproductions.com/100anos.jpg&amp;imgrefurl=http://www.duranproductions.com/itinerariotour.html&amp;h=1050&amp;w=810&amp;sz=498&amp;tbnid=CjVkuYha6q4PeM:&amp;tbnh=150&amp;tbnw=115&amp;hl=en&amp;start=9&amp;prev=/images%3Fq%3DPablo%2BNeruda%26svnum%3D10%26hl%3Den%26lr%3D%26sa%3DG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http://www.allaboutarthritis.com/image/stock_image/Tired_man.jpg&amp;imgrefurl=http://www.allaboutarthritis.com/AllAboutArthritis/layoutTemplates/html/en/contentdisplay/document/condition/arthritis/generalArticle/Fatigue_from_Osteoarthritis.htm&amp;h=227&amp;w=150&amp;sz=7&amp;tbnid=RCG3adEMZiFHZM:&amp;tbnh=103&amp;tbnw=68&amp;hl=en&amp;start=12&amp;prev=/images%3Fq%3Dtired%2Bman%26svnum%3D10%26hl%3Den%26lr%3D%26sa%3DG" TargetMode="External"/><Relationship Id="rId3" Type="http://schemas.openxmlformats.org/officeDocument/2006/relationships/image" Target="../media/image29.jpeg"/><Relationship Id="rId7" Type="http://schemas.openxmlformats.org/officeDocument/2006/relationships/image" Target="../media/image31.jpeg"/><Relationship Id="rId2" Type="http://schemas.openxmlformats.org/officeDocument/2006/relationships/hyperlink" Target="http://images.google.com/imgres?imgurl=http://images.imagesource.com/preview/wmcomps/SF010-026.jpg&amp;imgrefurl=http://www.imagesource.com/search/image.aspx%3Fid%3D219034&amp;h=424&amp;w=400&amp;sz=27&amp;tbnid=6TPcln2OS6AAiM:&amp;tbnh=122&amp;tbnw=115&amp;hl=en&amp;start=12&amp;prev=/images%3Fq%3Dtired%2Bbusinessman%26svnum%3D10%26hl%3Den%26lr%3D%26sa%3D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google.com/imgres?imgurl=http://www.phoenix5.org/glossary/graphics/tiredNIDDK.gif&amp;imgrefurl=http://www.phoenix5.org/glossary/anemia.html&amp;h=215&amp;w=194&amp;sz=10&amp;tbnid=DrS4zzt3sxQ9GM:&amp;tbnh=101&amp;tbnw=91&amp;hl=en&amp;start=10&amp;prev=/images%3Fq%3Dtired%2Bman%26svnum%3D10%26hl%3Den%26lr%3D%26sa%3DG" TargetMode="External"/><Relationship Id="rId5" Type="http://schemas.openxmlformats.org/officeDocument/2006/relationships/image" Target="../media/image30.jpeg"/><Relationship Id="rId4" Type="http://schemas.openxmlformats.org/officeDocument/2006/relationships/hyperlink" Target="http://images.google.com/imgres?imgurl=http://www.4-men.org/images/tired_man.jpg&amp;imgrefurl=http://www.4-men.org/testosterone/testosterone-deficiency-help.html&amp;h=364&amp;w=252&amp;sz=6&amp;tbnid=5AfzweqsLhXQfM:&amp;tbnh=117&amp;tbnw=81&amp;hl=en&amp;start=3&amp;prev=/images%3Fq%3Dtired%2Bman%26svnum%3D10%26hl%3Den%26lr%3D%26sa%3DG" TargetMode="External"/><Relationship Id="rId9" Type="http://schemas.openxmlformats.org/officeDocument/2006/relationships/image" Target="../media/image3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hyperlink" Target="http://images.google.com/imgres?imgurl=http://www.creepyminds.com/picture/frpan%2520of%2520intestines.gif&amp;imgrefurl=http://www.creepyminds.com/picture/frpan%2520of%2520intestines.html&amp;h=204&amp;w=273&amp;sz=76&amp;tbnid=kpwBneJ0gWTzEM:&amp;tbnh=80&amp;tbnw=108&amp;hl=en&amp;start=3&amp;prev=/images%3Fq%3Dintestines%26svnum%3D10%26hl%3Den%26lr%3D%26sa%3DG" TargetMode="External"/><Relationship Id="rId3" Type="http://schemas.openxmlformats.org/officeDocument/2006/relationships/image" Target="../media/image6.jpeg"/><Relationship Id="rId7" Type="http://schemas.openxmlformats.org/officeDocument/2006/relationships/hyperlink" Target="http://images.google.com/imgres?imgurl=http://www.nlm.nih.gov/medlineplus/spanish/ency/images/ency/fullsize/2014.jpg&amp;imgrefurl=http://www.nlm.nih.gov/medlineplus/spanish/ency/esp_imagepages/2014.htm&amp;h=226&amp;w=306&amp;sz=11&amp;tbnid=YPY23YxrK9PykM:&amp;tbnh=82&amp;tbnw=112&amp;hl=en&amp;start=9&amp;prev=/images%3Fq%3Dunas%26svnum%3D10%26hl%3Den%26lr%3D%26sa%3DG" TargetMode="External"/><Relationship Id="rId12" Type="http://schemas.openxmlformats.org/officeDocument/2006/relationships/image" Target="../media/image11.jpeg"/><Relationship Id="rId17" Type="http://schemas.openxmlformats.org/officeDocument/2006/relationships/image" Target="../media/image14.jpeg"/><Relationship Id="rId2" Type="http://schemas.openxmlformats.org/officeDocument/2006/relationships/hyperlink" Target="http://images.google.com/imgres?imgurl=http://www.flowersociety.org/images/CornLilyStudy/Story5.jpg&amp;imgrefurl=http://www.flowersociety.org/Corn_Lily_story.htm&amp;h=680&amp;w=420&amp;sz=32&amp;tbnid=r4rw1VY5xVHPNM:&amp;tbnh=137&amp;tbnw=84&amp;hl=en&amp;start=1&amp;prev=/images%3Fq%3Dlilly%2Bwoman%26svnum%3D10%26hl%3Den%26lr%3D%26sa%3DG" TargetMode="External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hyperlink" Target="http://images.google.com/imgres?imgurl=http://www.iupui.edu/~lmena1/kahlo/hospital.jpg&amp;imgrefurl=http://www.iupui.edu/~lmena1/kahlo/&amp;h=451&amp;w=555&amp;sz=85&amp;tbnid=jyNaB0-kWJnBGM:&amp;tbnh=106&amp;tbnw=131&amp;hl=en&amp;start=13&amp;prev=/images%3Fq%3Dhospital%26svnum%3D10%26hl%3Den%26lr%3D%26sa%3DG" TargetMode="External"/><Relationship Id="rId5" Type="http://schemas.openxmlformats.org/officeDocument/2006/relationships/image" Target="../media/image7.jpeg"/><Relationship Id="rId15" Type="http://schemas.openxmlformats.org/officeDocument/2006/relationships/hyperlink" Target="http://images.google.com/imgres?imgurl=http://www.millenniumbcp.pt/conteudos/saude/p1/staticfiles/0000000000000024196_01.jpg&amp;imgrefurl=http://www.carlossaraiva.blogspot.com/&amp;h=344&amp;w=227&amp;sz=8&amp;tbnid=5VqXvm-mdPRqtM:&amp;tbnh=116&amp;tbnw=76&amp;hl=en&amp;start=8&amp;prev=/images%3Fq%3Ddentaduras%26svnum%3D10%26hl%3Den%26lr%3D%26sa%3DG" TargetMode="External"/><Relationship Id="rId10" Type="http://schemas.openxmlformats.org/officeDocument/2006/relationships/image" Target="../media/image10.jpeg"/><Relationship Id="rId4" Type="http://schemas.openxmlformats.org/officeDocument/2006/relationships/hyperlink" Target="http://images.google.com/imgres?imgurl=http://www.jmanx.com/images/funny/Nun%2520Gun.jpg&amp;imgrefurl=http://www.jmanx.com/funpic10.htm&amp;h=271&amp;w=459&amp;sz=87&amp;tbnid=jpdz4m5hZ0n3XM:&amp;tbnh=73&amp;tbnw=125&amp;hl=en&amp;start=4&amp;prev=/images%3Fq%3Dnun%26svnum%3D10%26hl%3Den%26lr%3D%26sa%3DG" TargetMode="External"/><Relationship Id="rId9" Type="http://schemas.openxmlformats.org/officeDocument/2006/relationships/hyperlink" Target="http://images.google.com/imgres?imgurl=http://www.aceros-de-hispania.com/imagen/cocina1/cuchillos-mesa8a.jpg&amp;imgrefurl=http://www.aceros-de-hispania.com/infer.asp%3Fac%3D1%26ac2%3D12%26trabajo%3Dlistar%26pa%3Dtrabajo%26gr%3Dcuchillos%26sg%3Dtrabajo%26pagina%3D17&amp;h=90&amp;w=400&amp;sz=4&amp;tbnid=xapH3Y5X_PDz8M:&amp;tbnh=27&amp;tbnw=120&amp;hl=en&amp;start=16&amp;prev=/images%3Fq%3Dcuchillo%2Bverde%26svnum%3D10%26hl%3Den%26lr%3D%26sa%3DG" TargetMode="External"/><Relationship Id="rId1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hyperlink" Target="http://images.google.com/imgres?imgurl=http://www.bfcollection.net/cities/china/bejing/Bejing_Summer_Palace_Pagoda_01.jpg&amp;imgrefurl=http://www.bfcollection.net/subjects/pagoda.html&amp;h=644&amp;w=400&amp;sz=53&amp;tbnid=eP-fu9v5C680EM:&amp;tbnh=135&amp;tbnw=83&amp;hl=en&amp;start=1&amp;prev=/images%3Fq%3DBejing%26svnum%3D10%26hl%3Den%26lr%3D%26sa%3D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google.com/imgres?imgurl=http://people.csail.mit.edu/people/manoli/gallery/tokyo/DSCN0416.jpg&amp;imgrefurl=http://web.mit.edu/manoli/www/gallery/all.html&amp;h=600&amp;w=800&amp;sz=210&amp;tbnid=-crDjveKOQ_3wM:&amp;tbnh=106&amp;tbnw=142&amp;hl=en&amp;start=3&amp;prev=/images%3Fq%3Dtokyo%26svnum%3D10%26hl%3Den%26lr%3D%26sa%3DG" TargetMode="External"/><Relationship Id="rId5" Type="http://schemas.openxmlformats.org/officeDocument/2006/relationships/image" Target="../media/image16.jpeg"/><Relationship Id="rId4" Type="http://schemas.openxmlformats.org/officeDocument/2006/relationships/hyperlink" Target="http://images.google.com/imgres?imgurl=http://www.beijingtrip.com/images/photogallery/0002000/30001810bm%2520bejing%2520lamasery.jpg&amp;imgrefurl=http://www.beijingtrip.com/attractions/lamatemple.htm&amp;h=191&amp;w=270&amp;sz=21&amp;tbnid=_CyFLiyCWe8PbM:&amp;tbnh=76&amp;tbnw=108&amp;hl=en&amp;start=14&amp;prev=/images%3Fq%3DBejing%26svnum%3D10%26hl%3Den%26lr%3D%26sa%3DG" TargetMode="External"/><Relationship Id="rId9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creepyminds.com/picture/frpan%2520of%2520intestines.gif&amp;imgrefurl=http://www.creepyminds.com/picture/frpan%2520of%2520intestines.html&amp;h=204&amp;w=273&amp;sz=76&amp;tbnid=kpwBneJ0gWTzEM:&amp;tbnh=80&amp;tbnw=108&amp;hl=en&amp;start=3&amp;prev=/images%3Fq%3Dintestines%26svnum%3D10%26hl%3Den%26lr%3D%26sa%3DG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hyperlink" Target="http://images.google.com/imgres?imgurl=http://www.tfd.metro.tokyo.jp/posterl_dzm.jpg&amp;imgrefurl=http://www.tfd.metro.tokyo.jp/&amp;h=800&amp;w=566&amp;sz=206&amp;tbnid=iWVyYudGl32IPM:&amp;tbnh=142&amp;tbnw=100&amp;hl=en&amp;start=20&amp;prev=/images%3Fq%3DTokyo%26svnum%3D10%26hl%3Den%26lr%3D%26sa%3DG" TargetMode="Externa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http://www.textanalyse.dk/Billeder/Surrealisme%2520Chirico.jpg&amp;imgrefurl=http://www.textanalyse.dk/Surrealisme.htm&amp;h=700&amp;w=605&amp;sz=169&amp;tbnid=1W0PgS9be5eNIM:&amp;tbnh=138&amp;tbnw=119&amp;hl=en&amp;start=66&amp;prev=/images%3Fq%3Dchirico%26start%3D60%26svnum%3D10%26hl%3Den%26lr%3D%26sa%3DN" TargetMode="External"/><Relationship Id="rId3" Type="http://schemas.openxmlformats.org/officeDocument/2006/relationships/image" Target="../media/image21.jpeg"/><Relationship Id="rId7" Type="http://schemas.openxmlformats.org/officeDocument/2006/relationships/image" Target="../media/image23.jpeg"/><Relationship Id="rId2" Type="http://schemas.openxmlformats.org/officeDocument/2006/relationships/hyperlink" Target="http://images.google.com/imgres?imgurl=http://www.artlebedev.ru/portfolio/uniformstroy/greenhills/de-chirico-piazza.jpg&amp;imgrefurl=http://www.artlebedev.ru/portfolio/uniformstroy/greenhills/&amp;h=400&amp;w=375&amp;sz=36&amp;tbnid=Cek5_JbE13ByoM:&amp;tbnh=120&amp;tbnw=112&amp;hl=en&amp;start=1&amp;prev=/images%3Fq%3Dchirico%26svnum%3D10%26hl%3Den%26lr%3D%26sa%3D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google.com/imgres?imgurl=http://www.lyons.co.uk/A4H/paintings/Chirico-lovesong.jpg&amp;imgrefurl=http://www.lyons.co.uk/A4H/bigmod/Lovesong.htm&amp;h=824&amp;w=665&amp;sz=115&amp;tbnid=VOcgL1Pm6TnNFM:&amp;tbnh=143&amp;tbnw=115&amp;hl=en&amp;start=17&amp;prev=/images%3Fq%3Dchirico%26svnum%3D10%26hl%3Den%26lr%3D%26sa%3DG" TargetMode="External"/><Relationship Id="rId5" Type="http://schemas.openxmlformats.org/officeDocument/2006/relationships/image" Target="../media/image22.jpeg"/><Relationship Id="rId4" Type="http://schemas.openxmlformats.org/officeDocument/2006/relationships/hyperlink" Target="http://images.google.com/imgres?imgurl=http://www.mcs.csuhayward.edu/~malek/chirico6.jpg&amp;imgrefurl=http://www.mcs.csuhayward.edu/~malek/Chirico6.html&amp;h=540&amp;w=409&amp;sz=33&amp;tbnid=nOceGMmPjjHGQM:&amp;tbnh=130&amp;tbnw=98&amp;hl=en&amp;start=11&amp;prev=/images%3Fq%3Dchirico%26svnum%3D10%26hl%3Den%26lr%3D%26sa%3DG" TargetMode="External"/><Relationship Id="rId9" Type="http://schemas.openxmlformats.org/officeDocument/2006/relationships/image" Target="../media/image2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ppmobile.com/images/Shoes.jpeg" TargetMode="External"/><Relationship Id="rId7" Type="http://schemas.openxmlformats.org/officeDocument/2006/relationships/image" Target="../media/image2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google.com/imgres?imgurl=http://news.bbc.co.uk/olmedia/1200000/images/_1202482_tired300.jpg&amp;imgrefurl=http://news.bbc.co.uk/1/hi/business/1799518.stm&amp;h=180&amp;w=300&amp;sz=14&amp;tbnid=pFGNGMdMjHFhdM:&amp;tbnh=66&amp;tbnw=111&amp;hl=en&amp;start=2&amp;prev=/images%3Fq%3Dtired%2Bman%26svnum%3D10%26hl%3Den%26lr%3D%26sa%3DG" TargetMode="Externa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hyperlink" Target="http://images.google.com/imgres?imgurl=http://www.swordsdirect.com/leather_trench_coats.jpg&amp;imgrefurl=http://www.swordsdirect.com/leather_trench_coats.html&amp;h=398&amp;w=265&amp;sz=36&amp;tbnid=DNgE69rEWyaK0M:&amp;tbnh=120&amp;tbnw=79&amp;hl=en&amp;start=4&amp;prev=/images%3Fq%3Dtrench%2Bcoat%26svnum%3D10%26hl%3Den%26lr%3D%26sa%3D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57200" y="685800"/>
            <a:ext cx="7162800" cy="265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SIGLO XX (20): EL VANGUARDISMO Y SUS TRANSFORMACIONES           </a:t>
            </a:r>
          </a:p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Pablo Neruda (1904-1973)</a:t>
            </a:r>
          </a:p>
          <a:p>
            <a:pPr algn="ctr">
              <a:spcBef>
                <a:spcPct val="50000"/>
              </a:spcBef>
            </a:pPr>
            <a:r>
              <a:rPr lang="en-US" sz="2800" b="1" u="sng">
                <a:latin typeface="Arial" charset="0"/>
                <a:cs typeface="Times New Roman" pitchFamily="18" charset="0"/>
              </a:rPr>
              <a:t>Residencia en la tierra</a:t>
            </a:r>
            <a:r>
              <a:rPr lang="en-US" sz="2800" b="1">
                <a:latin typeface="Arial" charset="0"/>
                <a:cs typeface="Times New Roman" pitchFamily="18" charset="0"/>
              </a:rPr>
              <a:t> (1931-35), “Walking Around”</a:t>
            </a:r>
            <a:r>
              <a:rPr lang="en-US" sz="2800" b="1">
                <a:latin typeface="Arial" charset="0"/>
              </a:rPr>
              <a:t> </a:t>
            </a:r>
          </a:p>
        </p:txBody>
      </p:sp>
      <p:pic>
        <p:nvPicPr>
          <p:cNvPr id="16389" name="Picture 5" descr="http://images.google.com/images?q=tbn:_larX193S_lChM:http://mywords.blogs.sapo.pt/arquivo/nerud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2100" y="3657600"/>
            <a:ext cx="2263775" cy="2819400"/>
          </a:xfrm>
          <a:prstGeom prst="rect">
            <a:avLst/>
          </a:prstGeom>
          <a:noFill/>
        </p:spPr>
      </p:pic>
      <p:pic>
        <p:nvPicPr>
          <p:cNvPr id="16393" name="Picture 9" descr="http://images.google.com/images?q=tbn:CjVkuYha6q4PeM:www.duranproductions.com/100ano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800" y="3505200"/>
            <a:ext cx="2219325" cy="28956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85800" y="685800"/>
            <a:ext cx="7924800" cy="286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4. Las estrofas sexta y séptima empiezan con la anáfora “No quiero.”  La séptima es más clara.  ¿Qué es lo que no quiere el narrador?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5. La estrofa octava re relaciona con las dos anteriores, al empezar con el conector “por eso.”  El narrador odia los lunes.  ¿Por qué?</a:t>
            </a:r>
          </a:p>
        </p:txBody>
      </p:sp>
      <p:pic>
        <p:nvPicPr>
          <p:cNvPr id="7172" name="Picture 4" descr="http://images.google.com/images?q=tbn:6TPcln2OS6AAiM:images.imagesource.com/preview/wmcomps/SF010-02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733800"/>
            <a:ext cx="2176463" cy="2308225"/>
          </a:xfrm>
          <a:prstGeom prst="rect">
            <a:avLst/>
          </a:prstGeom>
          <a:noFill/>
        </p:spPr>
      </p:pic>
      <p:pic>
        <p:nvPicPr>
          <p:cNvPr id="7174" name="Picture 6" descr="http://images.google.com/images?q=tbn:5AfzweqsLhXQfM:www.4-men.org/images/tired_man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3962400"/>
            <a:ext cx="1477963" cy="2133600"/>
          </a:xfrm>
          <a:prstGeom prst="rect">
            <a:avLst/>
          </a:prstGeom>
          <a:noFill/>
        </p:spPr>
      </p:pic>
      <p:pic>
        <p:nvPicPr>
          <p:cNvPr id="7176" name="Picture 8" descr="http://images.google.com/images?q=tbn:DrS4zzt3sxQ9GM:www.phoenix5.org/glossary/graphics/tiredNIDDK.gi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57800" y="4419600"/>
            <a:ext cx="1450975" cy="1611313"/>
          </a:xfrm>
          <a:prstGeom prst="rect">
            <a:avLst/>
          </a:prstGeom>
          <a:noFill/>
        </p:spPr>
      </p:pic>
      <p:pic>
        <p:nvPicPr>
          <p:cNvPr id="7178" name="Picture 10" descr="http://images.google.com/images?q=tbn:RCG3adEMZiFHZM:www.allaboutarthritis.com/image/stock_image/Tired_man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86600" y="4876800"/>
            <a:ext cx="777875" cy="1177925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609600" y="685800"/>
            <a:ext cx="75438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6. La última imagen del poema es más concreta y fácil de entender.  El narrador ve ropa tendida goteando.  ¿Con qué metáforas asocia esas gotas?  ¿Por qué son sucias las lágrimas?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20483" name="Picture 3" descr="The image “http://www.modern-ruins.com/buehler/other/clothes4.jpg” cannot be displayed, because it contains errors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124200"/>
            <a:ext cx="4114800" cy="3146425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33400" y="685800"/>
            <a:ext cx="7924800" cy="628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7. Aunque no siempre podemos entender los signos a fondo, sí los podemos “sentir.”  Trata de explicar o “sentir” los siguientes signos o imágenes: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</a:rPr>
              <a:t>“asustar a un notario con un lirio cortado” de la estrofa cuarta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</a:rPr>
              <a:t>“dar muerte a una monja con un golpe de oreja” de la estrofa cuarta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</a:rPr>
              <a:t>“cara de cárcel” en la estrofa octava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</a:rPr>
              <a:t>“espejos que debieran haber llorado de vergüenza y espanto” de la estrofa decimal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Arial" charset="0"/>
            </a:endParaRP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685800"/>
            <a:ext cx="8153400" cy="607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cs typeface="Times New Roman" pitchFamily="18" charset="0"/>
              </a:rPr>
              <a:t>8.</a:t>
            </a:r>
            <a:r>
              <a:rPr lang="en-US">
                <a:cs typeface="Times New Roman" pitchFamily="18" charset="0"/>
              </a:rPr>
              <a:t> </a:t>
            </a:r>
            <a:r>
              <a:rPr lang="en-US" sz="2800" b="1">
                <a:latin typeface="Arial" charset="0"/>
                <a:cs typeface="Times New Roman" pitchFamily="18" charset="0"/>
              </a:rPr>
              <a:t>Busca todos los signos de </a:t>
            </a:r>
            <a:r>
              <a:rPr lang="en-US" sz="2800" b="1" u="sng">
                <a:latin typeface="Arial" charset="0"/>
                <a:cs typeface="Times New Roman" pitchFamily="18" charset="0"/>
              </a:rPr>
              <a:t>desesperación</a:t>
            </a:r>
            <a:r>
              <a:rPr lang="en-US" sz="2800" b="1">
                <a:latin typeface="Arial" charset="0"/>
                <a:cs typeface="Times New Roman" pitchFamily="18" charset="0"/>
              </a:rPr>
              <a:t> en el poema.  ¿Crees que contienen el mensaje del poema?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9. El título del poema está en un idioma desconocido por muchos lectores.  ¿	Qué efecto produce el que </a:t>
            </a:r>
            <a:r>
              <a:rPr lang="en-US" sz="2800" b="1" u="sng">
                <a:latin typeface="Arial" charset="0"/>
                <a:cs typeface="Times New Roman" pitchFamily="18" charset="0"/>
              </a:rPr>
              <a:t>uno ni entiende el título</a:t>
            </a:r>
            <a:r>
              <a:rPr lang="en-US" sz="2800" b="1">
                <a:latin typeface="Arial" charset="0"/>
                <a:cs typeface="Times New Roman" pitchFamily="18" charset="0"/>
              </a:rPr>
              <a:t>?  ¿Cómo contribuye el título en inglés al mundo sin sentido del que habla el poema?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10. Explica cómo el </a:t>
            </a:r>
            <a:r>
              <a:rPr lang="en-US" sz="2800" b="1" u="sng">
                <a:latin typeface="Arial" charset="0"/>
                <a:cs typeface="Times New Roman" pitchFamily="18" charset="0"/>
              </a:rPr>
              <a:t>verso libre</a:t>
            </a:r>
            <a:r>
              <a:rPr lang="en-US" sz="2800" b="1">
                <a:latin typeface="Arial" charset="0"/>
                <a:cs typeface="Times New Roman" pitchFamily="18" charset="0"/>
              </a:rPr>
              <a:t> funciona bien en este tipo de poesía.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 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Arial" charset="0"/>
            </a:endParaRPr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304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81000" y="5334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38200" y="304800"/>
            <a:ext cx="7696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“Walking Around” de Pablo Neruda,</a:t>
            </a:r>
          </a:p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Chile, 1935</a:t>
            </a:r>
          </a:p>
        </p:txBody>
      </p:sp>
      <p:pic>
        <p:nvPicPr>
          <p:cNvPr id="21509" name="Picture 5" descr="The image “http://www.peluqueria-inma.com/morairasi.jpg” cannot be displayed, because it contains errors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200400"/>
            <a:ext cx="3657600" cy="2971800"/>
          </a:xfrm>
          <a:prstGeom prst="rect">
            <a:avLst/>
          </a:prstGeom>
          <a:noFill/>
        </p:spPr>
      </p:pic>
      <p:pic>
        <p:nvPicPr>
          <p:cNvPr id="21510" name="Picture 6" descr="The image “http://www.modern-ruins.com/buehler/other/clothes4.jpg” cannot be displayed, because it contains error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3200400"/>
            <a:ext cx="3886200" cy="2971800"/>
          </a:xfrm>
          <a:prstGeom prst="rect">
            <a:avLst/>
          </a:prstGeom>
          <a:noFill/>
        </p:spPr>
      </p:pic>
      <p:pic>
        <p:nvPicPr>
          <p:cNvPr id="21511" name="Picture 7" descr="The image “http://www.geocities.com/Athens/Delphi/9247/aurores.jpg” cannot be displayed, because it contains errors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447800"/>
            <a:ext cx="7924800" cy="18288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Temas principales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Conexión temática</a:t>
            </a:r>
          </a:p>
          <a:p>
            <a:r>
              <a:rPr lang="es-ES" sz="2400" dirty="0" smtClean="0"/>
              <a:t>El tiempo y el espacio</a:t>
            </a:r>
          </a:p>
          <a:p>
            <a:r>
              <a:rPr lang="es-ES" sz="2400" dirty="0" smtClean="0"/>
              <a:t>La dualidad del ser</a:t>
            </a:r>
            <a:endParaRPr lang="es-E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Conexión con subtema</a:t>
            </a:r>
          </a:p>
          <a:p>
            <a:r>
              <a:rPr lang="es-ES" sz="2000" dirty="0" smtClean="0"/>
              <a:t>El individuo en su entorno</a:t>
            </a:r>
          </a:p>
          <a:p>
            <a:r>
              <a:rPr lang="es-ES" sz="2000" dirty="0" smtClean="0"/>
              <a:t>La naturaleza y el ambiente</a:t>
            </a:r>
          </a:p>
          <a:p>
            <a:r>
              <a:rPr lang="es-ES" sz="2000" dirty="0" smtClean="0"/>
              <a:t>La trayectoria  y la transformación</a:t>
            </a:r>
          </a:p>
          <a:p>
            <a:r>
              <a:rPr lang="es-ES" sz="2000" dirty="0" smtClean="0"/>
              <a:t>La construcción de la realidad</a:t>
            </a:r>
          </a:p>
          <a:p>
            <a:r>
              <a:rPr lang="es-ES" sz="2000" dirty="0" smtClean="0"/>
              <a:t>La introspección </a:t>
            </a:r>
          </a:p>
          <a:p>
            <a:r>
              <a:rPr lang="es-ES" sz="2000" dirty="0" smtClean="0"/>
              <a:t>El ser y la creación literaria</a:t>
            </a:r>
          </a:p>
          <a:p>
            <a:endParaRPr lang="es-ES" sz="2000" dirty="0" smtClean="0"/>
          </a:p>
          <a:p>
            <a:endParaRPr lang="es-ES" sz="2000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381000" y="5334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838200" y="304800"/>
            <a:ext cx="7696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“Walking Around” de Pablo Neruda,</a:t>
            </a:r>
          </a:p>
          <a:p>
            <a:pPr algn="ctr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Chile, 1935</a:t>
            </a:r>
          </a:p>
        </p:txBody>
      </p:sp>
      <p:pic>
        <p:nvPicPr>
          <p:cNvPr id="17421" name="Picture 13" descr="The image “http://www.peluqueria-inma.com/morairasi.jpg” cannot be displayed, because it contains errors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200400"/>
            <a:ext cx="3657600" cy="2971800"/>
          </a:xfrm>
          <a:prstGeom prst="rect">
            <a:avLst/>
          </a:prstGeom>
          <a:noFill/>
        </p:spPr>
      </p:pic>
      <p:pic>
        <p:nvPicPr>
          <p:cNvPr id="17422" name="Picture 14" descr="The image “http://www.modern-ruins.com/buehler/other/clothes4.jpg” cannot be displayed, because it contains errors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3200400"/>
            <a:ext cx="3886200" cy="2971800"/>
          </a:xfrm>
          <a:prstGeom prst="rect">
            <a:avLst/>
          </a:prstGeom>
          <a:noFill/>
        </p:spPr>
      </p:pic>
      <p:pic>
        <p:nvPicPr>
          <p:cNvPr id="17423" name="Picture 15" descr="The image “http://www.geocities.com/Athens/Delphi/9247/aurores.jpg” cannot be displayed, because it contains errors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447800"/>
            <a:ext cx="7924800" cy="18288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81000" y="457200"/>
            <a:ext cx="8305800" cy="564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</a:rPr>
              <a:t>Este poeta chileno recibió el premio Nobel de literatura en 1971.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b="1">
                <a:latin typeface="Arial" charset="0"/>
              </a:rPr>
              <a:t>Su poesía evita los clichés del léxicon poético; siempre presenta una vision original, nueva y peculiar.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Su poesía pasa por todas las etapas significativas de la poesía hispana del siglo XX (20): modernismo, vuanguardismo, poesía comprometida, y termina creando sus propia poética original – las </a:t>
            </a:r>
            <a:r>
              <a:rPr lang="en-US" sz="2800" b="1" u="sng">
                <a:latin typeface="Arial" charset="0"/>
                <a:cs typeface="Times New Roman" pitchFamily="18" charset="0"/>
              </a:rPr>
              <a:t>Odas</a:t>
            </a:r>
            <a:r>
              <a:rPr lang="en-US" sz="2800" b="1">
                <a:latin typeface="Arial" charset="0"/>
                <a:cs typeface="Times New Roman" pitchFamily="18" charset="0"/>
              </a:rPr>
              <a:t> – en las que canta a las cosas insólitas y cotidianas que otros poetas habían pasado por alto.</a:t>
            </a:r>
            <a:r>
              <a:rPr lang="en-US" sz="2800" b="1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8153400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  <a:cs typeface="Times New Roman" pitchFamily="18" charset="0"/>
              </a:rPr>
              <a:t>Antes de leer:</a:t>
            </a:r>
            <a:endParaRPr lang="en-US" sz="2800" b="1"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1. ¿Te has sentido alguna vez angustiado de la vida?  Explica.  ¿Cuáles podrían ser algunas de las causas que provocan esta angustia?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2. ¿Has tenido algún sueño en que hayan aparecido signos extraños que no podías explicar?  Explica o cuenta lo que soñaste.</a:t>
            </a:r>
            <a:r>
              <a:rPr lang="en-US" sz="2800" b="1">
                <a:latin typeface="Arial" charset="0"/>
              </a:rPr>
              <a:t> </a:t>
            </a:r>
          </a:p>
        </p:txBody>
      </p:sp>
      <p:pic>
        <p:nvPicPr>
          <p:cNvPr id="3076" name="Picture 4" descr="http://images.google.com/images?q=tbn:r4rw1VY5xVHPNM:www.flowersociety.org/images/CornLilyStudy/Story5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2438400"/>
            <a:ext cx="793750" cy="1295400"/>
          </a:xfrm>
          <a:prstGeom prst="rect">
            <a:avLst/>
          </a:prstGeom>
          <a:noFill/>
        </p:spPr>
      </p:pic>
      <p:pic>
        <p:nvPicPr>
          <p:cNvPr id="3078" name="Picture 6" descr="http://images.google.com/images?q=tbn:jpdz4m5hZ0n3XM:www.jmanx.com/images/funny/Nun%2520Gun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3962400"/>
            <a:ext cx="2114550" cy="1752600"/>
          </a:xfrm>
          <a:prstGeom prst="rect">
            <a:avLst/>
          </a:prstGeom>
          <a:noFill/>
        </p:spPr>
      </p:pic>
      <p:pic>
        <p:nvPicPr>
          <p:cNvPr id="3080" name="Picture 8" descr="http://www.mantra.com.ar/graphs/imag1/pies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4114800"/>
            <a:ext cx="1371600" cy="1255713"/>
          </a:xfrm>
          <a:prstGeom prst="rect">
            <a:avLst/>
          </a:prstGeom>
          <a:noFill/>
        </p:spPr>
      </p:pic>
      <p:pic>
        <p:nvPicPr>
          <p:cNvPr id="3082" name="Picture 10" descr="http://images.google.com/images?q=tbn:YPY23YxrK9PykM:www.nlm.nih.gov/medlineplus/spanish/ency/images/ency/fullsize/2014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" y="5486400"/>
            <a:ext cx="1279525" cy="936625"/>
          </a:xfrm>
          <a:prstGeom prst="rect">
            <a:avLst/>
          </a:prstGeom>
          <a:noFill/>
        </p:spPr>
      </p:pic>
      <p:pic>
        <p:nvPicPr>
          <p:cNvPr id="3084" name="Picture 12" descr="http://images.google.com/images?q=tbn:xapH3Y5X_PDz8M:www.aceros-de-hispania.com/imagen/cocina1/cuchillos-mesa8a.jpg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09800" y="6019800"/>
            <a:ext cx="2133600" cy="381000"/>
          </a:xfrm>
          <a:prstGeom prst="rect">
            <a:avLst/>
          </a:prstGeom>
          <a:noFill/>
        </p:spPr>
      </p:pic>
      <p:pic>
        <p:nvPicPr>
          <p:cNvPr id="3086" name="Picture 14" descr="http://images.google.com/images?q=tbn:jyNaB0-kWJnBGM:www.iupui.edu/~lmena1/kahlo/hospital.jpg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724400" y="3962400"/>
            <a:ext cx="1752600" cy="1417638"/>
          </a:xfrm>
          <a:prstGeom prst="rect">
            <a:avLst/>
          </a:prstGeom>
          <a:noFill/>
        </p:spPr>
      </p:pic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3017838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3017838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  <p:pic>
        <p:nvPicPr>
          <p:cNvPr id="3090" name="Picture 18" descr="http://images.google.com/images?q=tbn:kpwBneJ0gWTzEM:www.creepyminds.com/picture/frpan%2520of%2520intestines.gif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953000" y="5562600"/>
            <a:ext cx="1235075" cy="1066800"/>
          </a:xfrm>
          <a:prstGeom prst="rect">
            <a:avLst/>
          </a:prstGeom>
          <a:noFill/>
        </p:spPr>
      </p:pic>
      <p:pic>
        <p:nvPicPr>
          <p:cNvPr id="3092" name="Picture 20" descr="http://images.google.com/images?q=tbn:5VqXvm-mdPRqtM:www.millenniumbcp.pt/conteudos/saude/p1/staticfiles/0000000000000024196_01.jpg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934200" y="4038600"/>
            <a:ext cx="719138" cy="1096963"/>
          </a:xfrm>
          <a:prstGeom prst="rect">
            <a:avLst/>
          </a:prstGeom>
          <a:noFill/>
        </p:spPr>
      </p:pic>
      <p:pic>
        <p:nvPicPr>
          <p:cNvPr id="3094" name="Picture 22" descr="http://chross.club.fr/Images/lingeqpaf0580%3E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934200" y="5334000"/>
            <a:ext cx="1447800" cy="1201738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09600" y="-457200"/>
            <a:ext cx="5486400" cy="302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cs typeface="Times New Roman" pitchFamily="18" charset="0"/>
              </a:rPr>
              <a:t> </a:t>
            </a:r>
            <a:endParaRPr lang="en-US"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  <a:cs typeface="Times New Roman" pitchFamily="18" charset="0"/>
              </a:rPr>
              <a:t>Código geográfico:</a:t>
            </a:r>
            <a:r>
              <a:rPr lang="en-US" sz="2800" b="1">
                <a:latin typeface="Arial" charset="0"/>
                <a:cs typeface="Times New Roman" pitchFamily="18" charset="0"/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Entre los años de 1927 y 1932 Neruda desempeñó puestos diplomáticos en varias capitales asiáticas.   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17475" y="2620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4101" name="Picture 5" descr="http://images.google.com/images?q=tbn:eP-fu9v5C680EM:www.bfcollection.net/cities/china/bejing/Bejing_Summer_Palace_Pagoda_0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733800"/>
            <a:ext cx="1746250" cy="2838450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5400" y="295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4104" name="Picture 8" descr="http://images.google.com/images?q=tbn:_CyFLiyCWe8PbM:www.beijingtrip.com/images/photogallery/0002000/30001810bm%2520bejing%2520lamasery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7600" y="3810000"/>
            <a:ext cx="1371600" cy="1231900"/>
          </a:xfrm>
          <a:prstGeom prst="rect">
            <a:avLst/>
          </a:prstGeom>
          <a:noFill/>
        </p:spPr>
      </p:pic>
      <p:pic>
        <p:nvPicPr>
          <p:cNvPr id="4108" name="Picture 12" descr="http://images.google.com/images?q=tbn:-crDjveKOQ_3wM:people.csail.mit.edu/people/manoli/gallery/tokyo/DSCN0416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67600" y="5181600"/>
            <a:ext cx="1447800" cy="1389063"/>
          </a:xfrm>
          <a:prstGeom prst="rect">
            <a:avLst/>
          </a:prstGeom>
          <a:noFill/>
        </p:spPr>
      </p:pic>
      <p:pic>
        <p:nvPicPr>
          <p:cNvPr id="4110" name="Picture 14" descr="http://www.raubacapeu.net/people/yves/pictures/2000/04/14-tokyo-ginza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5800" y="3276600"/>
            <a:ext cx="4724400" cy="3287713"/>
          </a:xfrm>
          <a:prstGeom prst="rect">
            <a:avLst/>
          </a:prstGeom>
          <a:noFill/>
        </p:spPr>
      </p:pic>
      <p:pic>
        <p:nvPicPr>
          <p:cNvPr id="4114" name="Picture 18" descr="http://www.lib.utexas.edu/maps/middle_east_and_asia/southeastasia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03938" y="228600"/>
            <a:ext cx="2613025" cy="33528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914400" y="762000"/>
            <a:ext cx="6324600" cy="555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Fuera de su medio ambiente latino, escuchando idiomas que no conocía y separado de sus amigos, Neruda sintió un intenso aislamiento y una desesperación que se trasladó a imagenes incongruentes en sus poemas.  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La vida no tenía sentido para Neruda durante estos años, y esa confusión y angustia se siente en poemas como “Walking around.”</a:t>
            </a:r>
            <a:r>
              <a:rPr lang="en-US" sz="2800" b="1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19459" name="Picture 3" descr="http://chross.club.fr/Images/lingeqpaf0580%3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4343400"/>
            <a:ext cx="1676400" cy="1392238"/>
          </a:xfrm>
          <a:prstGeom prst="rect">
            <a:avLst/>
          </a:prstGeom>
          <a:noFill/>
        </p:spPr>
      </p:pic>
      <p:pic>
        <p:nvPicPr>
          <p:cNvPr id="19460" name="Picture 4" descr="http://images.google.com/images?q=tbn:kpwBneJ0gWTzEM:www.creepyminds.com/picture/frpan%2520of%2520intestines.g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2514600"/>
            <a:ext cx="1463675" cy="1263650"/>
          </a:xfrm>
          <a:prstGeom prst="rect">
            <a:avLst/>
          </a:prstGeom>
          <a:noFill/>
        </p:spPr>
      </p:pic>
      <p:pic>
        <p:nvPicPr>
          <p:cNvPr id="19462" name="Picture 6" descr="http://images.google.com/images?q=tbn:iWVyYudGl32IPM:www.tfd.metro.tokyo.jp/posterl_dzm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67600" y="533400"/>
            <a:ext cx="1143000" cy="1622425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09600" y="0"/>
            <a:ext cx="8001000" cy="366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Times New Roman" pitchFamily="18" charset="0"/>
              </a:rPr>
              <a:t> </a:t>
            </a:r>
          </a:p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  <a:cs typeface="Times New Roman" pitchFamily="18" charset="0"/>
              </a:rPr>
              <a:t>Código filosófico, literario y artístico: </a:t>
            </a:r>
            <a:r>
              <a:rPr lang="en-US" sz="2800" b="1">
                <a:latin typeface="Arial" charset="0"/>
                <a:cs typeface="Times New Roman" pitchFamily="18" charset="0"/>
              </a:rPr>
              <a:t> “Walking around” expresa un sentido existencialista de la vida y, como otros poemas existencialistas, se expresa por medio de imágenes surrealistas, o sea, irracionales o de poca coherencia, como las imágenes de nuestros sueños.</a:t>
            </a:r>
            <a:r>
              <a:rPr lang="en-US" sz="2800" b="1">
                <a:latin typeface="Arial" charset="0"/>
              </a:rPr>
              <a:t> </a:t>
            </a:r>
          </a:p>
        </p:txBody>
      </p:sp>
      <p:pic>
        <p:nvPicPr>
          <p:cNvPr id="5124" name="Picture 4" descr="http://images.google.com/images?q=tbn:Cek5_JbE13ByoM:www.artlebedev.ru/portfolio/uniformstroy/greenhills/de-chirico-piazz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810000"/>
            <a:ext cx="2203450" cy="2362200"/>
          </a:xfrm>
          <a:prstGeom prst="rect">
            <a:avLst/>
          </a:prstGeom>
          <a:noFill/>
        </p:spPr>
      </p:pic>
      <p:pic>
        <p:nvPicPr>
          <p:cNvPr id="5128" name="Picture 8" descr="http://images.google.com/images?q=tbn:nOceGMmPjjHGQM:www.mcs.csuhayward.edu/~malek/chirico6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3886200"/>
            <a:ext cx="1695450" cy="2247900"/>
          </a:xfrm>
          <a:prstGeom prst="rect">
            <a:avLst/>
          </a:prstGeom>
          <a:noFill/>
        </p:spPr>
      </p:pic>
      <p:pic>
        <p:nvPicPr>
          <p:cNvPr id="5130" name="Picture 10" descr="http://images.google.com/images?q=tbn:VOcgL1Pm6TnNFM:www.lyons.co.uk/A4H/paintings/Chirico-lovesong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8200" y="3886200"/>
            <a:ext cx="1776413" cy="2209800"/>
          </a:xfrm>
          <a:prstGeom prst="rect">
            <a:avLst/>
          </a:prstGeom>
          <a:noFill/>
        </p:spPr>
      </p:pic>
      <p:pic>
        <p:nvPicPr>
          <p:cNvPr id="5132" name="Picture 12" descr="http://images.google.com/images?q=tbn:1W0PgS9be5eNIM:www.textanalyse.dk/Billeder/Surrealisme%2520Chirico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53200" y="3886200"/>
            <a:ext cx="1820863" cy="2111375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5791200" cy="500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latin typeface="Arial" charset="0"/>
                <a:cs typeface="Times New Roman" pitchFamily="18" charset="0"/>
              </a:rPr>
              <a:t>Comprensión:</a:t>
            </a:r>
            <a:endParaRPr lang="en-US" sz="2800" b="1"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1. Los signos e im</a:t>
            </a:r>
            <a:r>
              <a:rPr lang="en-US" sz="2800" b="1">
                <a:latin typeface="Arial" charset="0"/>
                <a:cs typeface="Arial" charset="0"/>
              </a:rPr>
              <a:t>á</a:t>
            </a:r>
            <a:r>
              <a:rPr lang="en-US" sz="2800" b="1">
                <a:latin typeface="Arial" charset="0"/>
                <a:cs typeface="Times New Roman" pitchFamily="18" charset="0"/>
              </a:rPr>
              <a:t>genes de este poema, ¿son del mundo moderno urbano o del campo?  Da ejemplos.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2. El tono del poema, y quizá su mensaje, se expresa en el primer verso. ¿Cuál es y qué pudiera significar?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Arial" charset="0"/>
            </a:endParaRPr>
          </a:p>
        </p:txBody>
      </p:sp>
      <p:pic>
        <p:nvPicPr>
          <p:cNvPr id="6147" name="Picture 3" descr="The image “http://www.peluqueria-inma.com/morairasi.jpg” cannot be displayed, because it contains errors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990600"/>
            <a:ext cx="2209800" cy="2105025"/>
          </a:xfrm>
          <a:prstGeom prst="rect">
            <a:avLst/>
          </a:prstGeom>
          <a:noFill/>
        </p:spPr>
      </p:pic>
      <p:pic>
        <p:nvPicPr>
          <p:cNvPr id="6151" name="Picture 7" descr="http://images.google.com/images?q=tbn:w9EuIjJ85uo6ZM:http://www.pippmobile.com/images/Shoes.jpe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3733800"/>
            <a:ext cx="2286000" cy="1981200"/>
          </a:xfrm>
          <a:prstGeom prst="rect">
            <a:avLst/>
          </a:prstGeom>
          <a:noFill/>
        </p:spPr>
      </p:pic>
      <p:pic>
        <p:nvPicPr>
          <p:cNvPr id="6153" name="Picture 9" descr="http://www.ngv.vic.gov.au/collection/australian/painting/d/images/apa0038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4267200"/>
            <a:ext cx="2667000" cy="2374900"/>
          </a:xfrm>
          <a:prstGeom prst="rect">
            <a:avLst/>
          </a:prstGeom>
          <a:noFill/>
        </p:spPr>
      </p:pic>
      <p:pic>
        <p:nvPicPr>
          <p:cNvPr id="6157" name="Picture 13" descr="http://images.google.com/images?q=tbn:pFGNGMdMjHFhdM:news.bbc.co.uk/olmedia/1200000/images/_1202482_tired300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2000" y="5029200"/>
            <a:ext cx="1524000" cy="906463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685800" y="762000"/>
            <a:ext cx="77724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Times New Roman" pitchFamily="18" charset="0"/>
              </a:rPr>
              <a:t>3. ¿Hay alguna relación en la primera estrofa entre los signos “sastrería” y “cine”?  En ambos casos, el narrador entra como un “cisne de fieltro,” un material impermeable.  ¿Siente el mundo que lo rodea?</a:t>
            </a:r>
            <a:r>
              <a:rPr lang="en-US" sz="2800" b="1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18437" name="Picture 5" descr="http://images.google.com/images?q=tbn:DNgE69rEWyaK0M:www.swordsdirect.com/leather_trench_coat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3352800"/>
            <a:ext cx="1957388" cy="29718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615</Words>
  <Application>Microsoft Office PowerPoint</Application>
  <PresentationFormat>On-screen Show (4:3)</PresentationFormat>
  <Paragraphs>49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Times New Roman</vt:lpstr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Temas principales</vt:lpstr>
    </vt:vector>
  </TitlesOfParts>
  <Company>Teacher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Ward</dc:creator>
  <cp:lastModifiedBy>Orlando</cp:lastModifiedBy>
  <cp:revision>36</cp:revision>
  <dcterms:created xsi:type="dcterms:W3CDTF">2006-04-22T17:00:19Z</dcterms:created>
  <dcterms:modified xsi:type="dcterms:W3CDTF">2013-05-08T18:49:53Z</dcterms:modified>
</cp:coreProperties>
</file>