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2" r:id="rId4"/>
    <p:sldId id="256" r:id="rId5"/>
    <p:sldId id="257" r:id="rId6"/>
    <p:sldId id="263" r:id="rId7"/>
    <p:sldId id="261"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0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193721-0D7B-479E-9BD4-B08EB3BF0805}"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46414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193721-0D7B-479E-9BD4-B08EB3BF0805}"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59258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193721-0D7B-479E-9BD4-B08EB3BF0805}"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2525495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193721-0D7B-479E-9BD4-B08EB3BF0805}" type="datetimeFigureOut">
              <a:rPr lang="en-US" smtClean="0"/>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502244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193721-0D7B-479E-9BD4-B08EB3BF0805}" type="datetimeFigureOut">
              <a:rPr lang="en-US" smtClean="0"/>
              <a:t>11/1/2012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168123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193721-0D7B-479E-9BD4-B08EB3BF0805}" type="datetimeFigureOut">
              <a:rPr lang="en-US" smtClean="0"/>
              <a:t>11/1/2012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1711620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193721-0D7B-479E-9BD4-B08EB3BF0805}" type="datetimeFigureOut">
              <a:rPr lang="en-US" smtClean="0"/>
              <a:t>11/1/2012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3486380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193721-0D7B-479E-9BD4-B08EB3BF0805}" type="datetimeFigureOut">
              <a:rPr lang="en-US" smtClean="0"/>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2944284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193721-0D7B-479E-9BD4-B08EB3BF0805}" type="datetimeFigureOut">
              <a:rPr lang="en-US" smtClean="0"/>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1856862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193721-0D7B-479E-9BD4-B08EB3BF0805}"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66248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193721-0D7B-479E-9BD4-B08EB3BF0805}"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9CF04-C588-4E5C-8319-ABAAE5D8BE86}" type="slidenum">
              <a:rPr lang="en-US" smtClean="0"/>
              <a:t>‹#›</a:t>
            </a:fld>
            <a:endParaRPr lang="en-US"/>
          </a:p>
        </p:txBody>
      </p:sp>
    </p:spTree>
    <p:extLst>
      <p:ext uri="{BB962C8B-B14F-4D97-AF65-F5344CB8AC3E}">
        <p14:creationId xmlns:p14="http://schemas.microsoft.com/office/powerpoint/2010/main" val="2089260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93721-0D7B-479E-9BD4-B08EB3BF0805}" type="datetimeFigureOut">
              <a:rPr lang="en-US" smtClean="0"/>
              <a:t>11/1/2012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79CF04-C588-4E5C-8319-ABAAE5D8BE86}" type="slidenum">
              <a:rPr lang="en-US" smtClean="0"/>
              <a:t>‹#›</a:t>
            </a:fld>
            <a:endParaRPr lang="en-US"/>
          </a:p>
        </p:txBody>
      </p:sp>
    </p:spTree>
    <p:extLst>
      <p:ext uri="{BB962C8B-B14F-4D97-AF65-F5344CB8AC3E}">
        <p14:creationId xmlns:p14="http://schemas.microsoft.com/office/powerpoint/2010/main" val="3206521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Warm-up #5</a:t>
            </a:r>
            <a:endParaRPr lang="en-US" b="1" u="sng" dirty="0"/>
          </a:p>
        </p:txBody>
      </p:sp>
      <p:sp>
        <p:nvSpPr>
          <p:cNvPr id="3" name="Content Placeholder 2"/>
          <p:cNvSpPr>
            <a:spLocks noGrp="1"/>
          </p:cNvSpPr>
          <p:nvPr>
            <p:ph idx="1"/>
          </p:nvPr>
        </p:nvSpPr>
        <p:spPr/>
        <p:txBody>
          <a:bodyPr/>
          <a:lstStyle/>
          <a:p>
            <a:r>
              <a:rPr lang="en-US" dirty="0" smtClean="0"/>
              <a:t>Write a paragraph including everything you know about trade in early West African societies (include products, customs, and results). </a:t>
            </a:r>
            <a:endParaRPr lang="en-US" dirty="0"/>
          </a:p>
        </p:txBody>
      </p:sp>
    </p:spTree>
    <p:extLst>
      <p:ext uri="{BB962C8B-B14F-4D97-AF65-F5344CB8AC3E}">
        <p14:creationId xmlns:p14="http://schemas.microsoft.com/office/powerpoint/2010/main" val="3299674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82"/>
            <a:ext cx="8229600" cy="741218"/>
          </a:xfrm>
        </p:spPr>
        <p:txBody>
          <a:bodyPr>
            <a:normAutofit fontScale="90000"/>
          </a:bodyPr>
          <a:lstStyle/>
          <a:p>
            <a:r>
              <a:rPr lang="en-US" u="sng" dirty="0" smtClean="0"/>
              <a:t>Chapter 6.4 Assessment </a:t>
            </a:r>
            <a:endParaRPr lang="en-US" u="sng" dirty="0"/>
          </a:p>
        </p:txBody>
      </p:sp>
      <p:sp>
        <p:nvSpPr>
          <p:cNvPr id="3" name="Content Placeholder 2"/>
          <p:cNvSpPr>
            <a:spLocks noGrp="1"/>
          </p:cNvSpPr>
          <p:nvPr>
            <p:ph idx="1"/>
          </p:nvPr>
        </p:nvSpPr>
        <p:spPr>
          <a:xfrm>
            <a:off x="304800" y="838200"/>
            <a:ext cx="8534400" cy="5715000"/>
          </a:xfrm>
        </p:spPr>
        <p:txBody>
          <a:bodyPr>
            <a:normAutofit fontScale="85000" lnSpcReduction="20000"/>
          </a:bodyPr>
          <a:lstStyle/>
          <a:p>
            <a:r>
              <a:rPr lang="en-US" dirty="0" smtClean="0"/>
              <a:t>1a) </a:t>
            </a:r>
            <a:r>
              <a:rPr lang="en-US" b="1" i="1" dirty="0" smtClean="0"/>
              <a:t>Define</a:t>
            </a:r>
            <a:r>
              <a:rPr lang="en-US" dirty="0" smtClean="0"/>
              <a:t> What is oral History?</a:t>
            </a:r>
          </a:p>
          <a:p>
            <a:r>
              <a:rPr lang="en-US" b="1" dirty="0" smtClean="0">
                <a:solidFill>
                  <a:srgbClr val="7030A0"/>
                </a:solidFill>
              </a:rPr>
              <a:t>Oral history is a spoken record of past events.</a:t>
            </a:r>
          </a:p>
          <a:p>
            <a:r>
              <a:rPr lang="en-US" dirty="0" smtClean="0"/>
              <a:t>1b) </a:t>
            </a:r>
            <a:r>
              <a:rPr lang="en-US" b="1" i="1" dirty="0" smtClean="0"/>
              <a:t>Generalize</a:t>
            </a:r>
            <a:r>
              <a:rPr lang="en-US" dirty="0" smtClean="0"/>
              <a:t> Why were </a:t>
            </a:r>
            <a:r>
              <a:rPr lang="en-US" dirty="0" err="1" smtClean="0"/>
              <a:t>griots</a:t>
            </a:r>
            <a:r>
              <a:rPr lang="en-US" dirty="0" smtClean="0"/>
              <a:t> and their stories important in West African society?</a:t>
            </a:r>
          </a:p>
          <a:p>
            <a:r>
              <a:rPr lang="en-US" b="1" dirty="0" smtClean="0">
                <a:solidFill>
                  <a:srgbClr val="7030A0"/>
                </a:solidFill>
              </a:rPr>
              <a:t>The </a:t>
            </a:r>
            <a:r>
              <a:rPr lang="en-US" b="1" dirty="0" err="1" smtClean="0">
                <a:solidFill>
                  <a:srgbClr val="7030A0"/>
                </a:solidFill>
              </a:rPr>
              <a:t>griots</a:t>
            </a:r>
            <a:r>
              <a:rPr lang="en-US" b="1" dirty="0" smtClean="0">
                <a:solidFill>
                  <a:srgbClr val="7030A0"/>
                </a:solidFill>
              </a:rPr>
              <a:t> helped keep this history alive for each new generation.</a:t>
            </a:r>
          </a:p>
          <a:p>
            <a:r>
              <a:rPr lang="en-US" dirty="0" smtClean="0"/>
              <a:t>1c) </a:t>
            </a:r>
            <a:r>
              <a:rPr lang="en-US" b="1" i="1" dirty="0" smtClean="0"/>
              <a:t>Evaluate</a:t>
            </a:r>
            <a:r>
              <a:rPr lang="en-US" dirty="0" smtClean="0"/>
              <a:t> Why may an oral history provide different information than a written account?</a:t>
            </a:r>
          </a:p>
          <a:p>
            <a:r>
              <a:rPr lang="en-US" b="1" dirty="0" smtClean="0">
                <a:solidFill>
                  <a:srgbClr val="7030A0"/>
                </a:solidFill>
              </a:rPr>
              <a:t>People sometimes confuse, embellish, or miscommunicate facts. </a:t>
            </a:r>
          </a:p>
          <a:p>
            <a:r>
              <a:rPr lang="en-US" dirty="0" smtClean="0"/>
              <a:t>3) </a:t>
            </a:r>
            <a:r>
              <a:rPr lang="en-US" b="1" i="1" dirty="0" smtClean="0"/>
              <a:t>Identify </a:t>
            </a:r>
            <a:r>
              <a:rPr lang="en-US" dirty="0" smtClean="0"/>
              <a:t>What were two forms of visual art popular in West Africa?</a:t>
            </a:r>
          </a:p>
          <a:p>
            <a:r>
              <a:rPr lang="en-US" b="1" dirty="0" smtClean="0">
                <a:solidFill>
                  <a:srgbClr val="7030A0"/>
                </a:solidFill>
              </a:rPr>
              <a:t>Forms of popular visual art included sculpture, masks, clothing, </a:t>
            </a:r>
            <a:r>
              <a:rPr lang="en-US" b="1" dirty="0" err="1" smtClean="0">
                <a:solidFill>
                  <a:srgbClr val="7030A0"/>
                </a:solidFill>
              </a:rPr>
              <a:t>kente</a:t>
            </a:r>
            <a:r>
              <a:rPr lang="en-US" b="1" dirty="0" smtClean="0">
                <a:solidFill>
                  <a:srgbClr val="7030A0"/>
                </a:solidFill>
              </a:rPr>
              <a:t> </a:t>
            </a:r>
            <a:r>
              <a:rPr lang="en-US" b="1" dirty="0" err="1" smtClean="0">
                <a:solidFill>
                  <a:srgbClr val="7030A0"/>
                </a:solidFill>
              </a:rPr>
              <a:t>cloath</a:t>
            </a:r>
            <a:r>
              <a:rPr lang="en-US" b="1" dirty="0" smtClean="0">
                <a:solidFill>
                  <a:srgbClr val="7030A0"/>
                </a:solidFill>
              </a:rPr>
              <a:t>,  and baskets. </a:t>
            </a:r>
            <a:endParaRPr lang="en-US" b="1" dirty="0">
              <a:solidFill>
                <a:srgbClr val="7030A0"/>
              </a:solidFill>
            </a:endParaRPr>
          </a:p>
        </p:txBody>
      </p:sp>
    </p:spTree>
    <p:extLst>
      <p:ext uri="{BB962C8B-B14F-4D97-AF65-F5344CB8AC3E}">
        <p14:creationId xmlns:p14="http://schemas.microsoft.com/office/powerpoint/2010/main" val="411399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82"/>
            <a:ext cx="8229600" cy="741218"/>
          </a:xfrm>
        </p:spPr>
        <p:txBody>
          <a:bodyPr>
            <a:normAutofit fontScale="90000"/>
          </a:bodyPr>
          <a:lstStyle/>
          <a:p>
            <a:r>
              <a:rPr lang="en-US" u="sng" dirty="0" smtClean="0"/>
              <a:t>Chapter 6.4 Assessment </a:t>
            </a:r>
            <a:endParaRPr lang="en-US" u="sng" dirty="0"/>
          </a:p>
        </p:txBody>
      </p:sp>
      <p:sp>
        <p:nvSpPr>
          <p:cNvPr id="3" name="Content Placeholder 2"/>
          <p:cNvSpPr>
            <a:spLocks noGrp="1"/>
          </p:cNvSpPr>
          <p:nvPr>
            <p:ph idx="1"/>
          </p:nvPr>
        </p:nvSpPr>
        <p:spPr>
          <a:xfrm>
            <a:off x="304800" y="838200"/>
            <a:ext cx="8610600" cy="6019800"/>
          </a:xfrm>
        </p:spPr>
        <p:txBody>
          <a:bodyPr>
            <a:noAutofit/>
          </a:bodyPr>
          <a:lstStyle/>
          <a:p>
            <a:r>
              <a:rPr lang="en-US" sz="2200" dirty="0" smtClean="0"/>
              <a:t>1b) </a:t>
            </a:r>
            <a:r>
              <a:rPr lang="en-US" sz="2200" b="1" i="1" dirty="0" smtClean="0"/>
              <a:t>Generalize</a:t>
            </a:r>
            <a:r>
              <a:rPr lang="en-US" sz="2200" dirty="0" smtClean="0"/>
              <a:t> Why were </a:t>
            </a:r>
            <a:r>
              <a:rPr lang="en-US" sz="2200" dirty="0" err="1" smtClean="0"/>
              <a:t>griots</a:t>
            </a:r>
            <a:r>
              <a:rPr lang="en-US" sz="2200" dirty="0" smtClean="0"/>
              <a:t> and their stories important in West African society?</a:t>
            </a:r>
          </a:p>
          <a:p>
            <a:r>
              <a:rPr lang="en-US" sz="2200" b="1" dirty="0" smtClean="0">
                <a:solidFill>
                  <a:srgbClr val="7030A0"/>
                </a:solidFill>
              </a:rPr>
              <a:t>The </a:t>
            </a:r>
            <a:r>
              <a:rPr lang="en-US" sz="2200" b="1" dirty="0" err="1" smtClean="0">
                <a:solidFill>
                  <a:srgbClr val="7030A0"/>
                </a:solidFill>
              </a:rPr>
              <a:t>griots</a:t>
            </a:r>
            <a:r>
              <a:rPr lang="en-US" sz="2200" b="1" dirty="0" smtClean="0">
                <a:solidFill>
                  <a:srgbClr val="7030A0"/>
                </a:solidFill>
              </a:rPr>
              <a:t> helped keep this history alive for each new generation.</a:t>
            </a:r>
          </a:p>
          <a:p>
            <a:r>
              <a:rPr lang="en-US" sz="2200" dirty="0" smtClean="0"/>
              <a:t>1c) </a:t>
            </a:r>
            <a:r>
              <a:rPr lang="en-US" sz="2200" b="1" i="1" dirty="0" smtClean="0"/>
              <a:t>Evaluate</a:t>
            </a:r>
            <a:r>
              <a:rPr lang="en-US" sz="2200" dirty="0" smtClean="0"/>
              <a:t> Why may an oral history provide different information than a written account?</a:t>
            </a:r>
          </a:p>
          <a:p>
            <a:r>
              <a:rPr lang="en-US" sz="2200" b="1" dirty="0" smtClean="0">
                <a:solidFill>
                  <a:srgbClr val="7030A0"/>
                </a:solidFill>
              </a:rPr>
              <a:t>People sometimes confuse, embellish, or miscommunicate facts. </a:t>
            </a:r>
          </a:p>
          <a:p>
            <a:r>
              <a:rPr lang="en-US" sz="2200" b="1" dirty="0" smtClean="0"/>
              <a:t>2a) Identify Name one writer who wrote about West Africa.</a:t>
            </a:r>
          </a:p>
          <a:p>
            <a:r>
              <a:rPr lang="en-US" sz="2200" b="1" dirty="0" smtClean="0">
                <a:solidFill>
                  <a:srgbClr val="7030A0"/>
                </a:solidFill>
              </a:rPr>
              <a:t> Al- </a:t>
            </a:r>
            <a:r>
              <a:rPr lang="en-US" sz="2200" b="1" dirty="0" err="1" smtClean="0">
                <a:solidFill>
                  <a:srgbClr val="7030A0"/>
                </a:solidFill>
              </a:rPr>
              <a:t>Masudi</a:t>
            </a:r>
            <a:r>
              <a:rPr lang="en-US" sz="2200" b="1" dirty="0" smtClean="0">
                <a:solidFill>
                  <a:srgbClr val="7030A0"/>
                </a:solidFill>
              </a:rPr>
              <a:t>, al-</a:t>
            </a:r>
            <a:r>
              <a:rPr lang="en-US" sz="2200" b="1" dirty="0" err="1" smtClean="0">
                <a:solidFill>
                  <a:srgbClr val="7030A0"/>
                </a:solidFill>
              </a:rPr>
              <a:t>Bakri</a:t>
            </a:r>
            <a:r>
              <a:rPr lang="en-US" sz="2200" b="1" dirty="0" smtClean="0">
                <a:solidFill>
                  <a:srgbClr val="7030A0"/>
                </a:solidFill>
              </a:rPr>
              <a:t>, Leo </a:t>
            </a:r>
            <a:r>
              <a:rPr lang="en-US" sz="2200" b="1" dirty="0" err="1" smtClean="0">
                <a:solidFill>
                  <a:srgbClr val="7030A0"/>
                </a:solidFill>
              </a:rPr>
              <a:t>Africanus</a:t>
            </a:r>
            <a:endParaRPr lang="en-US" sz="2200" b="1" dirty="0" smtClean="0">
              <a:solidFill>
                <a:srgbClr val="7030A0"/>
              </a:solidFill>
            </a:endParaRPr>
          </a:p>
          <a:p>
            <a:r>
              <a:rPr lang="en-US" sz="2200" b="1" dirty="0" smtClean="0"/>
              <a:t>2b) Infer – How do you think these writers’ views of West African many have differed from the views of West Africans?</a:t>
            </a:r>
          </a:p>
          <a:p>
            <a:r>
              <a:rPr lang="en-US" sz="2200" b="1" dirty="0" smtClean="0">
                <a:solidFill>
                  <a:srgbClr val="7030A0"/>
                </a:solidFill>
              </a:rPr>
              <a:t>They might have misunderstood some of the different traditions and cultures.  </a:t>
            </a:r>
          </a:p>
          <a:p>
            <a:r>
              <a:rPr lang="en-US" sz="2200" dirty="0" smtClean="0"/>
              <a:t>3) </a:t>
            </a:r>
            <a:r>
              <a:rPr lang="en-US" sz="2200" b="1" i="1" dirty="0" smtClean="0"/>
              <a:t>Identify </a:t>
            </a:r>
            <a:r>
              <a:rPr lang="en-US" sz="2200" dirty="0" smtClean="0"/>
              <a:t>What were two forms of visual art popular in West Africa?</a:t>
            </a:r>
          </a:p>
          <a:p>
            <a:r>
              <a:rPr lang="en-US" sz="2200" b="1" dirty="0" smtClean="0">
                <a:solidFill>
                  <a:srgbClr val="7030A0"/>
                </a:solidFill>
              </a:rPr>
              <a:t>Forms of popular visual art included sculpture, masks, clothing, </a:t>
            </a:r>
            <a:r>
              <a:rPr lang="en-US" sz="2200" b="1" dirty="0" err="1" smtClean="0">
                <a:solidFill>
                  <a:srgbClr val="7030A0"/>
                </a:solidFill>
              </a:rPr>
              <a:t>kente</a:t>
            </a:r>
            <a:r>
              <a:rPr lang="en-US" sz="2200" b="1" dirty="0" smtClean="0">
                <a:solidFill>
                  <a:srgbClr val="7030A0"/>
                </a:solidFill>
              </a:rPr>
              <a:t> </a:t>
            </a:r>
            <a:r>
              <a:rPr lang="en-US" sz="2200" b="1" dirty="0" err="1" smtClean="0">
                <a:solidFill>
                  <a:srgbClr val="7030A0"/>
                </a:solidFill>
              </a:rPr>
              <a:t>cloath</a:t>
            </a:r>
            <a:r>
              <a:rPr lang="en-US" sz="2200" b="1" dirty="0" smtClean="0">
                <a:solidFill>
                  <a:srgbClr val="7030A0"/>
                </a:solidFill>
              </a:rPr>
              <a:t>,  and baskets. </a:t>
            </a:r>
            <a:endParaRPr lang="en-US" sz="2200" b="1" dirty="0">
              <a:solidFill>
                <a:srgbClr val="7030A0"/>
              </a:solidFill>
            </a:endParaRPr>
          </a:p>
        </p:txBody>
      </p:sp>
    </p:spTree>
    <p:extLst>
      <p:ext uri="{BB962C8B-B14F-4D97-AF65-F5344CB8AC3E}">
        <p14:creationId xmlns:p14="http://schemas.microsoft.com/office/powerpoint/2010/main" val="368592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4636"/>
            <a:ext cx="8229600" cy="792162"/>
          </a:xfrm>
        </p:spPr>
        <p:txBody>
          <a:bodyPr/>
          <a:lstStyle/>
          <a:p>
            <a:r>
              <a:rPr lang="en-US" b="1" u="sng" dirty="0" smtClean="0"/>
              <a:t>Salt for Gold</a:t>
            </a:r>
            <a:endParaRPr lang="en-US" b="1" u="sng" dirty="0"/>
          </a:p>
        </p:txBody>
      </p:sp>
      <p:sp>
        <p:nvSpPr>
          <p:cNvPr id="5" name="Content Placeholder 4"/>
          <p:cNvSpPr>
            <a:spLocks noGrp="1"/>
          </p:cNvSpPr>
          <p:nvPr>
            <p:ph idx="1"/>
          </p:nvPr>
        </p:nvSpPr>
        <p:spPr>
          <a:xfrm>
            <a:off x="0" y="762000"/>
            <a:ext cx="9144000" cy="5867400"/>
          </a:xfrm>
        </p:spPr>
        <p:txBody>
          <a:bodyPr>
            <a:normAutofit fontScale="85000" lnSpcReduction="20000"/>
          </a:bodyPr>
          <a:lstStyle/>
          <a:p>
            <a:r>
              <a:rPr lang="en-US" b="1" dirty="0" smtClean="0"/>
              <a:t>Activity </a:t>
            </a:r>
            <a:r>
              <a:rPr lang="en-US" dirty="0" smtClean="0"/>
              <a:t>– Salt merchants will travel across the Sahara (exit the front door and enter the back door), pay a tax to enter the trading area (1 salt or gold), then trade salt for gold. </a:t>
            </a:r>
          </a:p>
          <a:p>
            <a:r>
              <a:rPr lang="en-US" b="1" dirty="0" smtClean="0"/>
              <a:t>Rules for Silent Bartering </a:t>
            </a:r>
            <a:r>
              <a:rPr lang="en-US" dirty="0" smtClean="0"/>
              <a:t>– </a:t>
            </a:r>
          </a:p>
          <a:p>
            <a:pPr lvl="1"/>
            <a:r>
              <a:rPr lang="en-US" dirty="0"/>
              <a:t>Y</a:t>
            </a:r>
            <a:r>
              <a:rPr lang="en-US" dirty="0" smtClean="0"/>
              <a:t>ou cannot talk to conduct your trades. </a:t>
            </a:r>
          </a:p>
          <a:p>
            <a:pPr lvl="1"/>
            <a:r>
              <a:rPr lang="en-US" dirty="0" smtClean="0"/>
              <a:t>Sit facing each other, salt traders will lay down their pieces to make an offer then turn around and clap. </a:t>
            </a:r>
          </a:p>
          <a:p>
            <a:pPr lvl="1"/>
            <a:r>
              <a:rPr lang="en-US" dirty="0" smtClean="0"/>
              <a:t>While the salt trader’s back is turned the gold trader will leave a offer, their turn their back and clap. </a:t>
            </a:r>
          </a:p>
          <a:p>
            <a:pPr lvl="1"/>
            <a:r>
              <a:rPr lang="en-US" dirty="0" smtClean="0"/>
              <a:t>The salt trader will either take the trade or make a counter offer by adding or taking away pieces. </a:t>
            </a:r>
          </a:p>
          <a:p>
            <a:pPr lvl="1"/>
            <a:r>
              <a:rPr lang="en-US" dirty="0" smtClean="0"/>
              <a:t>Each trader is limited to one  counter offer per trade. </a:t>
            </a:r>
          </a:p>
          <a:p>
            <a:r>
              <a:rPr lang="en-US" b="1" dirty="0" smtClean="0"/>
              <a:t>Getting more goods </a:t>
            </a:r>
            <a:r>
              <a:rPr lang="en-US" dirty="0" smtClean="0"/>
              <a:t>– the salt traders will have to return to the salt mines across the Sahara for more salt (which they must pay for), then return to Mali to trade again. The gold traders will have to go to the mines to get more gold. </a:t>
            </a:r>
            <a:endParaRPr lang="en-US" dirty="0"/>
          </a:p>
        </p:txBody>
      </p:sp>
    </p:spTree>
    <p:extLst>
      <p:ext uri="{BB962C8B-B14F-4D97-AF65-F5344CB8AC3E}">
        <p14:creationId xmlns:p14="http://schemas.microsoft.com/office/powerpoint/2010/main" val="3496503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4636"/>
            <a:ext cx="8229600" cy="792162"/>
          </a:xfrm>
        </p:spPr>
        <p:txBody>
          <a:bodyPr/>
          <a:lstStyle/>
          <a:p>
            <a:r>
              <a:rPr lang="en-US" b="1" u="sng" dirty="0" smtClean="0"/>
              <a:t>Salt for Gold</a:t>
            </a:r>
            <a:endParaRPr lang="en-US" b="1" u="sng" dirty="0"/>
          </a:p>
        </p:txBody>
      </p:sp>
      <p:sp>
        <p:nvSpPr>
          <p:cNvPr id="5" name="Content Placeholder 4"/>
          <p:cNvSpPr>
            <a:spLocks noGrp="1"/>
          </p:cNvSpPr>
          <p:nvPr>
            <p:ph idx="1"/>
          </p:nvPr>
        </p:nvSpPr>
        <p:spPr>
          <a:xfrm>
            <a:off x="304800" y="762000"/>
            <a:ext cx="8610600" cy="5867400"/>
          </a:xfrm>
        </p:spPr>
        <p:txBody>
          <a:bodyPr>
            <a:normAutofit/>
          </a:bodyPr>
          <a:lstStyle/>
          <a:p>
            <a:r>
              <a:rPr lang="en-US" b="1" dirty="0" smtClean="0"/>
              <a:t>Winning</a:t>
            </a:r>
            <a:r>
              <a:rPr lang="en-US" dirty="0" smtClean="0"/>
              <a:t> – There will be two winners 1) the salt trader with the most salt at the end wins. 2) the gold merchant with the most salt at the end win. </a:t>
            </a:r>
          </a:p>
          <a:p>
            <a:r>
              <a:rPr lang="en-US" b="1" dirty="0" smtClean="0"/>
              <a:t>Roles</a:t>
            </a:r>
          </a:p>
          <a:p>
            <a:pPr lvl="1"/>
            <a:r>
              <a:rPr lang="en-US" dirty="0" smtClean="0"/>
              <a:t>Odd desk numbers – Salt (5 or 7)</a:t>
            </a:r>
          </a:p>
          <a:p>
            <a:pPr lvl="1"/>
            <a:r>
              <a:rPr lang="en-US" dirty="0" smtClean="0"/>
              <a:t>Even desk numbers – Gold (3 or 4) </a:t>
            </a:r>
          </a:p>
          <a:p>
            <a:pPr lvl="1"/>
            <a:r>
              <a:rPr lang="en-US" dirty="0" smtClean="0"/>
              <a:t>Tax Collectors – chosen by Queen Schaller. </a:t>
            </a:r>
            <a:endParaRPr lang="en-US" dirty="0"/>
          </a:p>
        </p:txBody>
      </p:sp>
    </p:spTree>
    <p:extLst>
      <p:ext uri="{BB962C8B-B14F-4D97-AF65-F5344CB8AC3E}">
        <p14:creationId xmlns:p14="http://schemas.microsoft.com/office/powerpoint/2010/main" val="568279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3-2-1 Reflection</a:t>
            </a:r>
            <a:endParaRPr lang="en-US" b="1" u="sng" dirty="0"/>
          </a:p>
        </p:txBody>
      </p:sp>
      <p:sp>
        <p:nvSpPr>
          <p:cNvPr id="3" name="Content Placeholder 2"/>
          <p:cNvSpPr>
            <a:spLocks noGrp="1"/>
          </p:cNvSpPr>
          <p:nvPr>
            <p:ph idx="1"/>
          </p:nvPr>
        </p:nvSpPr>
        <p:spPr/>
        <p:txBody>
          <a:bodyPr/>
          <a:lstStyle/>
          <a:p>
            <a:r>
              <a:rPr lang="en-US" b="1" dirty="0" smtClean="0"/>
              <a:t>Three</a:t>
            </a:r>
            <a:r>
              <a:rPr lang="en-US" dirty="0" smtClean="0"/>
              <a:t> things you learned about trade.</a:t>
            </a:r>
          </a:p>
          <a:p>
            <a:r>
              <a:rPr lang="en-US" b="1" dirty="0" smtClean="0"/>
              <a:t>Two</a:t>
            </a:r>
            <a:r>
              <a:rPr lang="en-US" dirty="0" smtClean="0"/>
              <a:t> things you remembered about silent bartering. </a:t>
            </a:r>
          </a:p>
          <a:p>
            <a:r>
              <a:rPr lang="en-US" b="1" dirty="0" smtClean="0"/>
              <a:t>One</a:t>
            </a:r>
            <a:r>
              <a:rPr lang="en-US" dirty="0" smtClean="0"/>
              <a:t> thing that you learned about how to participate in a hands on activity in class. </a:t>
            </a:r>
            <a:endParaRPr lang="en-US" dirty="0"/>
          </a:p>
        </p:txBody>
      </p:sp>
    </p:spTree>
    <p:extLst>
      <p:ext uri="{BB962C8B-B14F-4D97-AF65-F5344CB8AC3E}">
        <p14:creationId xmlns:p14="http://schemas.microsoft.com/office/powerpoint/2010/main" val="2330306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Africa Study Guide</a:t>
            </a:r>
            <a:endParaRPr lang="en-US" u="sng" dirty="0"/>
          </a:p>
        </p:txBody>
      </p:sp>
      <p:sp>
        <p:nvSpPr>
          <p:cNvPr id="3" name="Content Placeholder 2"/>
          <p:cNvSpPr>
            <a:spLocks noGrp="1"/>
          </p:cNvSpPr>
          <p:nvPr>
            <p:ph idx="1"/>
          </p:nvPr>
        </p:nvSpPr>
        <p:spPr/>
        <p:txBody>
          <a:bodyPr/>
          <a:lstStyle/>
          <a:p>
            <a:r>
              <a:rPr lang="en-US" dirty="0" smtClean="0"/>
              <a:t>Test will be at the end of class tomorrow. </a:t>
            </a:r>
          </a:p>
          <a:p>
            <a:r>
              <a:rPr lang="en-US" dirty="0" smtClean="0"/>
              <a:t>We will spend the first half of class reviewing our study guides and take the test at the end of class. </a:t>
            </a:r>
          </a:p>
          <a:p>
            <a:r>
              <a:rPr lang="en-US" dirty="0" smtClean="0"/>
              <a:t>Please complete at least two sections of the study guide for homework. </a:t>
            </a:r>
            <a:endParaRPr lang="en-US" dirty="0"/>
          </a:p>
        </p:txBody>
      </p:sp>
    </p:spTree>
    <p:extLst>
      <p:ext uri="{BB962C8B-B14F-4D97-AF65-F5344CB8AC3E}">
        <p14:creationId xmlns:p14="http://schemas.microsoft.com/office/powerpoint/2010/main" val="2408392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Trade Reader</a:t>
            </a:r>
            <a:endParaRPr lang="en-US" u="sng" dirty="0"/>
          </a:p>
        </p:txBody>
      </p:sp>
      <p:sp>
        <p:nvSpPr>
          <p:cNvPr id="3" name="Content Placeholder 2"/>
          <p:cNvSpPr>
            <a:spLocks noGrp="1"/>
          </p:cNvSpPr>
          <p:nvPr>
            <p:ph idx="1"/>
          </p:nvPr>
        </p:nvSpPr>
        <p:spPr/>
        <p:txBody>
          <a:bodyPr/>
          <a:lstStyle/>
          <a:p>
            <a:r>
              <a:rPr lang="en-US" dirty="0" smtClean="0"/>
              <a:t>Mark text and answer the questions </a:t>
            </a:r>
            <a:endParaRPr lang="en-US" dirty="0"/>
          </a:p>
        </p:txBody>
      </p:sp>
    </p:spTree>
    <p:extLst>
      <p:ext uri="{BB962C8B-B14F-4D97-AF65-F5344CB8AC3E}">
        <p14:creationId xmlns:p14="http://schemas.microsoft.com/office/powerpoint/2010/main" val="3677593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618</Words>
  <Application>Microsoft Office PowerPoint</Application>
  <PresentationFormat>On-screen Show (4:3)</PresentationFormat>
  <Paragraphs>47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Warm-up #5</vt:lpstr>
      <vt:lpstr>Chapter 6.4 Assessment </vt:lpstr>
      <vt:lpstr>Chapter 6.4 Assessment </vt:lpstr>
      <vt:lpstr>Salt for Gold</vt:lpstr>
      <vt:lpstr>Salt for Gold</vt:lpstr>
      <vt:lpstr>3-2-1 Reflection</vt:lpstr>
      <vt:lpstr>Africa Study Guide</vt:lpstr>
      <vt:lpstr>Trade Reader</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Salt for Gold</dc:title>
  <dc:creator>Josephine Schaller</dc:creator>
  <cp:lastModifiedBy>Josephine Schaller</cp:lastModifiedBy>
  <cp:revision>12</cp:revision>
  <dcterms:created xsi:type="dcterms:W3CDTF">2012-11-01T14:52:39Z</dcterms:created>
  <dcterms:modified xsi:type="dcterms:W3CDTF">2012-11-01T21:40:53Z</dcterms:modified>
</cp:coreProperties>
</file>