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04" r:id="rId2"/>
    <p:sldId id="497" r:id="rId3"/>
    <p:sldId id="505" r:id="rId4"/>
    <p:sldId id="506" r:id="rId5"/>
    <p:sldId id="521" r:id="rId6"/>
    <p:sldId id="522" r:id="rId7"/>
    <p:sldId id="523" r:id="rId8"/>
    <p:sldId id="524" r:id="rId9"/>
    <p:sldId id="525" r:id="rId10"/>
    <p:sldId id="526" r:id="rId11"/>
    <p:sldId id="52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381"/>
    <a:srgbClr val="FFD1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0A8C0-118F-4D46-B661-3179B01FD7E0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CA66E-C927-0048-8F9C-85F48BC0BA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95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C82DD-6A5B-8340-B8A8-B4352A0D233F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D4FB8-5373-A041-B0DB-4622AE54A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7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02E239-B319-B248-913D-FD4F9384240D}" type="slidenum">
              <a:rPr lang="en-US">
                <a:latin typeface="Arial" pitchFamily="-108" charset="0"/>
              </a:rPr>
              <a:pPr/>
              <a:t>1</a:t>
            </a:fld>
            <a:endParaRPr lang="en-US">
              <a:latin typeface="Arial" pitchFamily="-10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z="1600" u="sng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CORNELL NOTE PAPER FORMAT</a:t>
            </a:r>
            <a:endParaRPr lang="en-US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  <a:p>
            <a:pPr eaLnBrk="1" hangingPunct="1">
              <a:buFontTx/>
              <a:buChar char="•"/>
            </a:pPr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Stress that any sheet of paper can be turned into Cornell note paper - </a:t>
            </a:r>
            <a:r>
              <a:rPr lang="en-US" b="1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or</a:t>
            </a:r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- hand out paper and have participants set up sheet while working through slide.</a:t>
            </a:r>
          </a:p>
          <a:p>
            <a:pPr eaLnBrk="1" hangingPunct="1">
              <a:buFontTx/>
              <a:buChar char="•"/>
            </a:pPr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The format causes students to process notes multiple times increasing memory, recall, and understanding.</a:t>
            </a:r>
          </a:p>
          <a:p>
            <a:pPr eaLnBrk="1" hangingPunct="1">
              <a:buFontTx/>
              <a:buChar char="•"/>
            </a:pPr>
            <a:r>
              <a:rPr lang="en-US" u="sng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Cornell Notes has 5 sections: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1. Heading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Name is imp. Because students exchange notes.  Class &amp; date helps keep notes organized in binder appropriately.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2. Topic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Focuses the content of the notes for the student.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3. Note section (rt. Side)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Where any info being presented in class is recorded.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4. Question Column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Students are responsible for completing after notes are taken.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5. Summary</a:t>
            </a:r>
          </a:p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Allows students to process notes in terms of big ideas.</a:t>
            </a:r>
          </a:p>
        </p:txBody>
      </p:sp>
    </p:spTree>
    <p:extLst>
      <p:ext uri="{BB962C8B-B14F-4D97-AF65-F5344CB8AC3E}">
        <p14:creationId xmlns:p14="http://schemas.microsoft.com/office/powerpoint/2010/main" val="3461753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772E57-BAC3-0541-AEF4-6F2F7F54ECF3}" type="slidenum">
              <a:rPr lang="en-US">
                <a:latin typeface="Arial" pitchFamily="-108" charset="0"/>
              </a:rPr>
              <a:pPr/>
              <a:t>3</a:t>
            </a:fld>
            <a:endParaRPr lang="en-US">
              <a:latin typeface="Arial" pitchFamily="-10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305064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38042D-EB23-724A-BCAC-E29CED99840A}" type="slidenum">
              <a:rPr lang="en-US">
                <a:latin typeface="Arial" pitchFamily="-108" charset="0"/>
              </a:rPr>
              <a:pPr/>
              <a:t>4</a:t>
            </a:fld>
            <a:endParaRPr lang="en-US">
              <a:latin typeface="Arial" pitchFamily="-10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Quickly review</a:t>
            </a:r>
          </a:p>
        </p:txBody>
      </p:sp>
    </p:spTree>
    <p:extLst>
      <p:ext uri="{BB962C8B-B14F-4D97-AF65-F5344CB8AC3E}">
        <p14:creationId xmlns:p14="http://schemas.microsoft.com/office/powerpoint/2010/main" val="2817577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1D1F5D81-4BF4-0B45-AB63-9FBFBF04CF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0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AD5B70-92C4-AC42-AAE9-4257B7CF910B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7E4D0E-6EAB-964F-9E12-D4E005ACF62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6096000" y="708025"/>
            <a:ext cx="25542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/>
              <a:t>First &amp; Last Name</a:t>
            </a:r>
          </a:p>
          <a:p>
            <a:pPr algn="ctr"/>
            <a:r>
              <a:rPr lang="en-US" sz="2000" b="1" dirty="0"/>
              <a:t>Class Title</a:t>
            </a:r>
          </a:p>
          <a:p>
            <a:pPr algn="ctr"/>
            <a:r>
              <a:rPr lang="en-US" sz="2000" b="1" dirty="0"/>
              <a:t>Period</a:t>
            </a:r>
          </a:p>
          <a:p>
            <a:pPr algn="ctr"/>
            <a:r>
              <a:rPr lang="en-US" sz="2000" b="1" dirty="0"/>
              <a:t>Date</a:t>
            </a:r>
            <a:endParaRPr lang="en-US" sz="2400" dirty="0"/>
          </a:p>
        </p:txBody>
      </p:sp>
      <p:sp>
        <p:nvSpPr>
          <p:cNvPr id="118787" name="Line 3"/>
          <p:cNvSpPr>
            <a:spLocks noChangeShapeType="1"/>
          </p:cNvSpPr>
          <p:nvPr/>
        </p:nvSpPr>
        <p:spPr bwMode="auto">
          <a:xfrm>
            <a:off x="3124200" y="1600200"/>
            <a:ext cx="0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295400" y="708025"/>
            <a:ext cx="39372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600" dirty="0" smtClean="0"/>
              <a:t>Essential Question</a:t>
            </a:r>
            <a:endParaRPr lang="en-US" sz="2400" dirty="0"/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990600" y="1698625"/>
            <a:ext cx="20145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Questions</a:t>
            </a:r>
            <a:endParaRPr lang="en-US"/>
          </a:p>
        </p:txBody>
      </p:sp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4191000" y="2133600"/>
            <a:ext cx="38814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5400"/>
              <a:t>Class Notes</a:t>
            </a:r>
            <a:endParaRPr lang="en-US" sz="2400"/>
          </a:p>
        </p:txBody>
      </p:sp>
      <p:sp>
        <p:nvSpPr>
          <p:cNvPr id="118791" name="AutoShape 7"/>
          <p:cNvSpPr>
            <a:spLocks noChangeArrowheads="1"/>
          </p:cNvSpPr>
          <p:nvPr/>
        </p:nvSpPr>
        <p:spPr bwMode="auto">
          <a:xfrm>
            <a:off x="6324600" y="58674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rgbClr val="A3816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2057400" y="228600"/>
            <a:ext cx="0" cy="6400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1584325" y="4084638"/>
            <a:ext cx="788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2 </a:t>
            </a:r>
            <a:r>
              <a:rPr lang="en-US" sz="1600"/>
              <a:t>1/2”</a:t>
            </a:r>
            <a:endParaRPr lang="en-US" sz="2400"/>
          </a:p>
        </p:txBody>
      </p:sp>
      <p:sp>
        <p:nvSpPr>
          <p:cNvPr id="118794" name="Line 10"/>
          <p:cNvSpPr>
            <a:spLocks noChangeShapeType="1"/>
          </p:cNvSpPr>
          <p:nvPr/>
        </p:nvSpPr>
        <p:spPr bwMode="auto">
          <a:xfrm>
            <a:off x="2209800" y="4343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95" name="Line 11"/>
          <p:cNvSpPr>
            <a:spLocks noChangeShapeType="1"/>
          </p:cNvSpPr>
          <p:nvPr/>
        </p:nvSpPr>
        <p:spPr bwMode="auto">
          <a:xfrm flipH="1">
            <a:off x="609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3124200" y="4876800"/>
            <a:ext cx="58642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3 to 4 sentence </a:t>
            </a:r>
            <a:r>
              <a:rPr lang="en-US" sz="2800" u="sng" dirty="0"/>
              <a:t>summary</a:t>
            </a:r>
            <a:r>
              <a:rPr lang="en-US" sz="2800" dirty="0"/>
              <a:t> across </a:t>
            </a:r>
          </a:p>
          <a:p>
            <a:r>
              <a:rPr lang="en-US" sz="2800" dirty="0"/>
              <a:t>the bottom of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each page</a:t>
            </a:r>
            <a:r>
              <a:rPr lang="en-US" sz="2800" dirty="0" smtClean="0"/>
              <a:t> </a:t>
            </a:r>
            <a:r>
              <a:rPr lang="en-US" sz="2800" dirty="0"/>
              <a:t>of</a:t>
            </a:r>
            <a:r>
              <a:rPr lang="en-US" sz="2800" dirty="0" smtClean="0"/>
              <a:t> notes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88870644"/>
      </p:ext>
    </p:ext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utoUpdateAnimBg="0"/>
      <p:bldP spid="118787" grpId="0" animBg="1"/>
      <p:bldP spid="118788" grpId="0" autoUpdateAnimBg="0"/>
      <p:bldP spid="118789" grpId="0" autoUpdateAnimBg="0"/>
      <p:bldP spid="118790" grpId="0" autoUpdateAnimBg="0"/>
      <p:bldP spid="118791" grpId="0" animBg="1"/>
      <p:bldP spid="118793" grpId="0" autoUpdateAnimBg="0"/>
      <p:bldP spid="118794" grpId="0" animBg="1"/>
      <p:bldP spid="118795" grpId="0" animBg="1"/>
      <p:bldP spid="11879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7037"/>
            <a:ext cx="8229600" cy="944563"/>
          </a:xfrm>
        </p:spPr>
        <p:txBody>
          <a:bodyPr/>
          <a:lstStyle/>
          <a:p>
            <a:r>
              <a:rPr lang="en-US" b="1" dirty="0" smtClean="0"/>
              <a:t>		    </a:t>
            </a:r>
            <a:r>
              <a:rPr lang="en-US" b="1" u="sng" dirty="0" smtClean="0"/>
              <a:t>Immigration</a:t>
            </a:r>
            <a:endParaRPr lang="en-US" b="1" u="sng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 sz="3200" i="1" dirty="0">
                <a:solidFill>
                  <a:srgbClr val="CC0000"/>
                </a:solidFill>
              </a:rPr>
              <a:t>Take two minutes to brainstorm as many reasons as you can that someone would move to a new country. </a:t>
            </a:r>
          </a:p>
          <a:p>
            <a:pPr>
              <a:buFontTx/>
              <a:buNone/>
            </a:pPr>
            <a:endParaRPr lang="en-US" sz="3200" i="1" dirty="0">
              <a:solidFill>
                <a:srgbClr val="CC0000"/>
              </a:solidFill>
            </a:endParaRPr>
          </a:p>
          <a:p>
            <a:r>
              <a:rPr lang="en-US" sz="3200" dirty="0"/>
              <a:t>Push-factors –things that force someone to leave their country. </a:t>
            </a:r>
          </a:p>
          <a:p>
            <a:pPr>
              <a:buFontTx/>
              <a:buNone/>
            </a:pPr>
            <a:endParaRPr lang="en-US" sz="3200" dirty="0"/>
          </a:p>
          <a:p>
            <a:r>
              <a:rPr lang="en-US" sz="3200" dirty="0"/>
              <a:t>Pull-factors – things that attract someone to a new country. </a:t>
            </a:r>
          </a:p>
          <a:p>
            <a:pPr>
              <a:buFontTx/>
              <a:buNone/>
            </a:pPr>
            <a:endParaRPr lang="en-US" sz="3200" dirty="0"/>
          </a:p>
          <a:p>
            <a:pPr>
              <a:buFontTx/>
              <a:buNone/>
            </a:pP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49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  <p:bldP spid="39939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algn="l"/>
            <a:r>
              <a:rPr lang="en-US" sz="3000" b="1" i="1" dirty="0">
                <a:solidFill>
                  <a:srgbClr val="CC0000"/>
                </a:solidFill>
              </a:rPr>
              <a:t>Create a T-Chart and group your immigration factors on your chart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4102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143000"/>
            <a:ext cx="7620000" cy="571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829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focus of notes</a:t>
            </a:r>
          </a:p>
          <a:p>
            <a:r>
              <a:rPr lang="en-US" dirty="0" smtClean="0"/>
              <a:t>At top of paper</a:t>
            </a:r>
          </a:p>
          <a:p>
            <a:r>
              <a:rPr lang="en-US" dirty="0" smtClean="0"/>
              <a:t>Answered by the summary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600" i="1" dirty="0" smtClean="0"/>
              <a:t>Why is geography important to our study of history? 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82065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Cornell </a:t>
            </a:r>
            <a:r>
              <a:rPr lang="en-US" dirty="0" smtClean="0">
                <a:ea typeface="+mj-ea"/>
                <a:cs typeface="+mj-cs"/>
              </a:rPr>
              <a:t>Notes: </a:t>
            </a:r>
            <a:r>
              <a:rPr lang="en-US" dirty="0">
                <a:ea typeface="+mj-ea"/>
                <a:cs typeface="+mj-cs"/>
              </a:rPr>
              <a:t>Format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2800" i="1" dirty="0">
                <a:solidFill>
                  <a:srgbClr val="FF34CB"/>
                </a:solidFill>
                <a:ea typeface="+mn-ea"/>
                <a:cs typeface="+mn-cs"/>
              </a:rPr>
              <a:t>Right</a:t>
            </a:r>
            <a:r>
              <a:rPr lang="en-US" sz="2800" i="1" dirty="0">
                <a:ea typeface="+mn-ea"/>
                <a:cs typeface="+mn-cs"/>
              </a:rPr>
              <a:t> side:</a:t>
            </a:r>
            <a:r>
              <a:rPr lang="en-US" sz="2800" dirty="0">
                <a:ea typeface="+mn-ea"/>
                <a:cs typeface="+mn-cs"/>
              </a:rPr>
              <a:t> The </a:t>
            </a:r>
            <a:r>
              <a:rPr lang="en-US" sz="2800" dirty="0" smtClean="0">
                <a:solidFill>
                  <a:srgbClr val="FF34CB"/>
                </a:solidFill>
                <a:ea typeface="+mn-ea"/>
                <a:cs typeface="+mn-cs"/>
              </a:rPr>
              <a:t>“information”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>
                <a:ea typeface="+mn-ea"/>
                <a:cs typeface="+mn-cs"/>
              </a:rPr>
              <a:t>side.  It’s where you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write information given to you</a:t>
            </a:r>
            <a:r>
              <a:rPr lang="en-US" sz="2800" dirty="0">
                <a:ea typeface="+mn-ea"/>
                <a:cs typeface="+mn-cs"/>
              </a:rPr>
              <a:t> in a lecture, video, text, etc. </a:t>
            </a:r>
          </a:p>
          <a:p>
            <a:pPr marL="469900" indent="-469900" eaLnBrk="1" hangingPunct="1">
              <a:lnSpc>
                <a:spcPct val="90000"/>
              </a:lnSpc>
              <a:buFont typeface="Wingdings" charset="2"/>
              <a:buNone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 marL="469900" indent="-469900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sz="2800" dirty="0" smtClean="0">
                <a:ea typeface="+mn-ea"/>
                <a:cs typeface="+mn-cs"/>
              </a:rPr>
              <a:t>Don’t copy word </a:t>
            </a:r>
            <a:r>
              <a:rPr lang="en-US" sz="2800" dirty="0">
                <a:ea typeface="+mn-ea"/>
                <a:cs typeface="+mn-cs"/>
              </a:rPr>
              <a:t>for word.  You are encouraged to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use</a:t>
            </a:r>
            <a:r>
              <a:rPr lang="en-US" sz="2800" dirty="0">
                <a:ea typeface="+mn-ea"/>
                <a:cs typeface="+mn-cs"/>
              </a:rPr>
              <a:t>:</a:t>
            </a:r>
          </a:p>
          <a:p>
            <a:pPr marL="908050" lvl="1" indent="-436563" eaLnBrk="1" hangingPunct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sz="2400" dirty="0">
                <a:solidFill>
                  <a:srgbClr val="FF34CB"/>
                </a:solidFill>
              </a:rPr>
              <a:t>Abbreviations</a:t>
            </a:r>
            <a:endParaRPr lang="en-US" sz="2400" dirty="0"/>
          </a:p>
          <a:p>
            <a:pPr marL="908050" lvl="1" indent="-436563" eaLnBrk="1" hangingPunct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sz="2400" dirty="0"/>
              <a:t>Phrases</a:t>
            </a:r>
          </a:p>
          <a:p>
            <a:pPr marL="908050" lvl="1" indent="-436563" eaLnBrk="1" hangingPunct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sz="2400" dirty="0"/>
              <a:t>Bullets</a:t>
            </a:r>
          </a:p>
          <a:p>
            <a:pPr marL="908050" lvl="1" indent="-436563" eaLnBrk="1" hangingPunct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sz="2400" dirty="0">
                <a:solidFill>
                  <a:srgbClr val="FF34CB"/>
                </a:solidFill>
              </a:rPr>
              <a:t>Pictures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116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Cornell </a:t>
            </a:r>
            <a:r>
              <a:rPr lang="en-US" dirty="0" smtClean="0">
                <a:ea typeface="+mj-ea"/>
                <a:cs typeface="+mj-cs"/>
              </a:rPr>
              <a:t>Notes: </a:t>
            </a:r>
            <a:r>
              <a:rPr lang="en-US" dirty="0">
                <a:ea typeface="+mj-ea"/>
                <a:cs typeface="+mj-cs"/>
              </a:rPr>
              <a:t>Format	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marL="469900" indent="-469900" eaLnBrk="1" hangingPunct="1">
              <a:lnSpc>
                <a:spcPct val="80000"/>
              </a:lnSpc>
              <a:buFont typeface="Wingdings" charset="2"/>
              <a:buChar char="Ø"/>
              <a:defRPr/>
            </a:pPr>
            <a:r>
              <a:rPr lang="en-US" sz="2800" i="1" dirty="0">
                <a:solidFill>
                  <a:srgbClr val="FF34CB"/>
                </a:solidFill>
                <a:ea typeface="+mn-ea"/>
                <a:cs typeface="+mn-cs"/>
              </a:rPr>
              <a:t>Left </a:t>
            </a:r>
            <a:r>
              <a:rPr lang="en-US" sz="2800" i="1" dirty="0">
                <a:ea typeface="+mn-ea"/>
                <a:cs typeface="+mn-cs"/>
              </a:rPr>
              <a:t>side: </a:t>
            </a:r>
            <a:r>
              <a:rPr lang="en-US" sz="2800" dirty="0">
                <a:ea typeface="+mn-ea"/>
                <a:cs typeface="+mn-cs"/>
              </a:rPr>
              <a:t>The </a:t>
            </a:r>
            <a:r>
              <a:rPr lang="en-US" sz="2800" dirty="0" smtClean="0">
                <a:solidFill>
                  <a:srgbClr val="FF34CB"/>
                </a:solidFill>
                <a:ea typeface="+mn-ea"/>
                <a:cs typeface="+mn-cs"/>
              </a:rPr>
              <a:t>“processing”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>
                <a:ea typeface="+mn-ea"/>
                <a:cs typeface="+mn-cs"/>
              </a:rPr>
              <a:t>side.  This is where you analyze the</a:t>
            </a:r>
            <a:r>
              <a:rPr lang="en-US" sz="2800" dirty="0" smtClean="0">
                <a:ea typeface="+mn-ea"/>
                <a:cs typeface="+mn-cs"/>
              </a:rPr>
              <a:t> notes and </a:t>
            </a:r>
            <a:r>
              <a:rPr lang="en-US" sz="2800" dirty="0" smtClean="0">
                <a:solidFill>
                  <a:srgbClr val="FF34CB"/>
                </a:solidFill>
                <a:ea typeface="+mn-ea"/>
                <a:cs typeface="+mn-cs"/>
              </a:rPr>
              <a:t>write</a:t>
            </a:r>
            <a:r>
              <a:rPr lang="en-US" sz="2800" dirty="0" smtClean="0">
                <a:ea typeface="+mn-ea"/>
                <a:cs typeface="+mn-cs"/>
              </a:rPr>
              <a:t>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questions</a:t>
            </a:r>
            <a:r>
              <a:rPr lang="en-US" sz="2800" dirty="0">
                <a:ea typeface="+mn-ea"/>
                <a:cs typeface="+mn-cs"/>
              </a:rPr>
              <a:t> that are answered by the information on the right side.</a:t>
            </a:r>
          </a:p>
          <a:p>
            <a:pPr marL="469900" indent="-469900"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800" dirty="0">
              <a:ea typeface="+mn-ea"/>
              <a:cs typeface="+mn-cs"/>
            </a:endParaRPr>
          </a:p>
          <a:p>
            <a:pPr marL="469900" indent="-469900" eaLnBrk="1" hangingPunct="1">
              <a:lnSpc>
                <a:spcPct val="80000"/>
              </a:lnSpc>
              <a:buFont typeface="Wingdings" charset="2"/>
              <a:buChar char="Ø"/>
              <a:defRPr/>
            </a:pPr>
            <a:r>
              <a:rPr lang="en-US" sz="2800" dirty="0">
                <a:ea typeface="+mn-ea"/>
                <a:cs typeface="+mn-cs"/>
              </a:rPr>
              <a:t>You can also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write new</a:t>
            </a:r>
            <a:r>
              <a:rPr lang="en-US" sz="2800" dirty="0">
                <a:ea typeface="+mn-ea"/>
                <a:cs typeface="+mn-cs"/>
              </a:rPr>
              <a:t>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questions</a:t>
            </a:r>
            <a:r>
              <a:rPr lang="en-US" sz="2800" dirty="0">
                <a:ea typeface="+mn-ea"/>
                <a:cs typeface="+mn-cs"/>
              </a:rPr>
              <a:t>, leaving the right side blank to be filled in when you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ask</a:t>
            </a:r>
            <a:r>
              <a:rPr lang="en-US" sz="2800" dirty="0">
                <a:ea typeface="+mn-ea"/>
                <a:cs typeface="+mn-cs"/>
              </a:rPr>
              <a:t> your questions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in class</a:t>
            </a:r>
            <a:r>
              <a:rPr lang="en-US" sz="2800" dirty="0">
                <a:ea typeface="+mn-ea"/>
                <a:cs typeface="+mn-cs"/>
              </a:rPr>
              <a:t>.</a:t>
            </a:r>
          </a:p>
          <a:p>
            <a:pPr marL="469900" indent="-469900"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800" i="1" dirty="0">
              <a:ea typeface="+mn-ea"/>
              <a:cs typeface="+mn-cs"/>
            </a:endParaRPr>
          </a:p>
          <a:p>
            <a:pPr marL="469900" indent="-469900" eaLnBrk="1" hangingPunct="1">
              <a:lnSpc>
                <a:spcPct val="80000"/>
              </a:lnSpc>
              <a:buFont typeface="Wingdings" charset="2"/>
              <a:buChar char="Ø"/>
              <a:defRPr/>
            </a:pPr>
            <a:r>
              <a:rPr lang="en-US" sz="2800" dirty="0">
                <a:ea typeface="+mn-ea"/>
                <a:cs typeface="+mn-cs"/>
              </a:rPr>
              <a:t>Key to remember: The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left and right sides</a:t>
            </a:r>
            <a:r>
              <a:rPr lang="en-US" sz="2800" dirty="0">
                <a:ea typeface="+mn-ea"/>
                <a:cs typeface="+mn-cs"/>
              </a:rPr>
              <a:t> are </a:t>
            </a:r>
            <a:r>
              <a:rPr lang="en-US" sz="2800" dirty="0">
                <a:solidFill>
                  <a:srgbClr val="FF34CB"/>
                </a:solidFill>
                <a:ea typeface="+mn-ea"/>
                <a:cs typeface="+mn-cs"/>
              </a:rPr>
              <a:t>related</a:t>
            </a:r>
            <a:r>
              <a:rPr lang="en-US" sz="2800" dirty="0">
                <a:ea typeface="+mn-ea"/>
                <a:cs typeface="+mn-cs"/>
              </a:rPr>
              <a:t> to each other.</a:t>
            </a:r>
            <a:endParaRPr lang="en-US" sz="2800" i="1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0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C0000"/>
                </a:solidFill>
              </a:rPr>
              <a:t>		Geography Notes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C0000"/>
                </a:solidFill>
              </a:rPr>
              <a:t>Compass Rose</a:t>
            </a:r>
            <a:r>
              <a:rPr lang="en-US" sz="3200" dirty="0"/>
              <a:t> - a picture that shows the four cardinal directions, north, south, east and west on a map. 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514600"/>
            <a:ext cx="4425351" cy="4343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52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CC0000"/>
                </a:solidFill>
              </a:rPr>
              <a:t>			Geography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914400"/>
            <a:ext cx="4191000" cy="5943600"/>
          </a:xfrm>
        </p:spPr>
        <p:txBody>
          <a:bodyPr/>
          <a:lstStyle/>
          <a:p>
            <a:pPr>
              <a:buFontTx/>
              <a:buNone/>
            </a:pPr>
            <a:r>
              <a:rPr lang="en-US" sz="5000" b="1" dirty="0">
                <a:solidFill>
                  <a:srgbClr val="CC0000"/>
                </a:solidFill>
              </a:rPr>
              <a:t>N</a:t>
            </a:r>
            <a:r>
              <a:rPr lang="en-US" sz="5000" i="1" dirty="0"/>
              <a:t>ever</a:t>
            </a:r>
            <a:r>
              <a:rPr lang="en-US" sz="5000" dirty="0"/>
              <a:t> </a:t>
            </a:r>
          </a:p>
          <a:p>
            <a:pPr>
              <a:buFontTx/>
              <a:buNone/>
            </a:pPr>
            <a:r>
              <a:rPr lang="en-US" sz="5000" b="1" dirty="0" smtClean="0">
                <a:solidFill>
                  <a:srgbClr val="CC0000"/>
                </a:solidFill>
              </a:rPr>
              <a:t>E</a:t>
            </a:r>
            <a:r>
              <a:rPr lang="en-US" sz="5000" i="1" dirty="0" smtClean="0"/>
              <a:t>at </a:t>
            </a:r>
            <a:endParaRPr lang="en-US" sz="5000" i="1" dirty="0"/>
          </a:p>
          <a:p>
            <a:pPr>
              <a:buFontTx/>
              <a:buNone/>
            </a:pPr>
            <a:r>
              <a:rPr lang="en-US" sz="5000" b="1" dirty="0">
                <a:solidFill>
                  <a:srgbClr val="CC0000"/>
                </a:solidFill>
              </a:rPr>
              <a:t>S</a:t>
            </a:r>
            <a:r>
              <a:rPr lang="en-US" sz="5000" i="1" dirty="0"/>
              <a:t>hredded</a:t>
            </a:r>
            <a:r>
              <a:rPr lang="en-US" sz="5000" dirty="0"/>
              <a:t> </a:t>
            </a:r>
          </a:p>
          <a:p>
            <a:pPr>
              <a:buFontTx/>
              <a:buNone/>
            </a:pPr>
            <a:r>
              <a:rPr lang="en-US" sz="5000" b="1" dirty="0">
                <a:solidFill>
                  <a:srgbClr val="CC0000"/>
                </a:solidFill>
              </a:rPr>
              <a:t>W</a:t>
            </a:r>
            <a:r>
              <a:rPr lang="en-US" sz="5000" i="1" dirty="0"/>
              <a:t>heat</a:t>
            </a:r>
            <a:r>
              <a:rPr lang="en-US" sz="4800" dirty="0"/>
              <a:t>  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5" name="Picture 5" descr="Compass%20Ro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914400"/>
            <a:ext cx="5922962" cy="594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212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b="1" dirty="0" smtClean="0">
                <a:solidFill>
                  <a:srgbClr val="CC0000"/>
                </a:solidFill>
              </a:rPr>
              <a:t>	Geography</a:t>
            </a:r>
            <a:r>
              <a:rPr lang="en-US" b="1" dirty="0">
                <a:solidFill>
                  <a:srgbClr val="CC0000"/>
                </a:solidFill>
              </a:rPr>
              <a:t>: Definitions</a:t>
            </a:r>
            <a:r>
              <a:rPr lang="en-US" b="1" dirty="0"/>
              <a:t> 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>
            <a:normAutofit lnSpcReduction="10000"/>
          </a:bodyPr>
          <a:lstStyle/>
          <a:p>
            <a:pPr marL="609600" indent="-609600">
              <a:buFontTx/>
              <a:buAutoNum type="arabicParenR"/>
            </a:pPr>
            <a:r>
              <a:rPr lang="en-US" sz="3500" dirty="0" smtClean="0">
                <a:solidFill>
                  <a:srgbClr val="CC0000"/>
                </a:solidFill>
                <a:latin typeface="Comic Sans MS" charset="0"/>
              </a:rPr>
              <a:t>Country</a:t>
            </a:r>
            <a:r>
              <a:rPr lang="en-US" sz="3500" dirty="0" smtClean="0">
                <a:latin typeface="Comic Sans MS" charset="0"/>
              </a:rPr>
              <a:t> </a:t>
            </a:r>
            <a:r>
              <a:rPr lang="en-US" sz="3500" dirty="0">
                <a:latin typeface="Comic Sans MS" charset="0"/>
              </a:rPr>
              <a:t>– a group of political territories run by a single government. </a:t>
            </a:r>
          </a:p>
          <a:p>
            <a:pPr marL="609600" indent="-609600">
              <a:buFontTx/>
              <a:buAutoNum type="arabicParenR"/>
            </a:pPr>
            <a:r>
              <a:rPr lang="en-US" sz="3500" dirty="0">
                <a:solidFill>
                  <a:srgbClr val="CC0000"/>
                </a:solidFill>
                <a:latin typeface="Comic Sans MS" charset="0"/>
              </a:rPr>
              <a:t>City</a:t>
            </a:r>
            <a:r>
              <a:rPr lang="en-US" sz="3500" dirty="0">
                <a:latin typeface="Comic Sans MS" charset="0"/>
              </a:rPr>
              <a:t> – a populated area (town) with an organized government. </a:t>
            </a:r>
          </a:p>
          <a:p>
            <a:pPr marL="609600" indent="-609600">
              <a:buFontTx/>
              <a:buAutoNum type="arabicParenR"/>
            </a:pPr>
            <a:r>
              <a:rPr lang="en-US" sz="3500" dirty="0">
                <a:solidFill>
                  <a:srgbClr val="CC0000"/>
                </a:solidFill>
                <a:latin typeface="Comic Sans MS" charset="0"/>
              </a:rPr>
              <a:t>State</a:t>
            </a:r>
            <a:r>
              <a:rPr lang="en-US" sz="3500" dirty="0">
                <a:latin typeface="Comic Sans MS" charset="0"/>
              </a:rPr>
              <a:t> - one of the geographic and political units united under a government </a:t>
            </a:r>
          </a:p>
          <a:p>
            <a:pPr marL="609600" indent="-609600">
              <a:buFontTx/>
              <a:buAutoNum type="arabicParenR"/>
            </a:pPr>
            <a:r>
              <a:rPr lang="en-US" sz="3500" dirty="0">
                <a:solidFill>
                  <a:srgbClr val="CC0000"/>
                </a:solidFill>
                <a:latin typeface="Comic Sans MS" charset="0"/>
              </a:rPr>
              <a:t>Continent</a:t>
            </a:r>
            <a:r>
              <a:rPr lang="en-US" sz="3500" dirty="0">
                <a:latin typeface="Comic Sans MS" charset="0"/>
              </a:rPr>
              <a:t> - One of the seven  main land masses of the </a:t>
            </a:r>
            <a:r>
              <a:rPr lang="en-US" sz="3500" dirty="0" smtClean="0">
                <a:latin typeface="Comic Sans MS" charset="0"/>
              </a:rPr>
              <a:t>earth. (How many can you name?)</a:t>
            </a:r>
            <a:endParaRPr lang="en-US" sz="3500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33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 noGrp="1" noChangeAspect="1"/>
          </p:cNvGrpSpPr>
          <p:nvPr/>
        </p:nvGrpSpPr>
        <p:grpSpPr bwMode="auto">
          <a:xfrm>
            <a:off x="-2514600" y="0"/>
            <a:ext cx="14173200" cy="7883525"/>
            <a:chOff x="240" y="687"/>
            <a:chExt cx="5280" cy="2947"/>
          </a:xfrm>
        </p:grpSpPr>
        <p:sp>
          <p:nvSpPr>
            <p:cNvPr id="12302" name="AutoShape 14"/>
            <p:cNvSpPr>
              <a:spLocks noChangeAspect="1" noChangeArrowheads="1" noTextEdit="1"/>
            </p:cNvSpPr>
            <p:nvPr/>
          </p:nvSpPr>
          <p:spPr bwMode="auto">
            <a:xfrm>
              <a:off x="240" y="687"/>
              <a:ext cx="5280" cy="2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12" name="_s12312"/>
            <p:cNvSpPr>
              <a:spLocks noChangeArrowheads="1" noTextEdit="1"/>
            </p:cNvSpPr>
            <p:nvPr/>
          </p:nvSpPr>
          <p:spPr bwMode="auto">
            <a:xfrm>
              <a:off x="1512" y="1135"/>
              <a:ext cx="2052" cy="2052"/>
            </a:xfrm>
            <a:custGeom>
              <a:avLst/>
              <a:gdLst>
                <a:gd name="G0" fmla="+- 2700 0 0"/>
                <a:gd name="G1" fmla="+- 21600 0 2700"/>
                <a:gd name="G2" fmla="+- 21600 0 27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700" y="10800"/>
                  </a:moveTo>
                  <a:cubicBezTo>
                    <a:pt x="2700" y="15274"/>
                    <a:pt x="6326" y="18900"/>
                    <a:pt x="10800" y="18900"/>
                  </a:cubicBezTo>
                  <a:cubicBezTo>
                    <a:pt x="15274" y="18900"/>
                    <a:pt x="18900" y="15274"/>
                    <a:pt x="18900" y="10800"/>
                  </a:cubicBezTo>
                  <a:cubicBezTo>
                    <a:pt x="18900" y="6326"/>
                    <a:pt x="15274" y="2700"/>
                    <a:pt x="10800" y="2700"/>
                  </a:cubicBezTo>
                  <a:cubicBezTo>
                    <a:pt x="6326" y="2700"/>
                    <a:pt x="2700" y="6326"/>
                    <a:pt x="2700" y="10800"/>
                  </a:cubicBezTo>
                  <a:close/>
                </a:path>
              </a:pathLst>
            </a:custGeom>
            <a:solidFill>
              <a:srgbClr val="F1FD0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13" name="_s12313"/>
            <p:cNvSpPr>
              <a:spLocks/>
            </p:cNvSpPr>
            <p:nvPr/>
          </p:nvSpPr>
          <p:spPr bwMode="auto">
            <a:xfrm>
              <a:off x="3838" y="1612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296"/>
                <a:gd name="adj5" fmla="val 201306"/>
                <a:gd name="adj6" fmla="val -97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200"/>
                <a:t>Continent </a:t>
              </a:r>
            </a:p>
          </p:txBody>
        </p:sp>
        <p:sp>
          <p:nvSpPr>
            <p:cNvPr id="12308" name="_s12308"/>
            <p:cNvSpPr>
              <a:spLocks noChangeArrowheads="1" noTextEdit="1"/>
            </p:cNvSpPr>
            <p:nvPr/>
          </p:nvSpPr>
          <p:spPr bwMode="auto">
            <a:xfrm>
              <a:off x="1769" y="1392"/>
              <a:ext cx="1539" cy="1539"/>
            </a:xfrm>
            <a:custGeom>
              <a:avLst/>
              <a:gdLst>
                <a:gd name="G0" fmla="+- 3600 0 0"/>
                <a:gd name="G1" fmla="+- 21600 0 3600"/>
                <a:gd name="G2" fmla="+- 21600 0 36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600" y="10800"/>
                  </a:moveTo>
                  <a:cubicBezTo>
                    <a:pt x="3600" y="14776"/>
                    <a:pt x="6824" y="18000"/>
                    <a:pt x="10800" y="18000"/>
                  </a:cubicBezTo>
                  <a:cubicBezTo>
                    <a:pt x="14776" y="18000"/>
                    <a:pt x="18000" y="14776"/>
                    <a:pt x="18000" y="10800"/>
                  </a:cubicBezTo>
                  <a:cubicBezTo>
                    <a:pt x="18000" y="6824"/>
                    <a:pt x="14776" y="3600"/>
                    <a:pt x="10800" y="3600"/>
                  </a:cubicBezTo>
                  <a:cubicBezTo>
                    <a:pt x="6824" y="3600"/>
                    <a:pt x="3600" y="6824"/>
                    <a:pt x="3600" y="10800"/>
                  </a:cubicBezTo>
                  <a:close/>
                </a:path>
              </a:pathLst>
            </a:custGeom>
            <a:solidFill>
              <a:srgbClr val="FF8C0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9" name="_s12309"/>
            <p:cNvSpPr>
              <a:spLocks/>
            </p:cNvSpPr>
            <p:nvPr/>
          </p:nvSpPr>
          <p:spPr bwMode="auto">
            <a:xfrm>
              <a:off x="3838" y="1339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583"/>
                <a:gd name="adj5" fmla="val 301306"/>
                <a:gd name="adj6" fmla="val -16046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200"/>
                <a:t>Country</a:t>
              </a:r>
            </a:p>
          </p:txBody>
        </p:sp>
        <p:sp>
          <p:nvSpPr>
            <p:cNvPr id="12306" name="_s12306"/>
            <p:cNvSpPr>
              <a:spLocks noChangeArrowheads="1" noTextEdit="1"/>
            </p:cNvSpPr>
            <p:nvPr/>
          </p:nvSpPr>
          <p:spPr bwMode="auto">
            <a:xfrm>
              <a:off x="2025" y="1648"/>
              <a:ext cx="1026" cy="1026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01BD0A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7" name="_s12307"/>
            <p:cNvSpPr>
              <a:spLocks/>
            </p:cNvSpPr>
            <p:nvPr/>
          </p:nvSpPr>
          <p:spPr bwMode="auto">
            <a:xfrm>
              <a:off x="3838" y="1066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440"/>
                <a:gd name="adj5" fmla="val 401306"/>
                <a:gd name="adj6" fmla="val -22323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200"/>
                <a:t>State</a:t>
              </a:r>
            </a:p>
          </p:txBody>
        </p:sp>
        <p:sp>
          <p:nvSpPr>
            <p:cNvPr id="12304" name="_s12304"/>
            <p:cNvSpPr>
              <a:spLocks noChangeArrowheads="1" noTextEdit="1"/>
            </p:cNvSpPr>
            <p:nvPr/>
          </p:nvSpPr>
          <p:spPr bwMode="auto">
            <a:xfrm>
              <a:off x="2282" y="1905"/>
              <a:ext cx="513" cy="513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5" name="_s12305"/>
            <p:cNvSpPr>
              <a:spLocks/>
            </p:cNvSpPr>
            <p:nvPr/>
          </p:nvSpPr>
          <p:spPr bwMode="auto">
            <a:xfrm>
              <a:off x="3838" y="793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296"/>
                <a:gd name="adj5" fmla="val 501306"/>
                <a:gd name="adj6" fmla="val -3168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000"/>
                <a:t>City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153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 noGrp="1" noChangeAspect="1"/>
          </p:cNvGrpSpPr>
          <p:nvPr/>
        </p:nvGrpSpPr>
        <p:grpSpPr bwMode="auto">
          <a:xfrm>
            <a:off x="-2514600" y="0"/>
            <a:ext cx="14173200" cy="7883525"/>
            <a:chOff x="240" y="687"/>
            <a:chExt cx="5280" cy="2947"/>
          </a:xfrm>
        </p:grpSpPr>
        <p:sp>
          <p:nvSpPr>
            <p:cNvPr id="12302" name="AutoShape 14"/>
            <p:cNvSpPr>
              <a:spLocks noChangeAspect="1" noChangeArrowheads="1" noTextEdit="1"/>
            </p:cNvSpPr>
            <p:nvPr/>
          </p:nvSpPr>
          <p:spPr bwMode="auto">
            <a:xfrm>
              <a:off x="240" y="687"/>
              <a:ext cx="5280" cy="2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12" name="_s12312"/>
            <p:cNvSpPr>
              <a:spLocks noChangeArrowheads="1" noTextEdit="1"/>
            </p:cNvSpPr>
            <p:nvPr/>
          </p:nvSpPr>
          <p:spPr bwMode="auto">
            <a:xfrm>
              <a:off x="1512" y="1135"/>
              <a:ext cx="2052" cy="2052"/>
            </a:xfrm>
            <a:custGeom>
              <a:avLst/>
              <a:gdLst>
                <a:gd name="G0" fmla="+- 2700 0 0"/>
                <a:gd name="G1" fmla="+- 21600 0 2700"/>
                <a:gd name="G2" fmla="+- 21600 0 27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700" y="10800"/>
                  </a:moveTo>
                  <a:cubicBezTo>
                    <a:pt x="2700" y="15274"/>
                    <a:pt x="6326" y="18900"/>
                    <a:pt x="10800" y="18900"/>
                  </a:cubicBezTo>
                  <a:cubicBezTo>
                    <a:pt x="15274" y="18900"/>
                    <a:pt x="18900" y="15274"/>
                    <a:pt x="18900" y="10800"/>
                  </a:cubicBezTo>
                  <a:cubicBezTo>
                    <a:pt x="18900" y="6326"/>
                    <a:pt x="15274" y="2700"/>
                    <a:pt x="10800" y="2700"/>
                  </a:cubicBezTo>
                  <a:cubicBezTo>
                    <a:pt x="6326" y="2700"/>
                    <a:pt x="2700" y="6326"/>
                    <a:pt x="2700" y="10800"/>
                  </a:cubicBezTo>
                  <a:close/>
                </a:path>
              </a:pathLst>
            </a:custGeom>
            <a:solidFill>
              <a:srgbClr val="F1FD09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13" name="_s12313"/>
            <p:cNvSpPr>
              <a:spLocks/>
            </p:cNvSpPr>
            <p:nvPr/>
          </p:nvSpPr>
          <p:spPr bwMode="auto">
            <a:xfrm>
              <a:off x="3838" y="1612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296"/>
                <a:gd name="adj5" fmla="val 201306"/>
                <a:gd name="adj6" fmla="val -9798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200" dirty="0" smtClean="0"/>
                <a:t>North </a:t>
              </a:r>
            </a:p>
            <a:p>
              <a:r>
                <a:rPr lang="en-US" sz="3200" dirty="0" smtClean="0"/>
                <a:t>America </a:t>
              </a:r>
              <a:endParaRPr lang="en-US" sz="3200" dirty="0"/>
            </a:p>
          </p:txBody>
        </p:sp>
        <p:sp>
          <p:nvSpPr>
            <p:cNvPr id="12308" name="_s12308"/>
            <p:cNvSpPr>
              <a:spLocks noChangeArrowheads="1" noTextEdit="1"/>
            </p:cNvSpPr>
            <p:nvPr/>
          </p:nvSpPr>
          <p:spPr bwMode="auto">
            <a:xfrm>
              <a:off x="1769" y="1392"/>
              <a:ext cx="1539" cy="1539"/>
            </a:xfrm>
            <a:custGeom>
              <a:avLst/>
              <a:gdLst>
                <a:gd name="G0" fmla="+- 3600 0 0"/>
                <a:gd name="G1" fmla="+- 21600 0 3600"/>
                <a:gd name="G2" fmla="+- 21600 0 36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600" y="10800"/>
                  </a:moveTo>
                  <a:cubicBezTo>
                    <a:pt x="3600" y="14776"/>
                    <a:pt x="6824" y="18000"/>
                    <a:pt x="10800" y="18000"/>
                  </a:cubicBezTo>
                  <a:cubicBezTo>
                    <a:pt x="14776" y="18000"/>
                    <a:pt x="18000" y="14776"/>
                    <a:pt x="18000" y="10800"/>
                  </a:cubicBezTo>
                  <a:cubicBezTo>
                    <a:pt x="18000" y="6824"/>
                    <a:pt x="14776" y="3600"/>
                    <a:pt x="10800" y="3600"/>
                  </a:cubicBezTo>
                  <a:cubicBezTo>
                    <a:pt x="6824" y="3600"/>
                    <a:pt x="3600" y="6824"/>
                    <a:pt x="3600" y="10800"/>
                  </a:cubicBezTo>
                  <a:close/>
                </a:path>
              </a:pathLst>
            </a:custGeom>
            <a:solidFill>
              <a:srgbClr val="FF8C01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9" name="_s12309"/>
            <p:cNvSpPr>
              <a:spLocks/>
            </p:cNvSpPr>
            <p:nvPr/>
          </p:nvSpPr>
          <p:spPr bwMode="auto">
            <a:xfrm>
              <a:off x="3838" y="1339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583"/>
                <a:gd name="adj5" fmla="val 301306"/>
                <a:gd name="adj6" fmla="val -16046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200" dirty="0" smtClean="0"/>
                <a:t>USA</a:t>
              </a:r>
              <a:endParaRPr lang="en-US" sz="3200" dirty="0"/>
            </a:p>
          </p:txBody>
        </p:sp>
        <p:sp>
          <p:nvSpPr>
            <p:cNvPr id="12306" name="_s12306"/>
            <p:cNvSpPr>
              <a:spLocks noChangeArrowheads="1" noTextEdit="1"/>
            </p:cNvSpPr>
            <p:nvPr/>
          </p:nvSpPr>
          <p:spPr bwMode="auto">
            <a:xfrm>
              <a:off x="2025" y="1648"/>
              <a:ext cx="1026" cy="1026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01BD0A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7" name="_s12307"/>
            <p:cNvSpPr>
              <a:spLocks/>
            </p:cNvSpPr>
            <p:nvPr/>
          </p:nvSpPr>
          <p:spPr bwMode="auto">
            <a:xfrm>
              <a:off x="3838" y="1066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440"/>
                <a:gd name="adj5" fmla="val 401306"/>
                <a:gd name="adj6" fmla="val -223231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200" dirty="0" smtClean="0"/>
                <a:t>California</a:t>
              </a:r>
              <a:endParaRPr lang="en-US" sz="3200" dirty="0"/>
            </a:p>
          </p:txBody>
        </p:sp>
        <p:sp>
          <p:nvSpPr>
            <p:cNvPr id="12304" name="_s12304"/>
            <p:cNvSpPr>
              <a:spLocks noChangeArrowheads="1" noTextEdit="1"/>
            </p:cNvSpPr>
            <p:nvPr/>
          </p:nvSpPr>
          <p:spPr bwMode="auto">
            <a:xfrm>
              <a:off x="2282" y="1905"/>
              <a:ext cx="513" cy="513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5" name="_s12305"/>
            <p:cNvSpPr>
              <a:spLocks/>
            </p:cNvSpPr>
            <p:nvPr/>
          </p:nvSpPr>
          <p:spPr bwMode="auto">
            <a:xfrm>
              <a:off x="3838" y="793"/>
              <a:ext cx="410" cy="273"/>
            </a:xfrm>
            <a:prstGeom prst="callout2">
              <a:avLst>
                <a:gd name="adj1" fmla="val 15653"/>
                <a:gd name="adj2" fmla="val -6926"/>
                <a:gd name="adj3" fmla="val 15653"/>
                <a:gd name="adj4" fmla="val -15296"/>
                <a:gd name="adj5" fmla="val 501306"/>
                <a:gd name="adj6" fmla="val -3168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r>
                <a:rPr lang="en-US" sz="3000" dirty="0" smtClean="0"/>
                <a:t>Los Angeles </a:t>
              </a:r>
              <a:endParaRPr lang="en-US" sz="3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337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21666</TotalTime>
  <Words>468</Words>
  <Application>Microsoft Office PowerPoint</Application>
  <PresentationFormat>On-screen Show (4:3)</PresentationFormat>
  <Paragraphs>80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Comic Sans MS</vt:lpstr>
      <vt:lpstr>Constantia</vt:lpstr>
      <vt:lpstr>Wingdings</vt:lpstr>
      <vt:lpstr>Wingdings 2</vt:lpstr>
      <vt:lpstr>Flow</vt:lpstr>
      <vt:lpstr>PowerPoint Presentation</vt:lpstr>
      <vt:lpstr>Essential Question</vt:lpstr>
      <vt:lpstr>Cornell Notes: Format</vt:lpstr>
      <vt:lpstr>Cornell Notes: Format </vt:lpstr>
      <vt:lpstr>  Geography Notes </vt:lpstr>
      <vt:lpstr>   Geography </vt:lpstr>
      <vt:lpstr> Geography: Definitions </vt:lpstr>
      <vt:lpstr>PowerPoint Presentation</vt:lpstr>
      <vt:lpstr>PowerPoint Presentation</vt:lpstr>
      <vt:lpstr>      Immigration</vt:lpstr>
      <vt:lpstr>Create a T-Chart and group your immigration factors on your chart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Warm-up</dc:title>
  <dc:creator>Los Angeles Unified School District</dc:creator>
  <cp:lastModifiedBy>Patty Chuang</cp:lastModifiedBy>
  <cp:revision>334</cp:revision>
  <cp:lastPrinted>2010-09-15T14:48:07Z</cp:lastPrinted>
  <dcterms:created xsi:type="dcterms:W3CDTF">2011-09-11T20:42:04Z</dcterms:created>
  <dcterms:modified xsi:type="dcterms:W3CDTF">2014-08-20T23:30:44Z</dcterms:modified>
</cp:coreProperties>
</file>