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png" ContentType="image/png"/>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58" r:id="rId4"/>
    <p:sldId id="274" r:id="rId5"/>
    <p:sldId id="259" r:id="rId6"/>
    <p:sldId id="272" r:id="rId7"/>
    <p:sldId id="260" r:id="rId8"/>
    <p:sldId id="262" r:id="rId9"/>
    <p:sldId id="263" r:id="rId10"/>
    <p:sldId id="264" r:id="rId11"/>
    <p:sldId id="265" r:id="rId12"/>
    <p:sldId id="273" r:id="rId13"/>
    <p:sldId id="266" r:id="rId14"/>
    <p:sldId id="267" r:id="rId15"/>
    <p:sldId id="268" r:id="rId16"/>
    <p:sldId id="270" r:id="rId17"/>
    <p:sldId id="271"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58BEE7-8487-4D9D-BCA7-70BE8CCBC71F}" type="datetimeFigureOut">
              <a:rPr lang="en-US" smtClean="0"/>
              <a:pPr/>
              <a:t>1/3/2010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E7DD1D-74EC-41E6-93F7-844F6A33D53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75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753EFB1-55CD-4211-BE72-FCB2C257A6F7}" type="slidenum">
              <a:rPr lang="en-US" smtClean="0"/>
              <a:pPr/>
              <a:t>4</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p:spPr>
      </p:sp>
      <p:sp>
        <p:nvSpPr>
          <p:cNvPr id="686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86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23960AF-DE4A-4BD3-B9AA-3262FB667511}" type="slidenum">
              <a:rPr lang="en-US" smtClean="0"/>
              <a:pPr/>
              <a:t>6</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737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1E9ED69-D1F5-404A-A289-DCF8F9CBDAB3}" type="slidenum">
              <a:rPr lang="en-US" smtClean="0"/>
              <a:pPr/>
              <a:t>12</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6E7DD1D-74EC-41E6-93F7-844F6A33D53E}" type="slidenum">
              <a:rPr lang="en-US" smtClean="0"/>
              <a:pPr/>
              <a:t>14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778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90DF54F-55ED-4795-9077-CA8AEDCCF87A}" type="slidenum">
              <a:rPr lang="en-US" smtClean="0"/>
              <a:pPr/>
              <a:t>16</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788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FA2769-EA76-4400-BB9F-8A5BCCCA20CC}" type="slidenum">
              <a:rPr lang="en-US" smtClean="0"/>
              <a:pPr/>
              <a:t>17</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E1E45BC-1670-4621-87E5-486D5855C6C9}" type="datetimeFigureOut">
              <a:rPr lang="en-US" smtClean="0"/>
              <a:pPr/>
              <a:t>1/3/2010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EE2253-FB3D-4521-BAD5-6524327CD83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1E45BC-1670-4621-87E5-486D5855C6C9}" type="datetimeFigureOut">
              <a:rPr lang="en-US" smtClean="0"/>
              <a:pPr/>
              <a:t>1/3/2010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EE2253-FB3D-4521-BAD5-6524327CD83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E1E45BC-1670-4621-87E5-486D5855C6C9}" type="datetimeFigureOut">
              <a:rPr lang="en-US" smtClean="0"/>
              <a:pPr/>
              <a:t>1/3/2010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EE2253-FB3D-4521-BAD5-6524327CD83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E1E45BC-1670-4621-87E5-486D5855C6C9}" type="datetimeFigureOut">
              <a:rPr lang="en-US" smtClean="0"/>
              <a:pPr/>
              <a:t>1/3/2010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EE2253-FB3D-4521-BAD5-6524327CD83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E1E45BC-1670-4621-87E5-486D5855C6C9}" type="datetimeFigureOut">
              <a:rPr lang="en-US" smtClean="0"/>
              <a:pPr/>
              <a:t>1/3/2010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EE2253-FB3D-4521-BAD5-6524327CD83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E1E45BC-1670-4621-87E5-486D5855C6C9}" type="datetimeFigureOut">
              <a:rPr lang="en-US" smtClean="0"/>
              <a:pPr/>
              <a:t>1/3/2010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EE2253-FB3D-4521-BAD5-6524327CD83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1E45BC-1670-4621-87E5-486D5855C6C9}" type="datetimeFigureOut">
              <a:rPr lang="en-US" smtClean="0"/>
              <a:pPr/>
              <a:t>1/3/2010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EE2253-FB3D-4521-BAD5-6524327CD83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1E45BC-1670-4621-87E5-486D5855C6C9}" type="datetimeFigureOut">
              <a:rPr lang="en-US" smtClean="0"/>
              <a:pPr/>
              <a:t>1/3/2010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EE2253-FB3D-4521-BAD5-6524327CD83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1E45BC-1670-4621-87E5-486D5855C6C9}" type="datetimeFigureOut">
              <a:rPr lang="en-US" smtClean="0"/>
              <a:pPr/>
              <a:t>1/3/2010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EE2253-FB3D-4521-BAD5-6524327CD83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1E45BC-1670-4621-87E5-486D5855C6C9}" type="datetimeFigureOut">
              <a:rPr lang="en-US" smtClean="0"/>
              <a:pPr/>
              <a:t>1/3/2010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EE2253-FB3D-4521-BAD5-6524327CD83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1E45BC-1670-4621-87E5-486D5855C6C9}" type="datetimeFigureOut">
              <a:rPr lang="en-US" smtClean="0"/>
              <a:pPr/>
              <a:t>1/3/2010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EE2253-FB3D-4521-BAD5-6524327CD83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1E45BC-1670-4621-87E5-486D5855C6C9}" type="datetimeFigureOut">
              <a:rPr lang="en-US" smtClean="0"/>
              <a:pPr/>
              <a:t>1/3/2010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EE2253-FB3D-4521-BAD5-6524327CD83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Ch. 5 Key Issue 2</a:t>
            </a:r>
            <a:endParaRPr lang="en-US" dirty="0"/>
          </a:p>
        </p:txBody>
      </p:sp>
      <p:sp>
        <p:nvSpPr>
          <p:cNvPr id="5" name="Content Placeholder 4"/>
          <p:cNvSpPr>
            <a:spLocks noGrp="1"/>
          </p:cNvSpPr>
          <p:nvPr>
            <p:ph idx="1"/>
          </p:nvPr>
        </p:nvSpPr>
        <p:spPr/>
        <p:txBody>
          <a:bodyPr/>
          <a:lstStyle/>
          <a:p>
            <a:r>
              <a:rPr lang="en-US" dirty="0" smtClean="0"/>
              <a:t>Why is English related to other languages?</a:t>
            </a:r>
          </a:p>
          <a:p>
            <a:pPr lvl="1"/>
            <a:r>
              <a:rPr lang="en-US" dirty="0" smtClean="0"/>
              <a:t>Indo-European branches</a:t>
            </a:r>
          </a:p>
          <a:p>
            <a:pPr lvl="1"/>
            <a:r>
              <a:rPr lang="en-US" dirty="0" smtClean="0"/>
              <a:t>Origin and diffusion of Indo-European</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terms</a:t>
            </a:r>
            <a:endParaRPr lang="en-US" dirty="0"/>
          </a:p>
        </p:txBody>
      </p:sp>
      <p:sp>
        <p:nvSpPr>
          <p:cNvPr id="3" name="Content Placeholder 2"/>
          <p:cNvSpPr>
            <a:spLocks noGrp="1"/>
          </p:cNvSpPr>
          <p:nvPr>
            <p:ph idx="1"/>
          </p:nvPr>
        </p:nvSpPr>
        <p:spPr/>
        <p:txBody>
          <a:bodyPr>
            <a:normAutofit fontScale="77500" lnSpcReduction="20000"/>
          </a:bodyPr>
          <a:lstStyle/>
          <a:p>
            <a:r>
              <a:rPr lang="en-US" b="1" u="sng" dirty="0" smtClean="0"/>
              <a:t>Language Family</a:t>
            </a:r>
            <a:r>
              <a:rPr lang="en-US" dirty="0" smtClean="0"/>
              <a:t>: a collection of languages related through a common ancestral language that existed long before recorded history. Indo-European is the world’s most spoken language family- nearly 3 billion people speak an Indo-European language.</a:t>
            </a:r>
          </a:p>
          <a:p>
            <a:r>
              <a:rPr lang="en-US" b="1" u="sng" dirty="0" smtClean="0"/>
              <a:t>Language Branch: </a:t>
            </a:r>
            <a:r>
              <a:rPr lang="en-US" dirty="0" smtClean="0"/>
              <a:t>a collection of languages related through a common ancestral language that existed several thousand years ago. Differences are not extensive or as old as with language families.</a:t>
            </a:r>
          </a:p>
          <a:p>
            <a:r>
              <a:rPr lang="en-US" b="1" u="sng" dirty="0" smtClean="0"/>
              <a:t>Language Group: </a:t>
            </a:r>
            <a:r>
              <a:rPr lang="en-US" dirty="0" smtClean="0"/>
              <a:t>a collection of languages within a branch that share a common origin in the relatively recent past and display relatively few differences in grammar and vocabulary.</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Indo-European Branches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8 branches:</a:t>
            </a:r>
          </a:p>
          <a:p>
            <a:pPr lvl="1"/>
            <a:r>
              <a:rPr lang="en-US" dirty="0" smtClean="0"/>
              <a:t>Indo-Iranian, Romance, Germanic, Balto-Slavic are spoken by large numbers of people. </a:t>
            </a:r>
          </a:p>
          <a:p>
            <a:pPr lvl="2"/>
            <a:r>
              <a:rPr lang="en-US" dirty="0" smtClean="0"/>
              <a:t>Indo-Iranian: clustered in South Asia</a:t>
            </a:r>
          </a:p>
          <a:p>
            <a:pPr lvl="2"/>
            <a:r>
              <a:rPr lang="en-US" dirty="0" smtClean="0"/>
              <a:t>Romance languages: southwestern Europe and Latin America</a:t>
            </a:r>
          </a:p>
          <a:p>
            <a:pPr lvl="2"/>
            <a:r>
              <a:rPr lang="en-US" dirty="0" smtClean="0"/>
              <a:t>Germanic: northwestern Europe and North America</a:t>
            </a:r>
          </a:p>
          <a:p>
            <a:pPr lvl="2"/>
            <a:r>
              <a:rPr lang="en-US" dirty="0" smtClean="0"/>
              <a:t>Balto-Slavic: Eastern Europe</a:t>
            </a:r>
          </a:p>
          <a:p>
            <a:pPr lvl="1"/>
            <a:endParaRPr lang="en-US" dirty="0" smtClean="0"/>
          </a:p>
          <a:p>
            <a:pPr lvl="1"/>
            <a:r>
              <a:rPr lang="en-US" dirty="0" smtClean="0"/>
              <a:t>Less extensively used: Albanian, Armenian, Greek and Celtic.</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52400" y="152400"/>
            <a:ext cx="8839200" cy="762000"/>
          </a:xfrm>
        </p:spPr>
        <p:txBody>
          <a:bodyPr/>
          <a:lstStyle/>
          <a:p>
            <a:pPr eaLnBrk="1" hangingPunct="1"/>
            <a:r>
              <a:rPr lang="en-US" smtClean="0"/>
              <a:t>Indo-European Language Family</a:t>
            </a:r>
          </a:p>
        </p:txBody>
      </p:sp>
      <p:sp>
        <p:nvSpPr>
          <p:cNvPr id="14339" name="Text Box 5"/>
          <p:cNvSpPr txBox="1">
            <a:spLocks noChangeArrowheads="1"/>
          </p:cNvSpPr>
          <p:nvPr/>
        </p:nvSpPr>
        <p:spPr bwMode="auto">
          <a:xfrm>
            <a:off x="533400" y="6096000"/>
            <a:ext cx="8121650" cy="581025"/>
          </a:xfrm>
          <a:prstGeom prst="rect">
            <a:avLst/>
          </a:prstGeom>
          <a:noFill/>
          <a:ln w="9525">
            <a:noFill/>
            <a:miter lim="800000"/>
            <a:headEnd/>
            <a:tailEnd/>
          </a:ln>
        </p:spPr>
        <p:txBody>
          <a:bodyPr>
            <a:spAutoFit/>
          </a:bodyPr>
          <a:lstStyle/>
          <a:p>
            <a:pPr marL="917575" indent="-917575"/>
            <a:r>
              <a:rPr lang="en-US"/>
              <a:t>Fig. 5-5: The main branches of the Indo-European language family include Germanic, Romance, Balto-Slavic, and Indo-Iranian.</a:t>
            </a:r>
            <a:endParaRPr lang="en-US" sz="1800">
              <a:latin typeface="Times" charset="0"/>
            </a:endParaRPr>
          </a:p>
        </p:txBody>
      </p:sp>
      <p:pic>
        <p:nvPicPr>
          <p:cNvPr id="14340" name="Picture 9"/>
          <p:cNvPicPr>
            <a:picLocks noGrp="1" noChangeAspect="1" noChangeArrowheads="1"/>
          </p:cNvPicPr>
          <p:nvPr>
            <p:ph idx="1"/>
          </p:nvPr>
        </p:nvPicPr>
        <p:blipFill>
          <a:blip r:embed="rId3" cstate="print"/>
          <a:srcRect/>
          <a:stretch>
            <a:fillRect/>
          </a:stretch>
        </p:blipFill>
        <p:spPr>
          <a:xfrm>
            <a:off x="1371600" y="1143000"/>
            <a:ext cx="6324600" cy="472440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Germanic Branch</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German and English both belong to the Germanic branch.</a:t>
            </a:r>
          </a:p>
          <a:p>
            <a:r>
              <a:rPr lang="en-US" dirty="0" smtClean="0"/>
              <a:t>Structurally similar and have many common words.</a:t>
            </a:r>
          </a:p>
          <a:p>
            <a:r>
              <a:rPr lang="en-US" dirty="0" smtClean="0"/>
              <a:t>North Germanic</a:t>
            </a:r>
          </a:p>
          <a:p>
            <a:pPr lvl="1"/>
            <a:r>
              <a:rPr lang="en-US" dirty="0" smtClean="0"/>
              <a:t>Swedish</a:t>
            </a:r>
          </a:p>
          <a:p>
            <a:pPr lvl="1"/>
            <a:r>
              <a:rPr lang="en-US" dirty="0" smtClean="0"/>
              <a:t>Danish</a:t>
            </a:r>
          </a:p>
          <a:p>
            <a:pPr lvl="1"/>
            <a:r>
              <a:rPr lang="en-US" dirty="0" smtClean="0"/>
              <a:t>Norwegian</a:t>
            </a:r>
          </a:p>
          <a:p>
            <a:pPr lvl="1"/>
            <a:r>
              <a:rPr lang="en-US" dirty="0" smtClean="0"/>
              <a:t>Icelandic</a:t>
            </a:r>
          </a:p>
          <a:p>
            <a:r>
              <a:rPr lang="en-US" dirty="0" smtClean="0"/>
              <a:t>West Germanic branch: English belongs in.</a:t>
            </a:r>
          </a:p>
          <a:p>
            <a:pPr lvl="1"/>
            <a:r>
              <a:rPr lang="en-US" dirty="0" smtClean="0"/>
              <a:t>High Germanic: spoken in the southern mountains of Germany </a:t>
            </a:r>
          </a:p>
          <a:p>
            <a:pPr lvl="1"/>
            <a:r>
              <a:rPr lang="en-US" dirty="0" smtClean="0"/>
              <a:t>Low Germanic: English, Dutch, Flemish (dialect of Dutch in northern Belgium). Afrikaans- S. African version similar to Dutch due to colonization by the Dutch.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52400" y="152400"/>
            <a:ext cx="8839200" cy="685800"/>
          </a:xfrm>
        </p:spPr>
        <p:txBody>
          <a:bodyPr/>
          <a:lstStyle/>
          <a:p>
            <a:pPr eaLnBrk="1" hangingPunct="1"/>
            <a:r>
              <a:rPr lang="en-US" sz="3600" smtClean="0"/>
              <a:t>Germanic Branch of Indo-European</a:t>
            </a:r>
            <a:endParaRPr lang="en-US" smtClean="0"/>
          </a:p>
        </p:txBody>
      </p:sp>
      <p:sp>
        <p:nvSpPr>
          <p:cNvPr id="15363" name="Text Box 5"/>
          <p:cNvSpPr txBox="1">
            <a:spLocks noChangeArrowheads="1"/>
          </p:cNvSpPr>
          <p:nvPr/>
        </p:nvSpPr>
        <p:spPr bwMode="auto">
          <a:xfrm>
            <a:off x="1143000" y="6096000"/>
            <a:ext cx="7216775" cy="611188"/>
          </a:xfrm>
          <a:prstGeom prst="rect">
            <a:avLst/>
          </a:prstGeom>
          <a:noFill/>
          <a:ln w="9525">
            <a:noFill/>
            <a:miter lim="800000"/>
            <a:headEnd/>
            <a:tailEnd/>
          </a:ln>
        </p:spPr>
        <p:txBody>
          <a:bodyPr>
            <a:spAutoFit/>
          </a:bodyPr>
          <a:lstStyle/>
          <a:p>
            <a:pPr marL="917575" indent="-917575">
              <a:spcBef>
                <a:spcPct val="50000"/>
              </a:spcBef>
            </a:pPr>
            <a:r>
              <a:rPr lang="en-US"/>
              <a:t>Fig. 5-6: The Germanic branch today is divided into North and West Germanic groups. English is in the West Germanic group.</a:t>
            </a:r>
            <a:r>
              <a:rPr lang="en-US" sz="1800">
                <a:latin typeface="Times" charset="0"/>
              </a:rPr>
              <a:t> </a:t>
            </a:r>
          </a:p>
        </p:txBody>
      </p:sp>
      <p:sp>
        <p:nvSpPr>
          <p:cNvPr id="15364" name="Rectangle 7"/>
          <p:cNvSpPr>
            <a:spLocks noChangeArrowheads="1"/>
          </p:cNvSpPr>
          <p:nvPr/>
        </p:nvSpPr>
        <p:spPr bwMode="auto">
          <a:xfrm>
            <a:off x="1120775" y="5926138"/>
            <a:ext cx="184150" cy="457200"/>
          </a:xfrm>
          <a:prstGeom prst="rect">
            <a:avLst/>
          </a:prstGeom>
          <a:noFill/>
          <a:ln w="9525">
            <a:noFill/>
            <a:miter lim="800000"/>
            <a:headEnd/>
            <a:tailEnd/>
          </a:ln>
        </p:spPr>
        <p:txBody>
          <a:bodyPr wrap="none">
            <a:spAutoFit/>
          </a:bodyPr>
          <a:lstStyle/>
          <a:p>
            <a:endParaRPr lang="en-US" sz="2400">
              <a:solidFill>
                <a:schemeClr val="tx1"/>
              </a:solidFill>
              <a:latin typeface="Times" charset="0"/>
            </a:endParaRPr>
          </a:p>
        </p:txBody>
      </p:sp>
      <p:pic>
        <p:nvPicPr>
          <p:cNvPr id="15365" name="Picture 10"/>
          <p:cNvPicPr>
            <a:picLocks noGrp="1" noChangeAspect="1" noChangeArrowheads="1"/>
          </p:cNvPicPr>
          <p:nvPr>
            <p:ph idx="1"/>
          </p:nvPr>
        </p:nvPicPr>
        <p:blipFill>
          <a:blip r:embed="rId3" cstate="print"/>
          <a:srcRect/>
          <a:stretch>
            <a:fillRect/>
          </a:stretch>
        </p:blipFill>
        <p:spPr>
          <a:xfrm>
            <a:off x="1981200" y="685800"/>
            <a:ext cx="4648200" cy="5334000"/>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Eastern: Indo-Iranian Branch of Indo-European</a:t>
            </a:r>
            <a:endParaRPr lang="en-US" dirty="0"/>
          </a:p>
        </p:txBody>
      </p:sp>
      <p:sp>
        <p:nvSpPr>
          <p:cNvPr id="3" name="Content Placeholder 2"/>
          <p:cNvSpPr>
            <a:spLocks noGrp="1"/>
          </p:cNvSpPr>
          <p:nvPr>
            <p:ph idx="1"/>
          </p:nvPr>
        </p:nvSpPr>
        <p:spPr/>
        <p:txBody>
          <a:bodyPr/>
          <a:lstStyle/>
          <a:p>
            <a:r>
              <a:rPr lang="en-US" dirty="0" smtClean="0"/>
              <a:t>India:</a:t>
            </a:r>
          </a:p>
          <a:p>
            <a:pPr lvl="1"/>
            <a:r>
              <a:rPr lang="en-US" dirty="0" smtClean="0"/>
              <a:t>1/3 of Indians speak Hindi (connection to the Hindu religion)</a:t>
            </a:r>
          </a:p>
          <a:p>
            <a:pPr lvl="1"/>
            <a:r>
              <a:rPr lang="en-US" dirty="0" smtClean="0"/>
              <a:t>India has 4 important language families: Indo-European, Dravidian, Sino-Tibetan, Austro-Asiatic</a:t>
            </a:r>
          </a:p>
          <a:p>
            <a:pPr lvl="1"/>
            <a:r>
              <a:rPr lang="en-US" dirty="0" smtClean="0"/>
              <a:t>India’s constitution recognizes 18 official languages. English as the former colonial rulers languages is an “associate” language. Only 1%% of the Indian pop. can speak English.</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Western: Indo-Iranian Language Branch</a:t>
            </a:r>
            <a:endParaRPr lang="en-US" dirty="0"/>
          </a:p>
        </p:txBody>
      </p:sp>
      <p:sp>
        <p:nvSpPr>
          <p:cNvPr id="3" name="Content Placeholder 2"/>
          <p:cNvSpPr>
            <a:spLocks noGrp="1"/>
          </p:cNvSpPr>
          <p:nvPr>
            <p:ph idx="1"/>
          </p:nvPr>
        </p:nvSpPr>
        <p:spPr>
          <a:xfrm>
            <a:off x="4495800" y="1600200"/>
            <a:ext cx="4419600" cy="4525963"/>
          </a:xfrm>
        </p:spPr>
        <p:txBody>
          <a:bodyPr>
            <a:normAutofit fontScale="92500" lnSpcReduction="10000"/>
          </a:bodyPr>
          <a:lstStyle/>
          <a:p>
            <a:r>
              <a:rPr lang="en-US" dirty="0" smtClean="0"/>
              <a:t>Major Iranian group languages:</a:t>
            </a:r>
          </a:p>
          <a:p>
            <a:pPr lvl="1"/>
            <a:r>
              <a:rPr lang="en-US" dirty="0" smtClean="0"/>
              <a:t>Persian(Iran)</a:t>
            </a:r>
          </a:p>
          <a:p>
            <a:pPr lvl="1"/>
            <a:r>
              <a:rPr lang="en-US" dirty="0" smtClean="0"/>
              <a:t>Pashto (eastern Afghanistan and western Pakistan)</a:t>
            </a:r>
          </a:p>
          <a:p>
            <a:pPr lvl="1"/>
            <a:r>
              <a:rPr lang="en-US" dirty="0" smtClean="0"/>
              <a:t>Kurdish (western Iran, northern Iraq, eastern Turkey)</a:t>
            </a:r>
          </a:p>
          <a:p>
            <a:pPr lvl="1"/>
            <a:r>
              <a:rPr lang="en-US" dirty="0" smtClean="0"/>
              <a:t>These are all written in the Arabic alphabet.</a:t>
            </a:r>
          </a:p>
        </p:txBody>
      </p:sp>
      <p:pic>
        <p:nvPicPr>
          <p:cNvPr id="2050" name="Picture 2"/>
          <p:cNvPicPr>
            <a:picLocks noChangeAspect="1" noChangeArrowheads="1"/>
          </p:cNvPicPr>
          <p:nvPr/>
        </p:nvPicPr>
        <p:blipFill>
          <a:blip r:embed="rId2" cstate="print"/>
          <a:srcRect/>
          <a:stretch>
            <a:fillRect/>
          </a:stretch>
        </p:blipFill>
        <p:spPr bwMode="auto">
          <a:xfrm>
            <a:off x="0" y="2590800"/>
            <a:ext cx="4800600" cy="40386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East Slavic and Baltic Groups</a:t>
            </a:r>
            <a:endParaRPr lang="en-US" dirty="0"/>
          </a:p>
        </p:txBody>
      </p:sp>
      <p:sp>
        <p:nvSpPr>
          <p:cNvPr id="3" name="Content Placeholder 2"/>
          <p:cNvSpPr>
            <a:spLocks noGrp="1"/>
          </p:cNvSpPr>
          <p:nvPr>
            <p:ph idx="1"/>
          </p:nvPr>
        </p:nvSpPr>
        <p:spPr/>
        <p:txBody>
          <a:bodyPr/>
          <a:lstStyle/>
          <a:p>
            <a:r>
              <a:rPr lang="en-US" dirty="0" err="1" smtClean="0"/>
              <a:t>Ukranian</a:t>
            </a:r>
            <a:r>
              <a:rPr lang="en-US" dirty="0" smtClean="0"/>
              <a:t> and </a:t>
            </a:r>
            <a:r>
              <a:rPr lang="en-US" dirty="0" err="1" smtClean="0"/>
              <a:t>Belarusan</a:t>
            </a:r>
            <a:r>
              <a:rPr lang="en-US" dirty="0" smtClean="0"/>
              <a:t> are 2 important East Slavic languages</a:t>
            </a:r>
          </a:p>
          <a:p>
            <a:r>
              <a:rPr lang="en-US" dirty="0" smtClean="0"/>
              <a:t>Russian- spoken by 80% of Russian people</a:t>
            </a:r>
          </a:p>
          <a:p>
            <a:pPr lvl="1"/>
            <a:r>
              <a:rPr lang="en-US" dirty="0" smtClean="0"/>
              <a:t>Importance of Russian grew after WWII when the Soviet Union’s rise to power forced natives of other country’s to learn Russian as the Soviet Union language.</a:t>
            </a:r>
          </a:p>
          <a:p>
            <a:pPr marL="971550" lvl="1" indent="-514350">
              <a:buNone/>
            </a:pPr>
            <a:endParaRPr lang="en-US"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West and South Slavic Groups</a:t>
            </a:r>
            <a:endParaRPr lang="en-US" dirty="0"/>
          </a:p>
        </p:txBody>
      </p:sp>
      <p:sp>
        <p:nvSpPr>
          <p:cNvPr id="3" name="Content Placeholder 2"/>
          <p:cNvSpPr>
            <a:spLocks noGrp="1"/>
          </p:cNvSpPr>
          <p:nvPr>
            <p:ph idx="1"/>
          </p:nvPr>
        </p:nvSpPr>
        <p:spPr/>
        <p:txBody>
          <a:bodyPr/>
          <a:lstStyle/>
          <a:p>
            <a:r>
              <a:rPr lang="en-US" dirty="0" smtClean="0"/>
              <a:t>Most spoken W. Slavic group is Polish then Czech then Slovak.</a:t>
            </a:r>
          </a:p>
          <a:p>
            <a:r>
              <a:rPr lang="en-US" dirty="0" smtClean="0"/>
              <a:t>Czech and Slovak are very similar and they can understand one another.</a:t>
            </a:r>
          </a:p>
          <a:p>
            <a:r>
              <a:rPr lang="en-US" dirty="0" smtClean="0"/>
              <a:t>S. Slavic spoken in Bosnia &amp;Herzegovina, Croatia, Montenegro and Serbia</a:t>
            </a:r>
          </a:p>
          <a:p>
            <a:pPr>
              <a:buNone/>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Romance Branch of Indo-European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Romance language evolved from the Latin language spoken by Romans 2,000 years ago.</a:t>
            </a:r>
          </a:p>
          <a:p>
            <a:r>
              <a:rPr lang="en-US" dirty="0" smtClean="0"/>
              <a:t>4 most widely used:</a:t>
            </a:r>
          </a:p>
          <a:p>
            <a:pPr marL="971550" lvl="1" indent="-514350">
              <a:buFont typeface="+mj-lt"/>
              <a:buAutoNum type="arabicPeriod"/>
            </a:pPr>
            <a:r>
              <a:rPr lang="en-US" dirty="0" smtClean="0"/>
              <a:t>Spanish</a:t>
            </a:r>
          </a:p>
          <a:p>
            <a:pPr marL="971550" lvl="1" indent="-514350">
              <a:buFont typeface="+mj-lt"/>
              <a:buAutoNum type="arabicPeriod"/>
            </a:pPr>
            <a:r>
              <a:rPr lang="en-US" dirty="0" smtClean="0"/>
              <a:t>Portuguese</a:t>
            </a:r>
          </a:p>
          <a:p>
            <a:pPr marL="971550" lvl="1" indent="-514350">
              <a:buFont typeface="+mj-lt"/>
              <a:buAutoNum type="arabicPeriod"/>
            </a:pPr>
            <a:r>
              <a:rPr lang="en-US" dirty="0" smtClean="0"/>
              <a:t>French</a:t>
            </a:r>
          </a:p>
          <a:p>
            <a:pPr marL="971550" lvl="1" indent="-514350">
              <a:buFont typeface="+mj-lt"/>
              <a:buAutoNum type="arabicPeriod"/>
            </a:pPr>
            <a:r>
              <a:rPr lang="en-US" dirty="0" smtClean="0"/>
              <a:t>Italian</a:t>
            </a:r>
            <a:endParaRPr lang="en-US" dirty="0"/>
          </a:p>
          <a:p>
            <a:pPr marL="971550" lvl="1" indent="-514350"/>
            <a:r>
              <a:rPr lang="en-US" dirty="0" smtClean="0"/>
              <a:t>Rugged mountains serve as boundaries among these 4 countries. (Pyrenees and Alps)</a:t>
            </a:r>
          </a:p>
          <a:p>
            <a:pPr marL="971550" lvl="1" indent="-514350">
              <a:buNone/>
            </a:pPr>
            <a:r>
              <a:rPr lang="en-US" dirty="0" smtClean="0"/>
              <a:t>5. Romanian: principle language of Romania and Moldova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304800" y="152400"/>
            <a:ext cx="8458200" cy="838200"/>
          </a:xfrm>
        </p:spPr>
        <p:txBody>
          <a:bodyPr/>
          <a:lstStyle/>
          <a:p>
            <a:pPr eaLnBrk="1" hangingPunct="1"/>
            <a:r>
              <a:rPr lang="en-US" sz="3600" smtClean="0"/>
              <a:t>Romance Branch of Indo-European</a:t>
            </a:r>
          </a:p>
        </p:txBody>
      </p:sp>
      <p:sp>
        <p:nvSpPr>
          <p:cNvPr id="20483" name="Text Box 5"/>
          <p:cNvSpPr txBox="1">
            <a:spLocks noChangeArrowheads="1"/>
          </p:cNvSpPr>
          <p:nvPr/>
        </p:nvSpPr>
        <p:spPr bwMode="auto">
          <a:xfrm>
            <a:off x="762000" y="5715000"/>
            <a:ext cx="7886700" cy="825500"/>
          </a:xfrm>
          <a:prstGeom prst="rect">
            <a:avLst/>
          </a:prstGeom>
          <a:noFill/>
          <a:ln w="9525">
            <a:noFill/>
            <a:miter lim="800000"/>
            <a:headEnd/>
            <a:tailEnd/>
          </a:ln>
        </p:spPr>
        <p:txBody>
          <a:bodyPr>
            <a:spAutoFit/>
          </a:bodyPr>
          <a:lstStyle/>
          <a:p>
            <a:pPr marL="917575" indent="-917575"/>
            <a:r>
              <a:rPr lang="en-US"/>
              <a:t>Fig. 5-8: The Romance branch includes three of the world’s 12 most widely spoken languages (Spanish, French, and Portuguese), as well as a number of smaller languages and dialects.</a:t>
            </a:r>
          </a:p>
        </p:txBody>
      </p:sp>
      <p:pic>
        <p:nvPicPr>
          <p:cNvPr id="20484" name="Picture 9"/>
          <p:cNvPicPr>
            <a:picLocks noGrp="1" noChangeAspect="1" noChangeArrowheads="1"/>
          </p:cNvPicPr>
          <p:nvPr>
            <p:ph idx="1"/>
          </p:nvPr>
        </p:nvPicPr>
        <p:blipFill>
          <a:blip r:embed="rId3" cstate="print"/>
          <a:srcRect/>
          <a:stretch>
            <a:fillRect/>
          </a:stretch>
        </p:blipFill>
        <p:spPr>
          <a:xfrm>
            <a:off x="685800" y="1308100"/>
            <a:ext cx="7772400" cy="3935413"/>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Origin and Diffusion of Romance Languages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All developed from Latin, the “Romans’ Language”</a:t>
            </a:r>
          </a:p>
          <a:p>
            <a:r>
              <a:rPr lang="en-US" dirty="0" smtClean="0"/>
              <a:t>The rise of the Roman Empire 2,000 years ago brought a diffusion of its Latin language.</a:t>
            </a:r>
          </a:p>
          <a:p>
            <a:r>
              <a:rPr lang="en-US" dirty="0" smtClean="0"/>
              <a:t>Height of its empire in 2</a:t>
            </a:r>
            <a:r>
              <a:rPr lang="en-US" baseline="30000" dirty="0" smtClean="0"/>
              <a:t>nd</a:t>
            </a:r>
            <a:r>
              <a:rPr lang="en-US" dirty="0" smtClean="0"/>
              <a:t> century AD the Roman Empire extended from the Atlantic Ocean to the Black Sea.</a:t>
            </a:r>
          </a:p>
          <a:p>
            <a:r>
              <a:rPr lang="en-US" dirty="0" smtClean="0"/>
              <a:t>Languages of conquered natives were either extinguished or suppressed in favor of the conquerors language.</a:t>
            </a:r>
          </a:p>
          <a:p>
            <a:r>
              <a:rPr lang="en-US" dirty="0" smtClean="0"/>
              <a:t>Latin was also integrated with the local languages spoken in the various regions conquered.</a:t>
            </a:r>
          </a:p>
          <a:p>
            <a:r>
              <a:rPr lang="en-US" dirty="0" smtClean="0"/>
              <a:t>Vulgar Latin: the Latin that people in the regions learned was not the standard literary form but a spoken form. Vulgar refers to “the masses” and was introduced by the soldiers stationed throughout the empire.</a:t>
            </a:r>
          </a:p>
          <a:p>
            <a:r>
              <a:rPr lang="en-US" dirty="0" smtClean="0"/>
              <a:t>Collapse of the Roman Empire in the 5</a:t>
            </a:r>
            <a:r>
              <a:rPr lang="en-US" baseline="30000" dirty="0" smtClean="0"/>
              <a:t>th</a:t>
            </a:r>
            <a:r>
              <a:rPr lang="en-US" dirty="0" smtClean="0"/>
              <a:t> c. saw the decline in communication among empire regions, creating greater variation in the languages.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Romance Language Dialects</a:t>
            </a:r>
            <a:endParaRPr lang="en-US" dirty="0"/>
          </a:p>
        </p:txBody>
      </p:sp>
      <p:sp>
        <p:nvSpPr>
          <p:cNvPr id="3" name="Content Placeholder 2"/>
          <p:cNvSpPr>
            <a:spLocks noGrp="1"/>
          </p:cNvSpPr>
          <p:nvPr>
            <p:ph idx="1"/>
          </p:nvPr>
        </p:nvSpPr>
        <p:spPr>
          <a:xfrm>
            <a:off x="457200" y="1219200"/>
            <a:ext cx="8229600" cy="5486400"/>
          </a:xfrm>
        </p:spPr>
        <p:txBody>
          <a:bodyPr>
            <a:normAutofit fontScale="70000" lnSpcReduction="20000"/>
          </a:bodyPr>
          <a:lstStyle/>
          <a:p>
            <a:r>
              <a:rPr lang="en-US" dirty="0" smtClean="0"/>
              <a:t>Most important dialect difference within France is between the north and south of France.</a:t>
            </a:r>
          </a:p>
          <a:p>
            <a:r>
              <a:rPr lang="en-US" dirty="0" smtClean="0"/>
              <a:t>90% of Spanish and Portuguese speakers live outside Europe due to the colonization of Spain and Portugal in earlier centuries.</a:t>
            </a:r>
          </a:p>
          <a:p>
            <a:r>
              <a:rPr lang="en-US" dirty="0" smtClean="0"/>
              <a:t>Spanish is the official language of 18 Latin American countries.</a:t>
            </a:r>
          </a:p>
          <a:p>
            <a:r>
              <a:rPr lang="en-US" dirty="0" smtClean="0"/>
              <a:t>Romance languages spoken in former colonies can also be classified as separate languages because they differ substantially from the original language.</a:t>
            </a:r>
          </a:p>
          <a:p>
            <a:r>
              <a:rPr lang="en-US" b="1" u="sng" dirty="0" smtClean="0"/>
              <a:t>Creole or creolized language</a:t>
            </a:r>
            <a:r>
              <a:rPr lang="en-US" dirty="0" smtClean="0"/>
              <a:t>: defined as a language that results from the mixing of the colonizer’s language with the indigenous language of the people being dominated.</a:t>
            </a:r>
          </a:p>
          <a:p>
            <a:pPr lvl="1"/>
            <a:r>
              <a:rPr lang="en-US" sz="3400" dirty="0" smtClean="0"/>
              <a:t>A creolized language forms when the colonized group adopts the language of the dominant group but makes some changes, such as simplifying the grammar and adding words from their former language.</a:t>
            </a:r>
            <a:endParaRPr lang="en-US" sz="3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Origin and Diffusion of Indo-European</a:t>
            </a:r>
            <a:endParaRPr lang="en-US" dirty="0"/>
          </a:p>
        </p:txBody>
      </p:sp>
      <p:sp>
        <p:nvSpPr>
          <p:cNvPr id="4" name="Content Placeholder 3"/>
          <p:cNvSpPr>
            <a:spLocks noGrp="1"/>
          </p:cNvSpPr>
          <p:nvPr>
            <p:ph idx="1"/>
          </p:nvPr>
        </p:nvSpPr>
        <p:spPr>
          <a:xfrm>
            <a:off x="457200" y="1219200"/>
            <a:ext cx="8229600" cy="5181600"/>
          </a:xfrm>
        </p:spPr>
        <p:txBody>
          <a:bodyPr>
            <a:normAutofit fontScale="85000" lnSpcReduction="20000"/>
          </a:bodyPr>
          <a:lstStyle/>
          <a:p>
            <a:pPr marL="533400" indent="-533400">
              <a:lnSpc>
                <a:spcPct val="80000"/>
              </a:lnSpc>
              <a:buFontTx/>
              <a:buAutoNum type="arabicPeriod"/>
            </a:pPr>
            <a:r>
              <a:rPr lang="en-US" dirty="0" smtClean="0"/>
              <a:t>There are two theories about the diffusion of the language.</a:t>
            </a:r>
          </a:p>
          <a:p>
            <a:pPr marL="533400" indent="-533400">
              <a:lnSpc>
                <a:spcPct val="80000"/>
              </a:lnSpc>
              <a:buFontTx/>
              <a:buAutoNum type="arabicPeriod"/>
            </a:pPr>
            <a:r>
              <a:rPr lang="en-US" dirty="0" smtClean="0"/>
              <a:t>First is called the Kurgan theory named after the Kurgan people who lived in 4300 B.C. they came from the steppes near the boarder of Russia and Kazakhstan.  They were nomads who domesticated the horse and cattle and moved west in search of grasslands. They used the horse as a weapon to conquer Southwest Asia and the Balkan peninsula. </a:t>
            </a:r>
          </a:p>
          <a:p>
            <a:pPr marL="685800" indent="-685800">
              <a:lnSpc>
                <a:spcPct val="90000"/>
              </a:lnSpc>
              <a:buFontTx/>
              <a:buAutoNum type="arabicPeriod" startAt="3"/>
            </a:pPr>
            <a:r>
              <a:rPr lang="en-US" dirty="0" smtClean="0"/>
              <a:t>The other theory is that it came from eastern Anatolia, or present day Turkey.  This idea believes the language spread by agricultural practices through Greece, Italy, up into central and western Europe</a:t>
            </a:r>
          </a:p>
          <a:p>
            <a:pPr marL="685800" indent="-685800">
              <a:lnSpc>
                <a:spcPct val="90000"/>
              </a:lnSpc>
              <a:buFontTx/>
              <a:buAutoNum type="arabicPeriod" startAt="3"/>
            </a:pPr>
            <a:r>
              <a:rPr lang="en-US" dirty="0" smtClean="0"/>
              <a:t>We are not sure which is correct but both theories have valid points.  One spread by military means, the other through contact of better agricultural practices.</a:t>
            </a:r>
          </a:p>
          <a:p>
            <a:pPr marL="533400" indent="-533400">
              <a:lnSpc>
                <a:spcPct val="80000"/>
              </a:lnSpc>
              <a:buFontTx/>
              <a:buAutoNum type="arabicPeriod"/>
            </a:pPr>
            <a:endParaRPr lang="en-US" dirty="0" smtClean="0"/>
          </a:p>
          <a:p>
            <a:pPr>
              <a:buNone/>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52400" y="304800"/>
            <a:ext cx="8839200" cy="762000"/>
          </a:xfrm>
        </p:spPr>
        <p:txBody>
          <a:bodyPr/>
          <a:lstStyle/>
          <a:p>
            <a:pPr eaLnBrk="1" hangingPunct="1"/>
            <a:r>
              <a:rPr lang="en-US" sz="3600" smtClean="0"/>
              <a:t>Kurgan Theory of Indo-European Origin</a:t>
            </a:r>
            <a:endParaRPr lang="en-US" smtClean="0"/>
          </a:p>
        </p:txBody>
      </p:sp>
      <p:sp>
        <p:nvSpPr>
          <p:cNvPr id="24579" name="Text Box 5"/>
          <p:cNvSpPr txBox="1">
            <a:spLocks noChangeArrowheads="1"/>
          </p:cNvSpPr>
          <p:nvPr/>
        </p:nvSpPr>
        <p:spPr bwMode="auto">
          <a:xfrm>
            <a:off x="838200" y="5943600"/>
            <a:ext cx="7499350" cy="611188"/>
          </a:xfrm>
          <a:prstGeom prst="rect">
            <a:avLst/>
          </a:prstGeom>
          <a:noFill/>
          <a:ln w="9525">
            <a:noFill/>
            <a:miter lim="800000"/>
            <a:headEnd/>
            <a:tailEnd/>
          </a:ln>
        </p:spPr>
        <p:txBody>
          <a:bodyPr>
            <a:spAutoFit/>
          </a:bodyPr>
          <a:lstStyle/>
          <a:p>
            <a:pPr marL="917575" indent="-917575"/>
            <a:r>
              <a:rPr lang="en-US"/>
              <a:t>Fig. 5-9: In the Kurgan theory, Proto-Indo-European diffused from the Kurgan hearth north of the Caspian Sea, beginning about 7,000 years ago.</a:t>
            </a:r>
            <a:r>
              <a:rPr lang="en-US" sz="1800">
                <a:latin typeface="Times" charset="0"/>
              </a:rPr>
              <a:t> </a:t>
            </a:r>
          </a:p>
        </p:txBody>
      </p:sp>
      <p:pic>
        <p:nvPicPr>
          <p:cNvPr id="24580" name="Picture 9"/>
          <p:cNvPicPr>
            <a:picLocks noGrp="1" noChangeAspect="1" noChangeArrowheads="1"/>
          </p:cNvPicPr>
          <p:nvPr>
            <p:ph idx="1"/>
          </p:nvPr>
        </p:nvPicPr>
        <p:blipFill>
          <a:blip r:embed="rId3" cstate="print"/>
          <a:srcRect/>
          <a:stretch>
            <a:fillRect/>
          </a:stretch>
        </p:blipFill>
        <p:spPr>
          <a:xfrm>
            <a:off x="1965325" y="1219200"/>
            <a:ext cx="5364163" cy="4419600"/>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85800" y="152400"/>
            <a:ext cx="7772400" cy="1143000"/>
          </a:xfrm>
        </p:spPr>
        <p:txBody>
          <a:bodyPr>
            <a:normAutofit fontScale="90000"/>
          </a:bodyPr>
          <a:lstStyle/>
          <a:p>
            <a:pPr eaLnBrk="1" hangingPunct="1"/>
            <a:r>
              <a:rPr lang="en-US" sz="3600" smtClean="0"/>
              <a:t>Anatolian Hearth Theory of Indo-European Origin</a:t>
            </a:r>
          </a:p>
        </p:txBody>
      </p:sp>
      <p:sp>
        <p:nvSpPr>
          <p:cNvPr id="25603" name="Text Box 5"/>
          <p:cNvSpPr txBox="1">
            <a:spLocks noChangeArrowheads="1"/>
          </p:cNvSpPr>
          <p:nvPr/>
        </p:nvSpPr>
        <p:spPr bwMode="auto">
          <a:xfrm>
            <a:off x="762000" y="6096000"/>
            <a:ext cx="7321550" cy="581025"/>
          </a:xfrm>
          <a:prstGeom prst="rect">
            <a:avLst/>
          </a:prstGeom>
          <a:noFill/>
          <a:ln w="9525">
            <a:noFill/>
            <a:miter lim="800000"/>
            <a:headEnd/>
            <a:tailEnd/>
          </a:ln>
        </p:spPr>
        <p:txBody>
          <a:bodyPr>
            <a:spAutoFit/>
          </a:bodyPr>
          <a:lstStyle/>
          <a:p>
            <a:pPr marL="1022350" indent="-1022350"/>
            <a:r>
              <a:rPr lang="en-US"/>
              <a:t>Fig. 5-10: In the Anatolian hearth theory, Indo-European originated in Turkey before the Kurgans and diffused through agricultural expansion.</a:t>
            </a:r>
          </a:p>
        </p:txBody>
      </p:sp>
      <p:pic>
        <p:nvPicPr>
          <p:cNvPr id="25604" name="Picture 9"/>
          <p:cNvPicPr>
            <a:picLocks noGrp="1" noChangeAspect="1" noChangeArrowheads="1"/>
          </p:cNvPicPr>
          <p:nvPr>
            <p:ph idx="1"/>
          </p:nvPr>
        </p:nvPicPr>
        <p:blipFill>
          <a:blip r:embed="rId3" cstate="print"/>
          <a:srcRect/>
          <a:stretch>
            <a:fillRect/>
          </a:stretch>
        </p:blipFill>
        <p:spPr>
          <a:xfrm>
            <a:off x="849313" y="1447800"/>
            <a:ext cx="7445375" cy="4343400"/>
          </a:xfr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TotalTime>
  <Words>1098</Words>
  <Application>Microsoft Office PowerPoint</Application>
  <PresentationFormat>On-screen Show (4:3)</PresentationFormat>
  <Paragraphs>92</Paragraphs>
  <Slides>17</Slides>
  <Notes>6</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Ch. 5 Key Issue 2</vt:lpstr>
      <vt:lpstr>Basic terms</vt:lpstr>
      <vt:lpstr>Indo-European Branches</vt:lpstr>
      <vt:lpstr>Indo-European Language Family</vt:lpstr>
      <vt:lpstr>Germanic Branch</vt:lpstr>
      <vt:lpstr>Germanic Branch of Indo-European</vt:lpstr>
      <vt:lpstr>Eastern: Indo-Iranian Branch of Indo-European</vt:lpstr>
      <vt:lpstr>Western: Indo-Iranian Language Branch</vt:lpstr>
      <vt:lpstr>East Slavic and Baltic Groups</vt:lpstr>
      <vt:lpstr>West and South Slavic Groups</vt:lpstr>
      <vt:lpstr>Romance Branch of Indo-European</vt:lpstr>
      <vt:lpstr>Romance Branch of Indo-European</vt:lpstr>
      <vt:lpstr>Origin and Diffusion of Romance Languages</vt:lpstr>
      <vt:lpstr>Romance Language Dialects</vt:lpstr>
      <vt:lpstr>Origin and Diffusion of Indo-European</vt:lpstr>
      <vt:lpstr>Kurgan Theory of Indo-European Origin</vt:lpstr>
      <vt:lpstr>Anatolian Hearth Theory of Indo-European Origin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 5 Key Issue 2</dc:title>
  <dc:creator>Heather</dc:creator>
  <cp:lastModifiedBy>Heather</cp:lastModifiedBy>
  <cp:revision>9</cp:revision>
  <dcterms:created xsi:type="dcterms:W3CDTF">2010-01-02T22:06:14Z</dcterms:created>
  <dcterms:modified xsi:type="dcterms:W3CDTF">2010-01-03T20:34:18Z</dcterms:modified>
</cp:coreProperties>
</file>