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64" r:id="rId5"/>
    <p:sldId id="259" r:id="rId6"/>
    <p:sldId id="265" r:id="rId7"/>
    <p:sldId id="260" r:id="rId8"/>
    <p:sldId id="266" r:id="rId9"/>
    <p:sldId id="267" r:id="rId10"/>
    <p:sldId id="261" r:id="rId11"/>
    <p:sldId id="262" r:id="rId12"/>
    <p:sldId id="268" r:id="rId13"/>
    <p:sldId id="263"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89E060-E209-4618-9408-E850F713A9F1}" type="datetimeFigureOut">
              <a:rPr lang="en-US" smtClean="0"/>
              <a:t>11/30/2009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7DDF5D-A4D7-4CE2-8FC0-D20A1AE7B93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1EBCEC-F259-4480-AA7A-735E939D494F}" type="slidenum">
              <a:rPr lang="en-US"/>
              <a:pPr/>
              <a:t>9</a:t>
            </a:fld>
            <a:endParaRPr lang="en-US"/>
          </a:p>
        </p:txBody>
      </p:sp>
      <p:sp>
        <p:nvSpPr>
          <p:cNvPr id="467970" name="Rectangle 2"/>
          <p:cNvSpPr>
            <a:spLocks noChangeArrowheads="1" noTextEdit="1"/>
          </p:cNvSpPr>
          <p:nvPr>
            <p:ph type="sldImg"/>
          </p:nvPr>
        </p:nvSpPr>
        <p:spPr>
          <a:ln/>
        </p:spPr>
      </p:sp>
      <p:sp>
        <p:nvSpPr>
          <p:cNvPr id="467971" name="Rectangle 3"/>
          <p:cNvSpPr>
            <a:spLocks noGrp="1" noChangeArrowheads="1"/>
          </p:cNvSpPr>
          <p:nvPr>
            <p:ph type="body" idx="1"/>
          </p:nvPr>
        </p:nvSpPr>
        <p:spPr/>
        <p:txBody>
          <a:bodyPr/>
          <a:lstStyle/>
          <a:p>
            <a:r>
              <a:rPr lang="en-US"/>
              <a:t>Figure: 04-03r</a:t>
            </a:r>
          </a:p>
          <a:p>
            <a:endParaRPr lang="en-US"/>
          </a:p>
          <a:p>
            <a:r>
              <a:rPr lang="en-US"/>
              <a:t>Title: </a:t>
            </a:r>
          </a:p>
          <a:p>
            <a:r>
              <a:rPr lang="en-US"/>
              <a:t>Amish settlements are distributed throughout the northeastern United States.</a:t>
            </a:r>
          </a:p>
          <a:p>
            <a:endParaRPr lang="en-US"/>
          </a:p>
          <a:p>
            <a:r>
              <a:rPr lang="en-US"/>
              <a:t>Caption: </a:t>
            </a:r>
          </a:p>
          <a:p>
            <a:r>
              <a:rPr lang="en-US"/>
              <a:t>Amish buggies and motor vehicles must share the highway in the larger Amish settlements.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9A20BA-506E-450D-A84A-3EAE3024A773}" type="slidenum">
              <a:rPr lang="en-US"/>
              <a:pPr/>
              <a:t>12</a:t>
            </a:fld>
            <a:endParaRPr lang="en-US"/>
          </a:p>
        </p:txBody>
      </p:sp>
      <p:sp>
        <p:nvSpPr>
          <p:cNvPr id="463874" name="Rectangle 2"/>
          <p:cNvSpPr>
            <a:spLocks noChangeArrowheads="1" noTextEdit="1"/>
          </p:cNvSpPr>
          <p:nvPr>
            <p:ph type="sldImg"/>
          </p:nvPr>
        </p:nvSpPr>
        <p:spPr>
          <a:ln/>
        </p:spPr>
      </p:sp>
      <p:sp>
        <p:nvSpPr>
          <p:cNvPr id="463875" name="Rectangle 3"/>
          <p:cNvSpPr>
            <a:spLocks noGrp="1" noChangeArrowheads="1"/>
          </p:cNvSpPr>
          <p:nvPr>
            <p:ph type="body" idx="1"/>
          </p:nvPr>
        </p:nvSpPr>
        <p:spPr/>
        <p:txBody>
          <a:bodyPr/>
          <a:lstStyle/>
          <a:p>
            <a:r>
              <a:rPr lang="en-US"/>
              <a:t>Figure: 04-03-01UN</a:t>
            </a:r>
          </a:p>
          <a:p>
            <a:endParaRPr lang="en-US"/>
          </a:p>
          <a:p>
            <a:r>
              <a:rPr lang="en-US"/>
              <a:t>Title: </a:t>
            </a:r>
          </a:p>
          <a:p>
            <a:r>
              <a:rPr lang="en-US"/>
              <a:t>World Cup fans Germany 2006.</a:t>
            </a:r>
          </a:p>
          <a:p>
            <a:endParaRPr lang="en-US"/>
          </a:p>
          <a:p>
            <a:r>
              <a:rPr lang="en-US"/>
              <a:t>Caption: </a:t>
            </a:r>
          </a:p>
          <a:p>
            <a:r>
              <a:rPr lang="en-US"/>
              <a:t>French fans (foreground in blue), German fans (waving black, red, and yellow flags of Germany), and Italian fans (background waving green, white, and red flags of Italy) celebrate appearance of their teams in the world's most popular sporting event, the World Cup, played every four years, including in Germany in 2006. The Italian fans had the most to cheer: their team beat France to win the 2006 World Cup.</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034953-00A9-4548-B59E-F68B208BA74A}" type="datetimeFigureOut">
              <a:rPr lang="en-US" smtClean="0"/>
              <a:t>11/30/2009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F0C262-0751-444D-B293-92D3934997E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034953-00A9-4548-B59E-F68B208BA74A}" type="datetimeFigureOut">
              <a:rPr lang="en-US" smtClean="0"/>
              <a:t>11/30/2009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F0C262-0751-444D-B293-92D3934997E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034953-00A9-4548-B59E-F68B208BA74A}" type="datetimeFigureOut">
              <a:rPr lang="en-US" smtClean="0"/>
              <a:t>11/30/2009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F0C262-0751-444D-B293-92D3934997E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034953-00A9-4548-B59E-F68B208BA74A}" type="datetimeFigureOut">
              <a:rPr lang="en-US" smtClean="0"/>
              <a:t>11/30/2009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F0C262-0751-444D-B293-92D3934997E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034953-00A9-4548-B59E-F68B208BA74A}" type="datetimeFigureOut">
              <a:rPr lang="en-US" smtClean="0"/>
              <a:t>11/30/2009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F0C262-0751-444D-B293-92D3934997E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9034953-00A9-4548-B59E-F68B208BA74A}" type="datetimeFigureOut">
              <a:rPr lang="en-US" smtClean="0"/>
              <a:t>11/30/2009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F0C262-0751-444D-B293-92D3934997E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034953-00A9-4548-B59E-F68B208BA74A}" type="datetimeFigureOut">
              <a:rPr lang="en-US" smtClean="0"/>
              <a:t>11/30/2009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F0C262-0751-444D-B293-92D3934997E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034953-00A9-4548-B59E-F68B208BA74A}" type="datetimeFigureOut">
              <a:rPr lang="en-US" smtClean="0"/>
              <a:t>11/30/2009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F0C262-0751-444D-B293-92D3934997E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034953-00A9-4548-B59E-F68B208BA74A}" type="datetimeFigureOut">
              <a:rPr lang="en-US" smtClean="0"/>
              <a:t>11/30/2009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F0C262-0751-444D-B293-92D3934997E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034953-00A9-4548-B59E-F68B208BA74A}" type="datetimeFigureOut">
              <a:rPr lang="en-US" smtClean="0"/>
              <a:t>11/30/2009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F0C262-0751-444D-B293-92D3934997E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034953-00A9-4548-B59E-F68B208BA74A}" type="datetimeFigureOut">
              <a:rPr lang="en-US" smtClean="0"/>
              <a:t>11/30/2009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F0C262-0751-444D-B293-92D3934997E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034953-00A9-4548-B59E-F68B208BA74A}" type="datetimeFigureOut">
              <a:rPr lang="en-US" smtClean="0"/>
              <a:t>11/30/2009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F0C262-0751-444D-B293-92D3934997E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0" y="381001"/>
            <a:ext cx="3886200" cy="3219450"/>
          </a:xfrm>
        </p:spPr>
        <p:txBody>
          <a:bodyPr>
            <a:normAutofit fontScale="90000"/>
          </a:bodyPr>
          <a:lstStyle/>
          <a:p>
            <a:r>
              <a:rPr lang="en-US" b="1" dirty="0" smtClean="0">
                <a:effectLst>
                  <a:outerShdw blurRad="38100" dist="38100" dir="2700000" algn="tl">
                    <a:srgbClr val="000000">
                      <a:alpha val="43137"/>
                    </a:srgbClr>
                  </a:outerShdw>
                </a:effectLst>
                <a:latin typeface="Arial" pitchFamily="34" charset="0"/>
                <a:cs typeface="Arial" pitchFamily="34" charset="0"/>
              </a:rPr>
              <a:t>Where do folk and popular cultures originate and diffuse?</a:t>
            </a:r>
            <a:endParaRPr lang="en-US" b="1" dirty="0">
              <a:effectLst>
                <a:outerShdw blurRad="38100" dist="38100" dir="2700000" algn="tl">
                  <a:srgbClr val="000000">
                    <a:alpha val="43137"/>
                  </a:srgbClr>
                </a:outerShdw>
              </a:effectLst>
              <a:latin typeface="Arial" pitchFamily="34" charset="0"/>
              <a:cs typeface="Arial" pitchFamily="34" charset="0"/>
            </a:endParaRPr>
          </a:p>
        </p:txBody>
      </p:sp>
      <p:sp>
        <p:nvSpPr>
          <p:cNvPr id="3" name="Subtitle 2"/>
          <p:cNvSpPr>
            <a:spLocks noGrp="1"/>
          </p:cNvSpPr>
          <p:nvPr>
            <p:ph type="subTitle" idx="1"/>
          </p:nvPr>
        </p:nvSpPr>
        <p:spPr>
          <a:xfrm>
            <a:off x="4724400" y="3886200"/>
            <a:ext cx="4114800" cy="1752600"/>
          </a:xfrm>
        </p:spPr>
        <p:txBody>
          <a:bodyPr/>
          <a:lstStyle/>
          <a:p>
            <a:r>
              <a:rPr lang="en-US" dirty="0" smtClean="0"/>
              <a:t>Ch. 4 Key Issue 1</a:t>
            </a:r>
            <a:endParaRPr lang="en-US" dirty="0"/>
          </a:p>
        </p:txBody>
      </p:sp>
      <p:pic>
        <p:nvPicPr>
          <p:cNvPr id="4" name="Picture 2" descr="04_00CO"/>
          <p:cNvPicPr>
            <a:picLocks noChangeAspect="1" noChangeArrowheads="1"/>
          </p:cNvPicPr>
          <p:nvPr/>
        </p:nvPicPr>
        <p:blipFill>
          <a:blip r:embed="rId2" cstate="print"/>
          <a:srcRect/>
          <a:stretch>
            <a:fillRect/>
          </a:stretch>
        </p:blipFill>
        <p:spPr bwMode="auto">
          <a:xfrm>
            <a:off x="0" y="1146175"/>
            <a:ext cx="4579698" cy="571182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Origin of Folk and Popular Cultures </a:t>
            </a:r>
            <a:br>
              <a:rPr lang="en-US" dirty="0" smtClean="0"/>
            </a:br>
            <a:r>
              <a:rPr lang="en-US" dirty="0" smtClean="0"/>
              <a:t>p. 115</a:t>
            </a:r>
            <a:endParaRPr lang="en-US" dirty="0"/>
          </a:p>
        </p:txBody>
      </p:sp>
      <p:sp>
        <p:nvSpPr>
          <p:cNvPr id="6" name="Content Placeholder 5"/>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Origin of Folk Music</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09600" y="228600"/>
            <a:ext cx="3581400" cy="2895600"/>
          </a:xfrm>
        </p:spPr>
        <p:txBody>
          <a:bodyPr/>
          <a:lstStyle/>
          <a:p>
            <a:r>
              <a:rPr lang="en-US" dirty="0"/>
              <a:t>Tin Pan Alley &amp; Popular </a:t>
            </a:r>
            <a:r>
              <a:rPr lang="en-US" dirty="0" smtClean="0"/>
              <a:t>Music</a:t>
            </a:r>
            <a:br>
              <a:rPr lang="en-US" dirty="0" smtClean="0"/>
            </a:br>
            <a:r>
              <a:rPr lang="en-US" dirty="0" smtClean="0"/>
              <a:t>p. 116</a:t>
            </a:r>
            <a:endParaRPr lang="en-US" dirty="0"/>
          </a:p>
        </p:txBody>
      </p:sp>
      <p:sp>
        <p:nvSpPr>
          <p:cNvPr id="8197" name="Text Box 5"/>
          <p:cNvSpPr txBox="1">
            <a:spLocks noChangeArrowheads="1"/>
          </p:cNvSpPr>
          <p:nvPr/>
        </p:nvSpPr>
        <p:spPr bwMode="auto">
          <a:xfrm>
            <a:off x="381000" y="5867400"/>
            <a:ext cx="8216900" cy="825500"/>
          </a:xfrm>
          <a:prstGeom prst="rect">
            <a:avLst/>
          </a:prstGeom>
          <a:noFill/>
          <a:ln w="9525">
            <a:noFill/>
            <a:miter lim="800000"/>
            <a:headEnd/>
            <a:tailEnd/>
          </a:ln>
          <a:effectLst/>
        </p:spPr>
        <p:txBody>
          <a:bodyPr>
            <a:spAutoFit/>
          </a:bodyPr>
          <a:lstStyle/>
          <a:p>
            <a:pPr marL="912813" indent="-912813"/>
            <a:r>
              <a:rPr lang="en-US"/>
              <a:t>Fig. 4-1:  Writers and publishers of popular music were clustered in Tin Pan Alley in New York in the early 20th c.  The area later moved north from 28th St to Times Square.  </a:t>
            </a:r>
          </a:p>
        </p:txBody>
      </p:sp>
      <p:pic>
        <p:nvPicPr>
          <p:cNvPr id="8203" name="Picture 11"/>
          <p:cNvPicPr>
            <a:picLocks noGrp="1" noChangeAspect="1" noChangeArrowheads="1"/>
          </p:cNvPicPr>
          <p:nvPr>
            <p:ph idx="1"/>
          </p:nvPr>
        </p:nvPicPr>
        <p:blipFill>
          <a:blip r:embed="rId2" cstate="print"/>
          <a:srcRect/>
          <a:stretch>
            <a:fillRect/>
          </a:stretch>
        </p:blipFill>
        <p:spPr>
          <a:xfrm>
            <a:off x="4953000" y="304800"/>
            <a:ext cx="3438525" cy="53340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Origin of Popular Music</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304800"/>
            <a:ext cx="7772400" cy="762000"/>
          </a:xfrm>
        </p:spPr>
        <p:txBody>
          <a:bodyPr/>
          <a:lstStyle/>
          <a:p>
            <a:r>
              <a:rPr lang="en-US"/>
              <a:t>A Mental Map of Hip Hop</a:t>
            </a:r>
          </a:p>
        </p:txBody>
      </p:sp>
      <p:sp>
        <p:nvSpPr>
          <p:cNvPr id="9220" name="Text Box 4"/>
          <p:cNvSpPr txBox="1">
            <a:spLocks noChangeArrowheads="1"/>
          </p:cNvSpPr>
          <p:nvPr/>
        </p:nvSpPr>
        <p:spPr bwMode="auto">
          <a:xfrm>
            <a:off x="381000" y="6019800"/>
            <a:ext cx="8382000" cy="581025"/>
          </a:xfrm>
          <a:prstGeom prst="rect">
            <a:avLst/>
          </a:prstGeom>
          <a:noFill/>
          <a:ln w="9525">
            <a:noFill/>
            <a:miter lim="800000"/>
            <a:headEnd/>
            <a:tailEnd/>
          </a:ln>
          <a:effectLst/>
        </p:spPr>
        <p:txBody>
          <a:bodyPr>
            <a:spAutoFit/>
          </a:bodyPr>
          <a:lstStyle/>
          <a:p>
            <a:pPr marL="1027113" indent="-1027113"/>
            <a:r>
              <a:rPr lang="en-US"/>
              <a:t>Fig. 4-2:  This mental map places major hip hop performers near other similar performers and in the portion of the country where they performed.</a:t>
            </a:r>
          </a:p>
        </p:txBody>
      </p:sp>
      <p:pic>
        <p:nvPicPr>
          <p:cNvPr id="9225" name="Picture 9"/>
          <p:cNvPicPr>
            <a:picLocks noGrp="1" noChangeAspect="1" noChangeArrowheads="1"/>
          </p:cNvPicPr>
          <p:nvPr>
            <p:ph idx="1"/>
          </p:nvPr>
        </p:nvPicPr>
        <p:blipFill>
          <a:blip r:embed="rId2" cstate="print"/>
          <a:srcRect/>
          <a:stretch>
            <a:fillRect/>
          </a:stretch>
        </p:blipFill>
        <p:spPr>
          <a:xfrm>
            <a:off x="762000" y="1295400"/>
            <a:ext cx="7696200" cy="4386263"/>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Diffusion of Folk and Popular Cultures</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r>
              <a:rPr lang="en-US" dirty="0" smtClean="0"/>
              <a:t>The Amish: Relocation Diffusion of Folk Culture: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762000" y="228600"/>
            <a:ext cx="7772400" cy="609600"/>
          </a:xfrm>
        </p:spPr>
        <p:txBody>
          <a:bodyPr>
            <a:normAutofit fontScale="90000"/>
          </a:bodyPr>
          <a:lstStyle/>
          <a:p>
            <a:r>
              <a:rPr lang="en-US"/>
              <a:t>Amish Settlements in the U.S.</a:t>
            </a:r>
          </a:p>
        </p:txBody>
      </p:sp>
      <p:sp>
        <p:nvSpPr>
          <p:cNvPr id="10245" name="Text Box 5"/>
          <p:cNvSpPr txBox="1">
            <a:spLocks noChangeArrowheads="1"/>
          </p:cNvSpPr>
          <p:nvPr/>
        </p:nvSpPr>
        <p:spPr bwMode="auto">
          <a:xfrm>
            <a:off x="1295400" y="6248400"/>
            <a:ext cx="6492875" cy="336550"/>
          </a:xfrm>
          <a:prstGeom prst="rect">
            <a:avLst/>
          </a:prstGeom>
          <a:noFill/>
          <a:ln w="9525">
            <a:noFill/>
            <a:miter lim="800000"/>
            <a:headEnd/>
            <a:tailEnd/>
          </a:ln>
          <a:effectLst/>
        </p:spPr>
        <p:txBody>
          <a:bodyPr wrap="none">
            <a:spAutoFit/>
          </a:bodyPr>
          <a:lstStyle/>
          <a:p>
            <a:r>
              <a:rPr lang="en-US"/>
              <a:t>Fig. 4-3:  Amish settlements are distributed through the northeast U.S.</a:t>
            </a:r>
          </a:p>
        </p:txBody>
      </p:sp>
      <p:pic>
        <p:nvPicPr>
          <p:cNvPr id="10251" name="Picture 11"/>
          <p:cNvPicPr>
            <a:picLocks noGrp="1" noChangeAspect="1" noChangeArrowheads="1"/>
          </p:cNvPicPr>
          <p:nvPr>
            <p:ph idx="1"/>
          </p:nvPr>
        </p:nvPicPr>
        <p:blipFill>
          <a:blip r:embed="rId2" cstate="print"/>
          <a:srcRect/>
          <a:stretch>
            <a:fillRect/>
          </a:stretch>
        </p:blipFill>
        <p:spPr>
          <a:xfrm>
            <a:off x="2133600" y="1219200"/>
            <a:ext cx="4953000" cy="4784725"/>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6946" name="Picture 2" descr="04_03r"/>
          <p:cNvPicPr>
            <a:picLocks noChangeAspect="1" noChangeArrowheads="1"/>
          </p:cNvPicPr>
          <p:nvPr/>
        </p:nvPicPr>
        <p:blipFill>
          <a:blip r:embed="rId3" cstate="print"/>
          <a:srcRect/>
          <a:stretch>
            <a:fillRect/>
          </a:stretch>
        </p:blipFill>
        <p:spPr bwMode="auto">
          <a:xfrm>
            <a:off x="1533280" y="1430"/>
            <a:ext cx="6068875" cy="68580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Sports: Hierarchical Diffusion of Popular Culture</a:t>
            </a:r>
            <a:endParaRPr lang="en-US" dirty="0"/>
          </a:p>
        </p:txBody>
      </p:sp>
      <p:sp>
        <p:nvSpPr>
          <p:cNvPr id="3" name="Content Placeholder 2"/>
          <p:cNvSpPr>
            <a:spLocks noGrp="1"/>
          </p:cNvSpPr>
          <p:nvPr>
            <p:ph idx="1"/>
          </p:nvPr>
        </p:nvSpPr>
        <p:spPr/>
        <p:txBody>
          <a:bodyPr/>
          <a:lstStyle/>
          <a:p>
            <a:endParaRPr lang="en-US" dirty="0"/>
          </a:p>
          <a:p>
            <a:endParaRPr lang="en-US" dirty="0" smtClean="0"/>
          </a:p>
          <a:p>
            <a:r>
              <a:rPr lang="en-US" dirty="0" smtClean="0"/>
              <a:t>Folk Culture Origin of Soccer:</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Sports: Hierarchical Diffusion of Popular Culture</a:t>
            </a:r>
            <a:endParaRPr lang="en-US" dirty="0"/>
          </a:p>
        </p:txBody>
      </p:sp>
      <p:sp>
        <p:nvSpPr>
          <p:cNvPr id="3" name="Content Placeholder 2"/>
          <p:cNvSpPr>
            <a:spLocks noGrp="1"/>
          </p:cNvSpPr>
          <p:nvPr>
            <p:ph idx="1"/>
          </p:nvPr>
        </p:nvSpPr>
        <p:spPr/>
        <p:txBody>
          <a:bodyPr/>
          <a:lstStyle/>
          <a:p>
            <a:r>
              <a:rPr lang="en-US" dirty="0" smtClean="0"/>
              <a:t>Globalization of Soccer:</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2850" name="Picture 2" descr="04_03-01UN"/>
          <p:cNvPicPr>
            <a:picLocks noChangeAspect="1" noChangeArrowheads="1"/>
          </p:cNvPicPr>
          <p:nvPr/>
        </p:nvPicPr>
        <p:blipFill>
          <a:blip r:embed="rId3" cstate="print"/>
          <a:srcRect/>
          <a:stretch>
            <a:fillRect/>
          </a:stretch>
        </p:blipFill>
        <p:spPr bwMode="auto">
          <a:xfrm>
            <a:off x="1690320" y="1430"/>
            <a:ext cx="5754795" cy="68580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Sports: Hierarchical Diffusion of Popular Culture</a:t>
            </a:r>
            <a:endParaRPr lang="en-US" dirty="0"/>
          </a:p>
        </p:txBody>
      </p:sp>
      <p:sp>
        <p:nvSpPr>
          <p:cNvPr id="3" name="Content Placeholder 2"/>
          <p:cNvSpPr>
            <a:spLocks noGrp="1"/>
          </p:cNvSpPr>
          <p:nvPr>
            <p:ph idx="1"/>
          </p:nvPr>
        </p:nvSpPr>
        <p:spPr/>
        <p:txBody>
          <a:bodyPr/>
          <a:lstStyle/>
          <a:p>
            <a:r>
              <a:rPr lang="en-US" dirty="0" smtClean="0"/>
              <a:t>Sports in Popular Culture</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TotalTime>
  <Words>307</Words>
  <Application>Microsoft Office PowerPoint</Application>
  <PresentationFormat>On-screen Show (4:3)</PresentationFormat>
  <Paragraphs>41</Paragraphs>
  <Slides>13</Slides>
  <Notes>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Where do folk and popular cultures originate and diffuse?</vt:lpstr>
      <vt:lpstr>Origin of Folk and Popular Cultures  p. 115</vt:lpstr>
      <vt:lpstr>Origin of Folk Music</vt:lpstr>
      <vt:lpstr>Tin Pan Alley &amp; Popular Music p. 116</vt:lpstr>
      <vt:lpstr>Origin of Popular Music</vt:lpstr>
      <vt:lpstr>A Mental Map of Hip Hop</vt:lpstr>
      <vt:lpstr>Diffusion of Folk and Popular Cultures</vt:lpstr>
      <vt:lpstr>Amish Settlements in the U.S.</vt:lpstr>
      <vt:lpstr>Slide 9</vt:lpstr>
      <vt:lpstr>Sports: Hierarchical Diffusion of Popular Culture</vt:lpstr>
      <vt:lpstr>Sports: Hierarchical Diffusion of Popular Culture</vt:lpstr>
      <vt:lpstr>Slide 12</vt:lpstr>
      <vt:lpstr>Sports: Hierarchical Diffusion of Popular Culture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do folk and popular cultures originate and diffuse?</dc:title>
  <dc:creator>Heather</dc:creator>
  <cp:lastModifiedBy>Heather</cp:lastModifiedBy>
  <cp:revision>4</cp:revision>
  <dcterms:created xsi:type="dcterms:W3CDTF">2009-12-01T02:15:57Z</dcterms:created>
  <dcterms:modified xsi:type="dcterms:W3CDTF">2009-12-01T03:00:44Z</dcterms:modified>
</cp:coreProperties>
</file>