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74" r:id="rId11"/>
    <p:sldId id="265" r:id="rId12"/>
    <p:sldId id="266" r:id="rId13"/>
    <p:sldId id="267" r:id="rId14"/>
    <p:sldId id="268" r:id="rId15"/>
    <p:sldId id="275" r:id="rId16"/>
    <p:sldId id="269" r:id="rId17"/>
    <p:sldId id="270" r:id="rId18"/>
    <p:sldId id="276" r:id="rId19"/>
    <p:sldId id="271" r:id="rId20"/>
    <p:sldId id="272" r:id="rId21"/>
    <p:sldId id="273" r:id="rId22"/>
    <p:sldId id="278"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8" d="100"/>
          <a:sy n="58" d="100"/>
        </p:scale>
        <p:origin x="-78" y="-13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872342E-6E40-466F-931D-6B44DE5E726F}" type="datetimeFigureOut">
              <a:rPr lang="en-US" smtClean="0"/>
              <a:t>9/3/2013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CEFBF1-71D5-48B0-A622-B043BBB066CD}" type="slidenum">
              <a:rPr lang="en-US" smtClean="0"/>
              <a:t>‹#›</a:t>
            </a:fld>
            <a:endParaRPr lang="en-US"/>
          </a:p>
        </p:txBody>
      </p:sp>
    </p:spTree>
    <p:extLst>
      <p:ext uri="{BB962C8B-B14F-4D97-AF65-F5344CB8AC3E}">
        <p14:creationId xmlns:p14="http://schemas.microsoft.com/office/powerpoint/2010/main" val="2983082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72342E-6E40-466F-931D-6B44DE5E726F}" type="datetimeFigureOut">
              <a:rPr lang="en-US" smtClean="0"/>
              <a:t>9/3/2013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CEFBF1-71D5-48B0-A622-B043BBB066CD}" type="slidenum">
              <a:rPr lang="en-US" smtClean="0"/>
              <a:t>‹#›</a:t>
            </a:fld>
            <a:endParaRPr lang="en-US"/>
          </a:p>
        </p:txBody>
      </p:sp>
    </p:spTree>
    <p:extLst>
      <p:ext uri="{BB962C8B-B14F-4D97-AF65-F5344CB8AC3E}">
        <p14:creationId xmlns:p14="http://schemas.microsoft.com/office/powerpoint/2010/main" val="1056309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872342E-6E40-466F-931D-6B44DE5E726F}" type="datetimeFigureOut">
              <a:rPr lang="en-US" smtClean="0"/>
              <a:t>9/3/2013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CEFBF1-71D5-48B0-A622-B043BBB066CD}" type="slidenum">
              <a:rPr lang="en-US" smtClean="0"/>
              <a:t>‹#›</a:t>
            </a:fld>
            <a:endParaRPr lang="en-US"/>
          </a:p>
        </p:txBody>
      </p:sp>
    </p:spTree>
    <p:extLst>
      <p:ext uri="{BB962C8B-B14F-4D97-AF65-F5344CB8AC3E}">
        <p14:creationId xmlns:p14="http://schemas.microsoft.com/office/powerpoint/2010/main" val="3303029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872342E-6E40-466F-931D-6B44DE5E726F}" type="datetimeFigureOut">
              <a:rPr lang="en-US" smtClean="0"/>
              <a:t>9/3/2013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CEFBF1-71D5-48B0-A622-B043BBB066CD}" type="slidenum">
              <a:rPr lang="en-US" smtClean="0"/>
              <a:t>‹#›</a:t>
            </a:fld>
            <a:endParaRPr lang="en-US"/>
          </a:p>
        </p:txBody>
      </p:sp>
    </p:spTree>
    <p:extLst>
      <p:ext uri="{BB962C8B-B14F-4D97-AF65-F5344CB8AC3E}">
        <p14:creationId xmlns:p14="http://schemas.microsoft.com/office/powerpoint/2010/main" val="20349099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872342E-6E40-466F-931D-6B44DE5E726F}" type="datetimeFigureOut">
              <a:rPr lang="en-US" smtClean="0"/>
              <a:t>9/3/2013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CEFBF1-71D5-48B0-A622-B043BBB066CD}" type="slidenum">
              <a:rPr lang="en-US" smtClean="0"/>
              <a:t>‹#›</a:t>
            </a:fld>
            <a:endParaRPr lang="en-US"/>
          </a:p>
        </p:txBody>
      </p:sp>
    </p:spTree>
    <p:extLst>
      <p:ext uri="{BB962C8B-B14F-4D97-AF65-F5344CB8AC3E}">
        <p14:creationId xmlns:p14="http://schemas.microsoft.com/office/powerpoint/2010/main" val="1990172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872342E-6E40-466F-931D-6B44DE5E726F}" type="datetimeFigureOut">
              <a:rPr lang="en-US" smtClean="0"/>
              <a:t>9/3/2013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CEFBF1-71D5-48B0-A622-B043BBB066CD}" type="slidenum">
              <a:rPr lang="en-US" smtClean="0"/>
              <a:t>‹#›</a:t>
            </a:fld>
            <a:endParaRPr lang="en-US"/>
          </a:p>
        </p:txBody>
      </p:sp>
    </p:spTree>
    <p:extLst>
      <p:ext uri="{BB962C8B-B14F-4D97-AF65-F5344CB8AC3E}">
        <p14:creationId xmlns:p14="http://schemas.microsoft.com/office/powerpoint/2010/main" val="639474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72342E-6E40-466F-931D-6B44DE5E726F}" type="datetimeFigureOut">
              <a:rPr lang="en-US" smtClean="0"/>
              <a:t>9/3/2013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CEFBF1-71D5-48B0-A622-B043BBB066CD}" type="slidenum">
              <a:rPr lang="en-US" smtClean="0"/>
              <a:t>‹#›</a:t>
            </a:fld>
            <a:endParaRPr lang="en-US"/>
          </a:p>
        </p:txBody>
      </p:sp>
    </p:spTree>
    <p:extLst>
      <p:ext uri="{BB962C8B-B14F-4D97-AF65-F5344CB8AC3E}">
        <p14:creationId xmlns:p14="http://schemas.microsoft.com/office/powerpoint/2010/main" val="1291618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72342E-6E40-466F-931D-6B44DE5E726F}" type="datetimeFigureOut">
              <a:rPr lang="en-US" smtClean="0"/>
              <a:t>9/3/2013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CEFBF1-71D5-48B0-A622-B043BBB066CD}" type="slidenum">
              <a:rPr lang="en-US" smtClean="0"/>
              <a:t>‹#›</a:t>
            </a:fld>
            <a:endParaRPr lang="en-US"/>
          </a:p>
        </p:txBody>
      </p:sp>
    </p:spTree>
    <p:extLst>
      <p:ext uri="{BB962C8B-B14F-4D97-AF65-F5344CB8AC3E}">
        <p14:creationId xmlns:p14="http://schemas.microsoft.com/office/powerpoint/2010/main" val="2866454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72342E-6E40-466F-931D-6B44DE5E726F}" type="datetimeFigureOut">
              <a:rPr lang="en-US" smtClean="0"/>
              <a:t>9/3/2013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CEFBF1-71D5-48B0-A622-B043BBB066CD}" type="slidenum">
              <a:rPr lang="en-US" smtClean="0"/>
              <a:t>‹#›</a:t>
            </a:fld>
            <a:endParaRPr lang="en-US"/>
          </a:p>
        </p:txBody>
      </p:sp>
    </p:spTree>
    <p:extLst>
      <p:ext uri="{BB962C8B-B14F-4D97-AF65-F5344CB8AC3E}">
        <p14:creationId xmlns:p14="http://schemas.microsoft.com/office/powerpoint/2010/main" val="38909614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72342E-6E40-466F-931D-6B44DE5E726F}" type="datetimeFigureOut">
              <a:rPr lang="en-US" smtClean="0"/>
              <a:t>9/3/2013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CEFBF1-71D5-48B0-A622-B043BBB066CD}" type="slidenum">
              <a:rPr lang="en-US" smtClean="0"/>
              <a:t>‹#›</a:t>
            </a:fld>
            <a:endParaRPr lang="en-US"/>
          </a:p>
        </p:txBody>
      </p:sp>
    </p:spTree>
    <p:extLst>
      <p:ext uri="{BB962C8B-B14F-4D97-AF65-F5344CB8AC3E}">
        <p14:creationId xmlns:p14="http://schemas.microsoft.com/office/powerpoint/2010/main" val="4219713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72342E-6E40-466F-931D-6B44DE5E726F}" type="datetimeFigureOut">
              <a:rPr lang="en-US" smtClean="0"/>
              <a:t>9/3/2013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CEFBF1-71D5-48B0-A622-B043BBB066CD}" type="slidenum">
              <a:rPr lang="en-US" smtClean="0"/>
              <a:t>‹#›</a:t>
            </a:fld>
            <a:endParaRPr lang="en-US"/>
          </a:p>
        </p:txBody>
      </p:sp>
    </p:spTree>
    <p:extLst>
      <p:ext uri="{BB962C8B-B14F-4D97-AF65-F5344CB8AC3E}">
        <p14:creationId xmlns:p14="http://schemas.microsoft.com/office/powerpoint/2010/main" val="1631688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72342E-6E40-466F-931D-6B44DE5E726F}" type="datetimeFigureOut">
              <a:rPr lang="en-US" smtClean="0"/>
              <a:t>9/3/2013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CEFBF1-71D5-48B0-A622-B043BBB066CD}" type="slidenum">
              <a:rPr lang="en-US" smtClean="0"/>
              <a:t>‹#›</a:t>
            </a:fld>
            <a:endParaRPr lang="en-US"/>
          </a:p>
        </p:txBody>
      </p:sp>
    </p:spTree>
    <p:extLst>
      <p:ext uri="{BB962C8B-B14F-4D97-AF65-F5344CB8AC3E}">
        <p14:creationId xmlns:p14="http://schemas.microsoft.com/office/powerpoint/2010/main" val="31734389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Chapter 3 Notes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9722773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Content Placeholder 2"/>
          <p:cNvSpPr>
            <a:spLocks noGrp="1"/>
          </p:cNvSpPr>
          <p:nvPr>
            <p:ph idx="1"/>
          </p:nvPr>
        </p:nvSpPr>
        <p:spPr>
          <a:xfrm>
            <a:off x="457200" y="1219200"/>
            <a:ext cx="8458200" cy="4906963"/>
          </a:xfrm>
        </p:spPr>
        <p:txBody>
          <a:bodyPr>
            <a:normAutofit fontScale="92500" lnSpcReduction="20000"/>
          </a:bodyPr>
          <a:lstStyle/>
          <a:p>
            <a:pPr marL="0" indent="0">
              <a:buNone/>
            </a:pPr>
            <a:r>
              <a:rPr lang="en-US" b="1" dirty="0" smtClean="0"/>
              <a:t>Chapter 1: </a:t>
            </a:r>
          </a:p>
          <a:p>
            <a:r>
              <a:rPr lang="en-US" dirty="0" smtClean="0"/>
              <a:t>Citizens </a:t>
            </a:r>
            <a:r>
              <a:rPr lang="en-US" dirty="0"/>
              <a:t>are searching for a solution to the problems of sustainability and satisfying the “Triple Bottom Line</a:t>
            </a:r>
            <a:r>
              <a:rPr lang="en-US" dirty="0" smtClean="0"/>
              <a:t>” (Social, Ecological, Economic) </a:t>
            </a:r>
            <a:endParaRPr lang="en-US" dirty="0"/>
          </a:p>
          <a:p>
            <a:pPr marL="0" indent="0">
              <a:buNone/>
            </a:pPr>
            <a:r>
              <a:rPr lang="en-US" b="1" dirty="0" smtClean="0"/>
              <a:t>Chapter 2:</a:t>
            </a:r>
            <a:endParaRPr lang="en-US" b="1" dirty="0"/>
          </a:p>
          <a:p>
            <a:r>
              <a:rPr lang="en-US" dirty="0" smtClean="0"/>
              <a:t>Decisions are based on a Cost/Benefit Analysis </a:t>
            </a:r>
          </a:p>
          <a:p>
            <a:r>
              <a:rPr lang="en-US" dirty="0" smtClean="0"/>
              <a:t>The values that impact decisions are as varied as the worldviews.</a:t>
            </a:r>
          </a:p>
          <a:p>
            <a:r>
              <a:rPr lang="en-US" dirty="0" smtClean="0"/>
              <a:t>The Economic </a:t>
            </a:r>
            <a:r>
              <a:rPr lang="en-US" dirty="0"/>
              <a:t>Market </a:t>
            </a:r>
            <a:r>
              <a:rPr lang="en-US" dirty="0" smtClean="0"/>
              <a:t>Value (Buyer </a:t>
            </a:r>
            <a:r>
              <a:rPr lang="en-US" dirty="0"/>
              <a:t>and Seller Transaction) </a:t>
            </a:r>
            <a:r>
              <a:rPr lang="en-US" dirty="0" smtClean="0"/>
              <a:t>has the most impact in decision making in our society.</a:t>
            </a:r>
            <a:endParaRPr lang="en-US" dirty="0"/>
          </a:p>
          <a:p>
            <a:endParaRPr lang="en-US" dirty="0"/>
          </a:p>
        </p:txBody>
      </p:sp>
    </p:spTree>
    <p:extLst>
      <p:ext uri="{BB962C8B-B14F-4D97-AF65-F5344CB8AC3E}">
        <p14:creationId xmlns:p14="http://schemas.microsoft.com/office/powerpoint/2010/main" val="2427581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case for regulation</a:t>
            </a:r>
            <a:endParaRPr lang="en-US" dirty="0"/>
          </a:p>
        </p:txBody>
      </p:sp>
      <p:sp>
        <p:nvSpPr>
          <p:cNvPr id="3" name="Content Placeholder 2"/>
          <p:cNvSpPr>
            <a:spLocks noGrp="1"/>
          </p:cNvSpPr>
          <p:nvPr>
            <p:ph idx="1"/>
          </p:nvPr>
        </p:nvSpPr>
        <p:spPr>
          <a:xfrm>
            <a:off x="381000" y="1219200"/>
            <a:ext cx="8229600" cy="5486400"/>
          </a:xfrm>
        </p:spPr>
        <p:txBody>
          <a:bodyPr>
            <a:normAutofit fontScale="92500" lnSpcReduction="20000"/>
          </a:bodyPr>
          <a:lstStyle/>
          <a:p>
            <a:r>
              <a:rPr lang="en-US" dirty="0"/>
              <a:t>Sustainable solutions can only be achieved if we move from a neoclassical economic model to an Environmental or Ecologic economic model.  Move from using a growth-based GDP to an inclusive GPI economic measurement </a:t>
            </a:r>
            <a:r>
              <a:rPr lang="en-US" dirty="0" smtClean="0"/>
              <a:t>system</a:t>
            </a:r>
            <a:br>
              <a:rPr lang="en-US" dirty="0" smtClean="0"/>
            </a:br>
            <a:endParaRPr lang="en-US" dirty="0"/>
          </a:p>
          <a:p>
            <a:r>
              <a:rPr lang="en-US" dirty="0"/>
              <a:t>To create Sustainable solutions we must find a way to include long term external costs and benefit in the market relationship between buyers and sellers.</a:t>
            </a:r>
          </a:p>
          <a:p>
            <a:pPr marL="0" indent="0">
              <a:buNone/>
            </a:pPr>
            <a:endParaRPr lang="en-US" dirty="0"/>
          </a:p>
          <a:p>
            <a:r>
              <a:rPr lang="en-US" dirty="0" smtClean="0"/>
              <a:t>Regulations are required if we are to achieve sustainability.   </a:t>
            </a:r>
            <a:endParaRPr lang="en-US" dirty="0"/>
          </a:p>
          <a:p>
            <a:endParaRPr lang="en-US" dirty="0"/>
          </a:p>
        </p:txBody>
      </p:sp>
    </p:spTree>
    <p:extLst>
      <p:ext uri="{BB962C8B-B14F-4D97-AF65-F5344CB8AC3E}">
        <p14:creationId xmlns:p14="http://schemas.microsoft.com/office/powerpoint/2010/main" val="1221137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History of Environmental Policy</a:t>
            </a:r>
            <a:br>
              <a:rPr lang="en-US" dirty="0" smtClean="0"/>
            </a:br>
            <a:r>
              <a:rPr lang="en-US" dirty="0" smtClean="0"/>
              <a:t>First Wave</a:t>
            </a:r>
            <a:endParaRPr lang="en-US" dirty="0"/>
          </a:p>
        </p:txBody>
      </p:sp>
      <p:sp>
        <p:nvSpPr>
          <p:cNvPr id="3" name="Content Placeholder 2"/>
          <p:cNvSpPr>
            <a:spLocks noGrp="1"/>
          </p:cNvSpPr>
          <p:nvPr>
            <p:ph idx="1"/>
          </p:nvPr>
        </p:nvSpPr>
        <p:spPr>
          <a:xfrm>
            <a:off x="457200" y="1600200"/>
            <a:ext cx="8229600" cy="5029200"/>
          </a:xfrm>
        </p:spPr>
        <p:txBody>
          <a:bodyPr>
            <a:normAutofit fontScale="92500" lnSpcReduction="10000"/>
          </a:bodyPr>
          <a:lstStyle/>
          <a:p>
            <a:pPr lvl="0"/>
            <a:r>
              <a:rPr lang="en-US" dirty="0" smtClean="0"/>
              <a:t>Encourages </a:t>
            </a:r>
            <a:r>
              <a:rPr lang="en-US" dirty="0"/>
              <a:t>Growth, Expansion, Extraction of mineral and resource wealth, population growth, destruction of habitat.  Nature is an obstacle to be overcome.  Nature is to be used without regard for sustainability.</a:t>
            </a:r>
          </a:p>
          <a:p>
            <a:pPr lvl="0"/>
            <a:r>
              <a:rPr lang="en-US" dirty="0"/>
              <a:t>General Land Ordinances of 1785 and 1787</a:t>
            </a:r>
          </a:p>
          <a:p>
            <a:pPr lvl="0"/>
            <a:r>
              <a:rPr lang="en-US" dirty="0"/>
              <a:t>Homestead Act of 1862</a:t>
            </a:r>
          </a:p>
          <a:p>
            <a:pPr lvl="0"/>
            <a:r>
              <a:rPr lang="en-US" dirty="0"/>
              <a:t>Mineral Lands Act of 1866</a:t>
            </a:r>
          </a:p>
          <a:p>
            <a:pPr lvl="0"/>
            <a:r>
              <a:rPr lang="en-US" dirty="0"/>
              <a:t>General Mining Law of 1872</a:t>
            </a:r>
          </a:p>
          <a:p>
            <a:pPr lvl="0"/>
            <a:r>
              <a:rPr lang="en-US" dirty="0"/>
              <a:t>Timber Culture </a:t>
            </a:r>
            <a:r>
              <a:rPr lang="en-US" dirty="0" smtClean="0"/>
              <a:t>Act</a:t>
            </a:r>
            <a:endParaRPr lang="en-US" dirty="0"/>
          </a:p>
        </p:txBody>
      </p:sp>
    </p:spTree>
    <p:extLst>
      <p:ext uri="{BB962C8B-B14F-4D97-AF65-F5344CB8AC3E}">
        <p14:creationId xmlns:p14="http://schemas.microsoft.com/office/powerpoint/2010/main" val="3205791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Second Wave</a:t>
            </a:r>
            <a:br>
              <a:rPr lang="en-US" dirty="0" smtClean="0"/>
            </a:br>
            <a:r>
              <a:rPr lang="en-US" dirty="0" smtClean="0"/>
              <a:t>A response to the first wave</a:t>
            </a:r>
            <a:endParaRPr lang="en-US" dirty="0"/>
          </a:p>
        </p:txBody>
      </p:sp>
      <p:sp>
        <p:nvSpPr>
          <p:cNvPr id="3" name="Content Placeholder 2"/>
          <p:cNvSpPr>
            <a:spLocks noGrp="1"/>
          </p:cNvSpPr>
          <p:nvPr>
            <p:ph idx="1"/>
          </p:nvPr>
        </p:nvSpPr>
        <p:spPr/>
        <p:txBody>
          <a:bodyPr>
            <a:normAutofit/>
          </a:bodyPr>
          <a:lstStyle/>
          <a:p>
            <a:pPr lvl="0"/>
            <a:r>
              <a:rPr lang="en-US" dirty="0" smtClean="0"/>
              <a:t>Promotes </a:t>
            </a:r>
            <a:r>
              <a:rPr lang="en-US" dirty="0"/>
              <a:t>conservation of resources and preserves habitats.  Protects forests, watersheds, etc.</a:t>
            </a:r>
          </a:p>
          <a:p>
            <a:pPr lvl="0"/>
            <a:r>
              <a:rPr lang="en-US" dirty="0"/>
              <a:t>National Parks established</a:t>
            </a:r>
          </a:p>
          <a:p>
            <a:pPr lvl="0"/>
            <a:r>
              <a:rPr lang="en-US" dirty="0"/>
              <a:t>National Forests</a:t>
            </a:r>
          </a:p>
          <a:p>
            <a:pPr lvl="0"/>
            <a:r>
              <a:rPr lang="en-US" dirty="0"/>
              <a:t>Wildlife Preserves</a:t>
            </a:r>
          </a:p>
          <a:p>
            <a:pPr lvl="0"/>
            <a:r>
              <a:rPr lang="en-US" dirty="0"/>
              <a:t>Soil Conservation and Land Management Laws</a:t>
            </a:r>
          </a:p>
          <a:p>
            <a:pPr lvl="0"/>
            <a:r>
              <a:rPr lang="en-US" dirty="0"/>
              <a:t>Wilderness Act of 1964</a:t>
            </a:r>
          </a:p>
          <a:p>
            <a:endParaRPr lang="en-US" dirty="0"/>
          </a:p>
        </p:txBody>
      </p:sp>
    </p:spTree>
    <p:extLst>
      <p:ext uri="{BB962C8B-B14F-4D97-AF65-F5344CB8AC3E}">
        <p14:creationId xmlns:p14="http://schemas.microsoft.com/office/powerpoint/2010/main" val="4269063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Third Wave</a:t>
            </a:r>
            <a:br>
              <a:rPr lang="en-US" dirty="0" smtClean="0"/>
            </a:br>
            <a:endParaRPr lang="en-US" dirty="0"/>
          </a:p>
        </p:txBody>
      </p:sp>
      <p:sp>
        <p:nvSpPr>
          <p:cNvPr id="3" name="Content Placeholder 2"/>
          <p:cNvSpPr>
            <a:spLocks noGrp="1"/>
          </p:cNvSpPr>
          <p:nvPr>
            <p:ph idx="1"/>
          </p:nvPr>
        </p:nvSpPr>
        <p:spPr>
          <a:xfrm>
            <a:off x="457200" y="914400"/>
            <a:ext cx="8229600" cy="5715000"/>
          </a:xfrm>
        </p:spPr>
        <p:txBody>
          <a:bodyPr>
            <a:normAutofit fontScale="85000" lnSpcReduction="20000"/>
          </a:bodyPr>
          <a:lstStyle/>
          <a:p>
            <a:pPr lvl="0"/>
            <a:r>
              <a:rPr lang="en-US" dirty="0" smtClean="0"/>
              <a:t>A </a:t>
            </a:r>
            <a:r>
              <a:rPr lang="en-US" dirty="0"/>
              <a:t>response to the development and production of chemical pollutants in the air, water, and soil in the 30’s, 40’s, and 50’s and the toxic effects of chemicals on the environment, wildlife and Humans.</a:t>
            </a:r>
          </a:p>
          <a:p>
            <a:pPr lvl="0"/>
            <a:r>
              <a:rPr lang="en-US" dirty="0"/>
              <a:t>Rachel Carson “Silent Spring”</a:t>
            </a:r>
          </a:p>
          <a:p>
            <a:pPr lvl="0"/>
            <a:r>
              <a:rPr lang="en-US" dirty="0"/>
              <a:t>Burning of the Cuyahoga River</a:t>
            </a:r>
          </a:p>
          <a:p>
            <a:pPr lvl="0"/>
            <a:r>
              <a:rPr lang="en-US" dirty="0"/>
              <a:t>Oil Spills in Santa Barbara, California</a:t>
            </a:r>
          </a:p>
          <a:p>
            <a:pPr lvl="0"/>
            <a:r>
              <a:rPr lang="en-US" dirty="0"/>
              <a:t>Smog and Poor Air Quality in Cities</a:t>
            </a:r>
          </a:p>
          <a:p>
            <a:pPr lvl="0"/>
            <a:r>
              <a:rPr lang="en-US" dirty="0"/>
              <a:t>Acid Rain</a:t>
            </a:r>
          </a:p>
          <a:p>
            <a:pPr lvl="0"/>
            <a:r>
              <a:rPr lang="en-US" dirty="0"/>
              <a:t>Ozone Layer Depletion</a:t>
            </a:r>
          </a:p>
          <a:p>
            <a:pPr lvl="0"/>
            <a:r>
              <a:rPr lang="en-US" dirty="0"/>
              <a:t>NEPA</a:t>
            </a:r>
          </a:p>
          <a:p>
            <a:pPr lvl="0"/>
            <a:r>
              <a:rPr lang="en-US" dirty="0"/>
              <a:t>Clean Water Act</a:t>
            </a:r>
          </a:p>
          <a:p>
            <a:pPr lvl="0"/>
            <a:r>
              <a:rPr lang="en-US" dirty="0"/>
              <a:t>Clean Air Act</a:t>
            </a:r>
          </a:p>
          <a:p>
            <a:pPr lvl="0"/>
            <a:r>
              <a:rPr lang="en-US" dirty="0"/>
              <a:t>Toxic Substances Control Act</a:t>
            </a:r>
          </a:p>
          <a:p>
            <a:endParaRPr lang="en-US" dirty="0"/>
          </a:p>
        </p:txBody>
      </p:sp>
    </p:spTree>
    <p:extLst>
      <p:ext uri="{BB962C8B-B14F-4D97-AF65-F5344CB8AC3E}">
        <p14:creationId xmlns:p14="http://schemas.microsoft.com/office/powerpoint/2010/main" val="1543226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Fourth Wave?</a:t>
            </a:r>
            <a:endParaRPr lang="en-US" dirty="0"/>
          </a:p>
        </p:txBody>
      </p:sp>
      <p:sp>
        <p:nvSpPr>
          <p:cNvPr id="3" name="Content Placeholder 2"/>
          <p:cNvSpPr>
            <a:spLocks noGrp="1"/>
          </p:cNvSpPr>
          <p:nvPr>
            <p:ph idx="1"/>
          </p:nvPr>
        </p:nvSpPr>
        <p:spPr/>
        <p:txBody>
          <a:bodyPr>
            <a:normAutofit/>
          </a:bodyPr>
          <a:lstStyle/>
          <a:p>
            <a:pPr lvl="0"/>
            <a:r>
              <a:rPr lang="en-US" dirty="0" smtClean="0"/>
              <a:t>A </a:t>
            </a:r>
            <a:r>
              <a:rPr lang="en-US" dirty="0"/>
              <a:t>response to the awareness of the limited resources in the world</a:t>
            </a:r>
          </a:p>
          <a:p>
            <a:pPr lvl="0"/>
            <a:r>
              <a:rPr lang="en-US" dirty="0"/>
              <a:t>Peak Oil – that we may run out of oil</a:t>
            </a:r>
          </a:p>
          <a:p>
            <a:pPr lvl="0"/>
            <a:r>
              <a:rPr lang="en-US" dirty="0"/>
              <a:t>Overpopulation</a:t>
            </a:r>
          </a:p>
          <a:p>
            <a:pPr lvl="0"/>
            <a:r>
              <a:rPr lang="en-US" dirty="0"/>
              <a:t>Inadequate Food Production</a:t>
            </a:r>
          </a:p>
          <a:p>
            <a:pPr lvl="0"/>
            <a:r>
              <a:rPr lang="en-US" dirty="0"/>
              <a:t>Sustainability Efforts</a:t>
            </a:r>
          </a:p>
          <a:p>
            <a:pPr lvl="0"/>
            <a:r>
              <a:rPr lang="en-US" dirty="0"/>
              <a:t>Climate Change</a:t>
            </a:r>
          </a:p>
          <a:p>
            <a:endParaRPr lang="en-US" dirty="0"/>
          </a:p>
        </p:txBody>
      </p:sp>
    </p:spTree>
    <p:extLst>
      <p:ext uri="{BB962C8B-B14F-4D97-AF65-F5344CB8AC3E}">
        <p14:creationId xmlns:p14="http://schemas.microsoft.com/office/powerpoint/2010/main" val="1583251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NEPA: The Greatest Regulatory Change </a:t>
            </a:r>
            <a:r>
              <a:rPr lang="en-US" sz="4000" dirty="0" smtClean="0"/>
              <a:t>(National Environmental Policy Act, 1970)</a:t>
            </a:r>
            <a:endParaRPr lang="en-US" dirty="0"/>
          </a:p>
        </p:txBody>
      </p:sp>
      <p:sp>
        <p:nvSpPr>
          <p:cNvPr id="3" name="Content Placeholder 2"/>
          <p:cNvSpPr>
            <a:spLocks noGrp="1"/>
          </p:cNvSpPr>
          <p:nvPr>
            <p:ph idx="1"/>
          </p:nvPr>
        </p:nvSpPr>
        <p:spPr/>
        <p:txBody>
          <a:bodyPr>
            <a:normAutofit/>
          </a:bodyPr>
          <a:lstStyle/>
          <a:p>
            <a:pPr lvl="0"/>
            <a:r>
              <a:rPr lang="en-US" dirty="0" smtClean="0"/>
              <a:t>Required </a:t>
            </a:r>
            <a:r>
              <a:rPr lang="en-US" dirty="0"/>
              <a:t>an Environmental Impact Statement (EIS) before any federal project can proceed.</a:t>
            </a:r>
          </a:p>
          <a:p>
            <a:pPr lvl="1"/>
            <a:r>
              <a:rPr lang="en-US" dirty="0"/>
              <a:t>Requires public notification</a:t>
            </a:r>
          </a:p>
          <a:p>
            <a:pPr lvl="1"/>
            <a:r>
              <a:rPr lang="en-US" dirty="0"/>
              <a:t>Must respond to public concerns</a:t>
            </a:r>
          </a:p>
          <a:p>
            <a:pPr lvl="0"/>
            <a:r>
              <a:rPr lang="en-US" dirty="0"/>
              <a:t>Established the Environmental Protection Agency (EPA) Consolidated all environmental agencies under one agency to give it more coordination and greater impact.</a:t>
            </a:r>
          </a:p>
          <a:p>
            <a:endParaRPr lang="en-US" dirty="0"/>
          </a:p>
        </p:txBody>
      </p:sp>
    </p:spTree>
    <p:extLst>
      <p:ext uri="{BB962C8B-B14F-4D97-AF65-F5344CB8AC3E}">
        <p14:creationId xmlns:p14="http://schemas.microsoft.com/office/powerpoint/2010/main" val="1899936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5 functions of the EPA</a:t>
            </a:r>
            <a:endParaRPr lang="en-US" dirty="0"/>
          </a:p>
        </p:txBody>
      </p:sp>
      <p:sp>
        <p:nvSpPr>
          <p:cNvPr id="3" name="Content Placeholder 2"/>
          <p:cNvSpPr>
            <a:spLocks noGrp="1"/>
          </p:cNvSpPr>
          <p:nvPr>
            <p:ph idx="1"/>
          </p:nvPr>
        </p:nvSpPr>
        <p:spPr/>
        <p:txBody>
          <a:bodyPr>
            <a:normAutofit/>
          </a:bodyPr>
          <a:lstStyle/>
          <a:p>
            <a:pPr lvl="0"/>
            <a:r>
              <a:rPr lang="en-US" dirty="0" smtClean="0"/>
              <a:t>Conducting </a:t>
            </a:r>
            <a:r>
              <a:rPr lang="en-US" dirty="0"/>
              <a:t>and Evaluating Research on the environment</a:t>
            </a:r>
          </a:p>
          <a:p>
            <a:pPr lvl="0"/>
            <a:r>
              <a:rPr lang="en-US" dirty="0"/>
              <a:t>Monitoring environmental quality</a:t>
            </a:r>
          </a:p>
          <a:p>
            <a:pPr lvl="0"/>
            <a:r>
              <a:rPr lang="en-US" dirty="0"/>
              <a:t>Setting and Enforcing standards for pollution levels</a:t>
            </a:r>
          </a:p>
          <a:p>
            <a:pPr lvl="0"/>
            <a:r>
              <a:rPr lang="en-US" dirty="0"/>
              <a:t>Assisting States in meeting standards and goals</a:t>
            </a:r>
          </a:p>
          <a:p>
            <a:pPr lvl="0"/>
            <a:r>
              <a:rPr lang="en-US" dirty="0"/>
              <a:t>Educating the public</a:t>
            </a:r>
          </a:p>
          <a:p>
            <a:endParaRPr lang="en-US" dirty="0"/>
          </a:p>
        </p:txBody>
      </p:sp>
    </p:spTree>
    <p:extLst>
      <p:ext uri="{BB962C8B-B14F-4D97-AF65-F5344CB8AC3E}">
        <p14:creationId xmlns:p14="http://schemas.microsoft.com/office/powerpoint/2010/main" val="3578185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CEQA</a:t>
            </a:r>
            <a:endParaRPr lang="en-US" dirty="0"/>
          </a:p>
        </p:txBody>
      </p:sp>
      <p:sp>
        <p:nvSpPr>
          <p:cNvPr id="3" name="Content Placeholder 2"/>
          <p:cNvSpPr>
            <a:spLocks noGrp="1"/>
          </p:cNvSpPr>
          <p:nvPr>
            <p:ph idx="1"/>
          </p:nvPr>
        </p:nvSpPr>
        <p:spPr/>
        <p:txBody>
          <a:bodyPr/>
          <a:lstStyle/>
          <a:p>
            <a:r>
              <a:rPr lang="en-US" dirty="0" smtClean="0"/>
              <a:t>California Environmental Quality Act</a:t>
            </a:r>
          </a:p>
          <a:p>
            <a:pPr lvl="1"/>
            <a:r>
              <a:rPr lang="en-US" dirty="0" smtClean="0"/>
              <a:t>Requires an Environmental Impact REPORT for State Projects</a:t>
            </a:r>
            <a:endParaRPr lang="en-US" dirty="0"/>
          </a:p>
        </p:txBody>
      </p:sp>
    </p:spTree>
    <p:extLst>
      <p:ext uri="{BB962C8B-B14F-4D97-AF65-F5344CB8AC3E}">
        <p14:creationId xmlns:p14="http://schemas.microsoft.com/office/powerpoint/2010/main" val="21164508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Legal Stuff</a:t>
            </a:r>
            <a:endParaRPr lang="en-US" dirty="0"/>
          </a:p>
        </p:txBody>
      </p:sp>
      <p:sp>
        <p:nvSpPr>
          <p:cNvPr id="3" name="Content Placeholder 2"/>
          <p:cNvSpPr>
            <a:spLocks noGrp="1"/>
          </p:cNvSpPr>
          <p:nvPr>
            <p:ph idx="1"/>
          </p:nvPr>
        </p:nvSpPr>
        <p:spPr>
          <a:xfrm>
            <a:off x="457200" y="1295400"/>
            <a:ext cx="8229600" cy="4830763"/>
          </a:xfrm>
        </p:spPr>
        <p:txBody>
          <a:bodyPr>
            <a:normAutofit lnSpcReduction="10000"/>
          </a:bodyPr>
          <a:lstStyle/>
          <a:p>
            <a:pPr lvl="0"/>
            <a:r>
              <a:rPr lang="en-US" dirty="0" smtClean="0"/>
              <a:t>Tort </a:t>
            </a:r>
            <a:r>
              <a:rPr lang="en-US" dirty="0"/>
              <a:t>law (lawsuits) were not effective because as long as the costs of the pollution was less than the costs of cleaning up the </a:t>
            </a:r>
            <a:r>
              <a:rPr lang="en-US" dirty="0" smtClean="0"/>
              <a:t>pollution the cases were lost.</a:t>
            </a:r>
            <a:endParaRPr lang="en-US" dirty="0"/>
          </a:p>
          <a:p>
            <a:pPr lvl="0"/>
            <a:r>
              <a:rPr lang="en-US" dirty="0"/>
              <a:t>Legislative Acts were effective because the government has the right to issue permits</a:t>
            </a:r>
          </a:p>
          <a:p>
            <a:pPr lvl="0"/>
            <a:r>
              <a:rPr lang="en-US" dirty="0"/>
              <a:t>Regulatory Takings – the government cannot, through regulation, deprive a person or company of the value of its resources without compensation.  This protects businesses.</a:t>
            </a:r>
          </a:p>
          <a:p>
            <a:endParaRPr lang="en-US" dirty="0"/>
          </a:p>
        </p:txBody>
      </p:sp>
    </p:spTree>
    <p:extLst>
      <p:ext uri="{BB962C8B-B14F-4D97-AF65-F5344CB8AC3E}">
        <p14:creationId xmlns:p14="http://schemas.microsoft.com/office/powerpoint/2010/main" val="3023265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Solutions to Environmental Problems of Sustainability</a:t>
            </a:r>
            <a:endParaRPr lang="en-US" dirty="0"/>
          </a:p>
        </p:txBody>
      </p:sp>
      <p:sp>
        <p:nvSpPr>
          <p:cNvPr id="3" name="Content Placeholder 2"/>
          <p:cNvSpPr>
            <a:spLocks noGrp="1"/>
          </p:cNvSpPr>
          <p:nvPr>
            <p:ph idx="1"/>
          </p:nvPr>
        </p:nvSpPr>
        <p:spPr/>
        <p:txBody>
          <a:bodyPr/>
          <a:lstStyle/>
          <a:p>
            <a:pPr lvl="0"/>
            <a:r>
              <a:rPr lang="en-US" dirty="0" smtClean="0"/>
              <a:t>Bring </a:t>
            </a:r>
            <a:r>
              <a:rPr lang="en-US" dirty="0"/>
              <a:t>external costs and long term costs into the Market (the relationship between the buyer and seller)</a:t>
            </a:r>
          </a:p>
          <a:p>
            <a:pPr lvl="0"/>
            <a:r>
              <a:rPr lang="en-US" dirty="0"/>
              <a:t>Requires Regulation and Enforcement</a:t>
            </a:r>
          </a:p>
          <a:p>
            <a:endParaRPr lang="en-US" dirty="0"/>
          </a:p>
        </p:txBody>
      </p:sp>
    </p:spTree>
    <p:extLst>
      <p:ext uri="{BB962C8B-B14F-4D97-AF65-F5344CB8AC3E}">
        <p14:creationId xmlns:p14="http://schemas.microsoft.com/office/powerpoint/2010/main" val="1811131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Non-market Regulation</a:t>
            </a:r>
            <a:br>
              <a:rPr lang="en-US" dirty="0" smtClean="0"/>
            </a:br>
            <a:r>
              <a:rPr lang="en-US" dirty="0" smtClean="0"/>
              <a:t>“Command and Control”</a:t>
            </a:r>
            <a:endParaRPr lang="en-US" dirty="0"/>
          </a:p>
        </p:txBody>
      </p:sp>
      <p:sp>
        <p:nvSpPr>
          <p:cNvPr id="3" name="Content Placeholder 2"/>
          <p:cNvSpPr>
            <a:spLocks noGrp="1"/>
          </p:cNvSpPr>
          <p:nvPr>
            <p:ph idx="1"/>
          </p:nvPr>
        </p:nvSpPr>
        <p:spPr>
          <a:xfrm>
            <a:off x="457200" y="1600200"/>
            <a:ext cx="8229600" cy="5105400"/>
          </a:xfrm>
        </p:spPr>
        <p:txBody>
          <a:bodyPr>
            <a:noAutofit/>
          </a:bodyPr>
          <a:lstStyle/>
          <a:p>
            <a:pPr marL="914400" lvl="2" indent="0">
              <a:buNone/>
            </a:pPr>
            <a:r>
              <a:rPr lang="en-US" sz="3200" dirty="0" smtClean="0"/>
              <a:t>Sets </a:t>
            </a:r>
            <a:r>
              <a:rPr lang="en-US" sz="3200" dirty="0"/>
              <a:t>strict limits with strict penalties (Fines, Jail, Shut down business)</a:t>
            </a:r>
          </a:p>
          <a:p>
            <a:pPr lvl="2"/>
            <a:r>
              <a:rPr lang="en-US" sz="3200" dirty="0"/>
              <a:t>Quick</a:t>
            </a:r>
          </a:p>
          <a:p>
            <a:pPr lvl="2"/>
            <a:r>
              <a:rPr lang="en-US" sz="3200" dirty="0"/>
              <a:t>Sometimes Difficult or costly to enforce</a:t>
            </a:r>
          </a:p>
          <a:p>
            <a:pPr lvl="2"/>
            <a:r>
              <a:rPr lang="en-US" sz="3200" dirty="0"/>
              <a:t>Creates a political backlash or resentment of environmental protection</a:t>
            </a:r>
          </a:p>
          <a:p>
            <a:pPr lvl="2"/>
            <a:r>
              <a:rPr lang="en-US" sz="3200" dirty="0"/>
              <a:t>May not meet the economic standards of the Triple Bottom </a:t>
            </a:r>
            <a:r>
              <a:rPr lang="en-US" sz="3200" dirty="0" smtClean="0"/>
              <a:t>Line</a:t>
            </a:r>
            <a:endParaRPr lang="en-US" sz="3200" dirty="0"/>
          </a:p>
        </p:txBody>
      </p:sp>
    </p:spTree>
    <p:extLst>
      <p:ext uri="{BB962C8B-B14F-4D97-AF65-F5344CB8AC3E}">
        <p14:creationId xmlns:p14="http://schemas.microsoft.com/office/powerpoint/2010/main" val="827573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smtClean="0"/>
              <a:t>Market-Based Regulations</a:t>
            </a:r>
            <a:endParaRPr lang="en-US" dirty="0"/>
          </a:p>
        </p:txBody>
      </p:sp>
      <p:sp>
        <p:nvSpPr>
          <p:cNvPr id="3" name="Content Placeholder 2"/>
          <p:cNvSpPr>
            <a:spLocks noGrp="1"/>
          </p:cNvSpPr>
          <p:nvPr>
            <p:ph idx="1"/>
          </p:nvPr>
        </p:nvSpPr>
        <p:spPr/>
        <p:txBody>
          <a:bodyPr/>
          <a:lstStyle/>
          <a:p>
            <a:pPr marL="457200" lvl="1" indent="0">
              <a:buNone/>
            </a:pPr>
            <a:r>
              <a:rPr lang="en-US" dirty="0" smtClean="0"/>
              <a:t>Involves </a:t>
            </a:r>
            <a:r>
              <a:rPr lang="en-US" dirty="0"/>
              <a:t>the Market (the buyers and sellers) in enforcing regulations</a:t>
            </a:r>
          </a:p>
          <a:p>
            <a:pPr lvl="1">
              <a:buFont typeface="Wingdings" pitchFamily="2" charset="2"/>
              <a:buChar char="§"/>
            </a:pPr>
            <a:r>
              <a:rPr lang="en-US" dirty="0"/>
              <a:t>Taxes/Tax Breaks/Green Taxes</a:t>
            </a:r>
          </a:p>
          <a:p>
            <a:pPr lvl="1">
              <a:buFont typeface="Wingdings" pitchFamily="2" charset="2"/>
              <a:buChar char="§"/>
            </a:pPr>
            <a:r>
              <a:rPr lang="en-US" dirty="0"/>
              <a:t>Subsidies/Incentives</a:t>
            </a:r>
          </a:p>
          <a:p>
            <a:pPr lvl="1">
              <a:buFont typeface="Wingdings" pitchFamily="2" charset="2"/>
              <a:buChar char="§"/>
            </a:pPr>
            <a:r>
              <a:rPr lang="en-US" dirty="0"/>
              <a:t>Cap and Trade (Permit Trading or Emission Trading)</a:t>
            </a:r>
          </a:p>
          <a:p>
            <a:pPr lvl="1">
              <a:buFont typeface="Wingdings" pitchFamily="2" charset="2"/>
              <a:buChar char="§"/>
            </a:pPr>
            <a:r>
              <a:rPr lang="en-US" dirty="0"/>
              <a:t>Offsets (creates a market for activities that improve the </a:t>
            </a:r>
            <a:r>
              <a:rPr lang="en-US" dirty="0" smtClean="0"/>
              <a:t>environment</a:t>
            </a:r>
            <a:r>
              <a:rPr lang="en-US" dirty="0" smtClean="0"/>
              <a:t>)</a:t>
            </a:r>
          </a:p>
          <a:p>
            <a:pPr lvl="1">
              <a:buFont typeface="Wingdings" pitchFamily="2" charset="2"/>
              <a:buChar char="§"/>
            </a:pPr>
            <a:r>
              <a:rPr lang="en-US" dirty="0" err="1" smtClean="0"/>
              <a:t>Ecolabeling</a:t>
            </a:r>
            <a:endParaRPr lang="en-US" dirty="0"/>
          </a:p>
          <a:p>
            <a:endParaRPr lang="en-US" dirty="0"/>
          </a:p>
        </p:txBody>
      </p:sp>
    </p:spTree>
    <p:extLst>
      <p:ext uri="{BB962C8B-B14F-4D97-AF65-F5344CB8AC3E}">
        <p14:creationId xmlns:p14="http://schemas.microsoft.com/office/powerpoint/2010/main" val="2493781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 Rider</a:t>
            </a:r>
            <a:endParaRPr lang="en-US" dirty="0"/>
          </a:p>
        </p:txBody>
      </p:sp>
      <p:sp>
        <p:nvSpPr>
          <p:cNvPr id="3" name="Content Placeholder 2"/>
          <p:cNvSpPr>
            <a:spLocks noGrp="1"/>
          </p:cNvSpPr>
          <p:nvPr>
            <p:ph idx="1"/>
          </p:nvPr>
        </p:nvSpPr>
        <p:spPr>
          <a:xfrm>
            <a:off x="457200" y="1219200"/>
            <a:ext cx="8229600" cy="5486400"/>
          </a:xfrm>
        </p:spPr>
        <p:txBody>
          <a:bodyPr>
            <a:normAutofit fontScale="92500"/>
          </a:bodyPr>
          <a:lstStyle/>
          <a:p>
            <a:r>
              <a:rPr lang="en-US" dirty="0" smtClean="0"/>
              <a:t>someone </a:t>
            </a:r>
            <a:r>
              <a:rPr lang="en-US" dirty="0"/>
              <a:t>who enjoys the benefits of an activity without paying for it</a:t>
            </a:r>
            <a:r>
              <a:rPr lang="en-US" dirty="0" smtClean="0"/>
              <a:t>.</a:t>
            </a:r>
          </a:p>
          <a:p>
            <a:r>
              <a:rPr lang="en-US" dirty="0"/>
              <a:t>The term </a:t>
            </a:r>
            <a:r>
              <a:rPr lang="en-US" i="1" dirty="0"/>
              <a:t>free rider</a:t>
            </a:r>
            <a:r>
              <a:rPr lang="en-US" dirty="0"/>
              <a:t> comes from the example of someone using public transportation without paying the fare. If too many people do this, the system will not have enough money to operate. </a:t>
            </a:r>
            <a:endParaRPr lang="en-US" dirty="0" smtClean="0"/>
          </a:p>
          <a:p>
            <a:r>
              <a:rPr lang="en-US" dirty="0" smtClean="0"/>
              <a:t>Another </a:t>
            </a:r>
            <a:r>
              <a:rPr lang="en-US" dirty="0"/>
              <a:t>example of a free rider is </a:t>
            </a:r>
            <a:r>
              <a:rPr lang="en-US" dirty="0" smtClean="0"/>
              <a:t>a factory </a:t>
            </a:r>
            <a:r>
              <a:rPr lang="en-US" dirty="0"/>
              <a:t>who does not </a:t>
            </a:r>
            <a:r>
              <a:rPr lang="en-US" dirty="0" smtClean="0"/>
              <a:t>reduce </a:t>
            </a:r>
            <a:r>
              <a:rPr lang="en-US" dirty="0"/>
              <a:t>his or her </a:t>
            </a:r>
            <a:r>
              <a:rPr lang="en-US" dirty="0" smtClean="0"/>
              <a:t>share </a:t>
            </a:r>
            <a:r>
              <a:rPr lang="en-US" dirty="0"/>
              <a:t>of </a:t>
            </a:r>
            <a:r>
              <a:rPr lang="en-US" dirty="0" smtClean="0"/>
              <a:t>pollutants because of costs. If too many factories do this the regulations are ineffective.</a:t>
            </a:r>
          </a:p>
          <a:p>
            <a:r>
              <a:rPr lang="en-US" dirty="0" smtClean="0"/>
              <a:t>How do you reduce free riders?</a:t>
            </a:r>
            <a:endParaRPr lang="en-US" dirty="0"/>
          </a:p>
        </p:txBody>
      </p:sp>
    </p:spTree>
    <p:extLst>
      <p:ext uri="{BB962C8B-B14F-4D97-AF65-F5344CB8AC3E}">
        <p14:creationId xmlns:p14="http://schemas.microsoft.com/office/powerpoint/2010/main" val="41823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Political Influences on Policy</a:t>
            </a:r>
            <a:endParaRPr lang="en-US" dirty="0"/>
          </a:p>
        </p:txBody>
      </p:sp>
      <p:sp>
        <p:nvSpPr>
          <p:cNvPr id="3" name="Content Placeholder 2"/>
          <p:cNvSpPr>
            <a:spLocks noGrp="1"/>
          </p:cNvSpPr>
          <p:nvPr>
            <p:ph idx="1"/>
          </p:nvPr>
        </p:nvSpPr>
        <p:spPr/>
        <p:txBody>
          <a:bodyPr/>
          <a:lstStyle/>
          <a:p>
            <a:pPr lvl="0"/>
            <a:r>
              <a:rPr lang="en-US" dirty="0" smtClean="0"/>
              <a:t>Lobbying</a:t>
            </a:r>
            <a:endParaRPr lang="en-US" dirty="0"/>
          </a:p>
          <a:p>
            <a:pPr lvl="0"/>
            <a:r>
              <a:rPr lang="en-US" dirty="0"/>
              <a:t>Campaign Contributions</a:t>
            </a:r>
          </a:p>
          <a:p>
            <a:pPr lvl="0"/>
            <a:r>
              <a:rPr lang="en-US" dirty="0"/>
              <a:t>Revolving Door</a:t>
            </a:r>
          </a:p>
          <a:p>
            <a:pPr lvl="0"/>
            <a:r>
              <a:rPr lang="en-US" dirty="0"/>
              <a:t>Politicizing Science-Political Appointed Agency Executives change or hide scientific reports they don’t like.</a:t>
            </a:r>
          </a:p>
          <a:p>
            <a:endParaRPr lang="en-US" dirty="0"/>
          </a:p>
        </p:txBody>
      </p:sp>
    </p:spTree>
    <p:extLst>
      <p:ext uri="{BB962C8B-B14F-4D97-AF65-F5344CB8AC3E}">
        <p14:creationId xmlns:p14="http://schemas.microsoft.com/office/powerpoint/2010/main" val="3372913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Science’s influence on Policy</a:t>
            </a:r>
            <a:br>
              <a:rPr lang="en-US" dirty="0" smtClean="0"/>
            </a:br>
            <a:endParaRPr lang="en-US" dirty="0"/>
          </a:p>
        </p:txBody>
      </p:sp>
      <p:sp>
        <p:nvSpPr>
          <p:cNvPr id="3" name="Content Placeholder 2"/>
          <p:cNvSpPr>
            <a:spLocks noGrp="1"/>
          </p:cNvSpPr>
          <p:nvPr>
            <p:ph idx="1"/>
          </p:nvPr>
        </p:nvSpPr>
        <p:spPr/>
        <p:txBody>
          <a:bodyPr/>
          <a:lstStyle/>
          <a:p>
            <a:pPr lvl="0"/>
            <a:r>
              <a:rPr lang="en-US" dirty="0" smtClean="0"/>
              <a:t>Research</a:t>
            </a:r>
            <a:r>
              <a:rPr lang="en-US" dirty="0"/>
              <a:t>, Measurement, </a:t>
            </a:r>
          </a:p>
          <a:p>
            <a:pPr lvl="0"/>
            <a:r>
              <a:rPr lang="en-US" dirty="0"/>
              <a:t>Peer </a:t>
            </a:r>
            <a:r>
              <a:rPr lang="en-US" dirty="0" smtClean="0"/>
              <a:t>Review, Objectivity, Accuracy</a:t>
            </a:r>
            <a:endParaRPr lang="en-US" dirty="0"/>
          </a:p>
          <a:p>
            <a:pPr lvl="0"/>
            <a:r>
              <a:rPr lang="en-US" dirty="0"/>
              <a:t>Not influenced by economic or cultural values or worldviews</a:t>
            </a:r>
          </a:p>
          <a:p>
            <a:endParaRPr lang="en-US" dirty="0"/>
          </a:p>
        </p:txBody>
      </p:sp>
    </p:spTree>
    <p:extLst>
      <p:ext uri="{BB962C8B-B14F-4D97-AF65-F5344CB8AC3E}">
        <p14:creationId xmlns:p14="http://schemas.microsoft.com/office/powerpoint/2010/main" val="604672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the Judiciary </a:t>
            </a:r>
            <a:endParaRPr lang="en-US" dirty="0"/>
          </a:p>
        </p:txBody>
      </p:sp>
      <p:sp>
        <p:nvSpPr>
          <p:cNvPr id="3" name="Content Placeholder 2"/>
          <p:cNvSpPr>
            <a:spLocks noGrp="1"/>
          </p:cNvSpPr>
          <p:nvPr>
            <p:ph idx="1"/>
          </p:nvPr>
        </p:nvSpPr>
        <p:spPr/>
        <p:txBody>
          <a:bodyPr/>
          <a:lstStyle/>
          <a:p>
            <a:r>
              <a:rPr lang="en-US" dirty="0" smtClean="0"/>
              <a:t>Laws cannot be enforced by the courts unless a citizen or organization brings a lawsuit.</a:t>
            </a:r>
          </a:p>
          <a:p>
            <a:r>
              <a:rPr lang="en-US" dirty="0" smtClean="0"/>
              <a:t>For environmental laws to be effective, citizens or organizations must use the courts as a “TOOL” to force polluters to comply with the laws.</a:t>
            </a:r>
            <a:endParaRPr lang="en-US" dirty="0"/>
          </a:p>
        </p:txBody>
      </p:sp>
    </p:spTree>
    <p:extLst>
      <p:ext uri="{BB962C8B-B14F-4D97-AF65-F5344CB8AC3E}">
        <p14:creationId xmlns:p14="http://schemas.microsoft.com/office/powerpoint/2010/main" val="3863756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International Environmental Regulations</a:t>
            </a:r>
            <a:endParaRPr lang="en-US" dirty="0"/>
          </a:p>
        </p:txBody>
      </p:sp>
      <p:sp>
        <p:nvSpPr>
          <p:cNvPr id="3" name="Content Placeholder 2"/>
          <p:cNvSpPr>
            <a:spLocks noGrp="1"/>
          </p:cNvSpPr>
          <p:nvPr>
            <p:ph idx="1"/>
          </p:nvPr>
        </p:nvSpPr>
        <p:spPr/>
        <p:txBody>
          <a:bodyPr>
            <a:normAutofit/>
          </a:bodyPr>
          <a:lstStyle/>
          <a:p>
            <a:pPr lvl="0"/>
            <a:r>
              <a:rPr lang="en-US" dirty="0" smtClean="0"/>
              <a:t>International </a:t>
            </a:r>
            <a:r>
              <a:rPr lang="en-US" dirty="0"/>
              <a:t>Treaties</a:t>
            </a:r>
          </a:p>
          <a:p>
            <a:pPr lvl="0"/>
            <a:r>
              <a:rPr lang="en-US" dirty="0"/>
              <a:t>Environmental Tariffs</a:t>
            </a:r>
          </a:p>
          <a:p>
            <a:pPr lvl="0"/>
            <a:r>
              <a:rPr lang="en-US" dirty="0"/>
              <a:t>International Laws</a:t>
            </a:r>
          </a:p>
          <a:p>
            <a:pPr lvl="0"/>
            <a:r>
              <a:rPr lang="en-US" dirty="0"/>
              <a:t>World Bank</a:t>
            </a:r>
          </a:p>
          <a:p>
            <a:pPr lvl="0"/>
            <a:r>
              <a:rPr lang="en-US" dirty="0"/>
              <a:t>World Monetary Fund</a:t>
            </a:r>
          </a:p>
          <a:p>
            <a:pPr lvl="0"/>
            <a:r>
              <a:rPr lang="en-US" dirty="0"/>
              <a:t>United Nations (UN)</a:t>
            </a:r>
          </a:p>
          <a:p>
            <a:pPr lvl="0"/>
            <a:r>
              <a:rPr lang="en-US" dirty="0"/>
              <a:t>European Union (EU)</a:t>
            </a:r>
          </a:p>
          <a:p>
            <a:endParaRPr lang="en-US" dirty="0"/>
          </a:p>
        </p:txBody>
      </p:sp>
    </p:spTree>
    <p:extLst>
      <p:ext uri="{BB962C8B-B14F-4D97-AF65-F5344CB8AC3E}">
        <p14:creationId xmlns:p14="http://schemas.microsoft.com/office/powerpoint/2010/main" val="3381237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Influence of Business, Consumer or Industry Organizations</a:t>
            </a:r>
            <a:endParaRPr lang="en-US" dirty="0"/>
          </a:p>
        </p:txBody>
      </p:sp>
      <p:sp>
        <p:nvSpPr>
          <p:cNvPr id="3" name="Content Placeholder 2"/>
          <p:cNvSpPr>
            <a:spLocks noGrp="1"/>
          </p:cNvSpPr>
          <p:nvPr>
            <p:ph idx="1"/>
          </p:nvPr>
        </p:nvSpPr>
        <p:spPr/>
        <p:txBody>
          <a:bodyPr/>
          <a:lstStyle/>
          <a:p>
            <a:pPr lvl="1"/>
            <a:r>
              <a:rPr lang="en-US" sz="3600" dirty="0" smtClean="0"/>
              <a:t>Sustainable </a:t>
            </a:r>
            <a:r>
              <a:rPr lang="en-US" sz="3600" dirty="0"/>
              <a:t>Forestry Initiative SFI	</a:t>
            </a:r>
          </a:p>
          <a:p>
            <a:pPr lvl="1"/>
            <a:r>
              <a:rPr lang="en-US" sz="3600" dirty="0"/>
              <a:t>Forest Stewardship Council FSC</a:t>
            </a:r>
          </a:p>
          <a:p>
            <a:pPr lvl="1"/>
            <a:r>
              <a:rPr lang="en-US" sz="3600" dirty="0"/>
              <a:t>Marine Stewardship Council </a:t>
            </a:r>
            <a:r>
              <a:rPr lang="en-US" sz="3600" dirty="0" smtClean="0"/>
              <a:t>MSC</a:t>
            </a:r>
          </a:p>
          <a:p>
            <a:pPr lvl="1"/>
            <a:r>
              <a:rPr lang="en-US" sz="3600" dirty="0" smtClean="0"/>
              <a:t>Chambers of Commerce</a:t>
            </a:r>
          </a:p>
          <a:p>
            <a:pPr lvl="1"/>
            <a:r>
              <a:rPr lang="en-US" sz="3600" dirty="0" smtClean="0"/>
              <a:t>Other industrial organizations</a:t>
            </a:r>
          </a:p>
          <a:p>
            <a:pPr lvl="2"/>
            <a:r>
              <a:rPr lang="en-US" sz="3200" dirty="0" smtClean="0"/>
              <a:t>American Plastics Council </a:t>
            </a:r>
            <a:endParaRPr lang="en-US" sz="3200" dirty="0"/>
          </a:p>
          <a:p>
            <a:endParaRPr lang="en-US" dirty="0"/>
          </a:p>
        </p:txBody>
      </p:sp>
    </p:spTree>
    <p:extLst>
      <p:ext uri="{BB962C8B-B14F-4D97-AF65-F5344CB8AC3E}">
        <p14:creationId xmlns:p14="http://schemas.microsoft.com/office/powerpoint/2010/main" val="2345369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normAutofit fontScale="90000"/>
          </a:bodyPr>
          <a:lstStyle/>
          <a:p>
            <a:pPr lvl="0"/>
            <a:r>
              <a:rPr lang="en-US" dirty="0" smtClean="0"/>
              <a:t>NGO’s</a:t>
            </a:r>
            <a:br>
              <a:rPr lang="en-US" dirty="0" smtClean="0"/>
            </a:br>
            <a:r>
              <a:rPr lang="en-US" dirty="0" smtClean="0"/>
              <a:t> (Non- governmental Organizations)</a:t>
            </a:r>
            <a:endParaRPr lang="en-US" dirty="0"/>
          </a:p>
        </p:txBody>
      </p:sp>
      <p:sp>
        <p:nvSpPr>
          <p:cNvPr id="3" name="Content Placeholder 2"/>
          <p:cNvSpPr>
            <a:spLocks noGrp="1"/>
          </p:cNvSpPr>
          <p:nvPr>
            <p:ph idx="1"/>
          </p:nvPr>
        </p:nvSpPr>
        <p:spPr/>
        <p:txBody>
          <a:bodyPr/>
          <a:lstStyle/>
          <a:p>
            <a:pPr lvl="1"/>
            <a:r>
              <a:rPr lang="en-US" dirty="0" smtClean="0"/>
              <a:t>World </a:t>
            </a:r>
            <a:r>
              <a:rPr lang="en-US" dirty="0"/>
              <a:t>Wildlife Fund</a:t>
            </a:r>
          </a:p>
          <a:p>
            <a:pPr lvl="1"/>
            <a:r>
              <a:rPr lang="en-US" dirty="0"/>
              <a:t>Nature Conservancy</a:t>
            </a:r>
          </a:p>
          <a:p>
            <a:pPr lvl="1"/>
            <a:r>
              <a:rPr lang="en-US" dirty="0" smtClean="0"/>
              <a:t>Green Peace</a:t>
            </a:r>
          </a:p>
          <a:p>
            <a:pPr lvl="1"/>
            <a:r>
              <a:rPr lang="en-US" dirty="0" smtClean="0"/>
              <a:t>Sierra Club</a:t>
            </a:r>
          </a:p>
          <a:p>
            <a:pPr lvl="1"/>
            <a:r>
              <a:rPr lang="en-US" dirty="0" smtClean="0"/>
              <a:t>Audubon Society</a:t>
            </a:r>
            <a:endParaRPr lang="en-US" dirty="0"/>
          </a:p>
          <a:p>
            <a:pPr marL="0" indent="0">
              <a:buNone/>
            </a:pPr>
            <a:endParaRPr lang="en-US" dirty="0"/>
          </a:p>
        </p:txBody>
      </p:sp>
    </p:spTree>
    <p:extLst>
      <p:ext uri="{BB962C8B-B14F-4D97-AF65-F5344CB8AC3E}">
        <p14:creationId xmlns:p14="http://schemas.microsoft.com/office/powerpoint/2010/main" val="683013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05300" y="2575558"/>
            <a:ext cx="2362200" cy="954107"/>
          </a:xfrm>
          <a:prstGeom prst="rect">
            <a:avLst/>
          </a:prstGeom>
          <a:noFill/>
          <a:ln w="12700">
            <a:solidFill>
              <a:schemeClr val="tx1"/>
            </a:solidFill>
          </a:ln>
        </p:spPr>
        <p:txBody>
          <a:bodyPr wrap="square" rtlCol="0">
            <a:spAutoFit/>
          </a:bodyPr>
          <a:lstStyle/>
          <a:p>
            <a:pPr algn="ctr"/>
            <a:r>
              <a:rPr lang="en-US" sz="2800" dirty="0" smtClean="0"/>
              <a:t>Government  </a:t>
            </a:r>
            <a:r>
              <a:rPr lang="en-US" sz="2800" dirty="0" smtClean="0">
                <a:ln w="19050">
                  <a:solidFill>
                    <a:schemeClr val="tx1"/>
                  </a:solidFill>
                </a:ln>
              </a:rPr>
              <a:t>Policy</a:t>
            </a:r>
            <a:endParaRPr lang="en-US" sz="2800" dirty="0">
              <a:ln w="19050">
                <a:solidFill>
                  <a:schemeClr val="tx1"/>
                </a:solidFill>
              </a:ln>
            </a:endParaRPr>
          </a:p>
        </p:txBody>
      </p:sp>
      <p:sp>
        <p:nvSpPr>
          <p:cNvPr id="3" name="TextBox 2"/>
          <p:cNvSpPr txBox="1"/>
          <p:nvPr/>
        </p:nvSpPr>
        <p:spPr>
          <a:xfrm>
            <a:off x="6797040" y="2699264"/>
            <a:ext cx="2362200" cy="584775"/>
          </a:xfrm>
          <a:prstGeom prst="rect">
            <a:avLst/>
          </a:prstGeom>
          <a:noFill/>
        </p:spPr>
        <p:txBody>
          <a:bodyPr wrap="square" rtlCol="0">
            <a:spAutoFit/>
          </a:bodyPr>
          <a:lstStyle/>
          <a:p>
            <a:pPr algn="ctr"/>
            <a:r>
              <a:rPr lang="en-US" sz="3200" dirty="0" smtClean="0"/>
              <a:t>Regulation</a:t>
            </a:r>
            <a:endParaRPr lang="en-US" dirty="0"/>
          </a:p>
        </p:txBody>
      </p:sp>
      <p:sp>
        <p:nvSpPr>
          <p:cNvPr id="4" name="TextBox 3"/>
          <p:cNvSpPr txBox="1"/>
          <p:nvPr/>
        </p:nvSpPr>
        <p:spPr>
          <a:xfrm>
            <a:off x="4305300" y="636357"/>
            <a:ext cx="2362200" cy="923330"/>
          </a:xfrm>
          <a:prstGeom prst="rect">
            <a:avLst/>
          </a:prstGeom>
          <a:noFill/>
        </p:spPr>
        <p:txBody>
          <a:bodyPr wrap="square" rtlCol="0">
            <a:spAutoFit/>
          </a:bodyPr>
          <a:lstStyle/>
          <a:p>
            <a:pPr algn="ctr"/>
            <a:r>
              <a:rPr lang="en-US" dirty="0" smtClean="0"/>
              <a:t>Primary Influence</a:t>
            </a:r>
          </a:p>
          <a:p>
            <a:pPr algn="ctr"/>
            <a:r>
              <a:rPr lang="en-US" sz="3600" dirty="0" smtClean="0"/>
              <a:t>Science</a:t>
            </a:r>
            <a:endParaRPr lang="en-US" sz="3600" dirty="0"/>
          </a:p>
        </p:txBody>
      </p:sp>
      <p:sp>
        <p:nvSpPr>
          <p:cNvPr id="5" name="TextBox 4"/>
          <p:cNvSpPr txBox="1"/>
          <p:nvPr/>
        </p:nvSpPr>
        <p:spPr>
          <a:xfrm>
            <a:off x="1524000" y="2110142"/>
            <a:ext cx="2956560" cy="1631216"/>
          </a:xfrm>
          <a:prstGeom prst="rect">
            <a:avLst/>
          </a:prstGeom>
          <a:noFill/>
        </p:spPr>
        <p:txBody>
          <a:bodyPr wrap="square" rtlCol="0">
            <a:spAutoFit/>
          </a:bodyPr>
          <a:lstStyle/>
          <a:p>
            <a:pPr algn="ctr"/>
            <a:r>
              <a:rPr lang="en-US" sz="2000" dirty="0" smtClean="0"/>
              <a:t>Voting</a:t>
            </a:r>
          </a:p>
          <a:p>
            <a:pPr algn="ctr"/>
            <a:r>
              <a:rPr lang="en-US" sz="2000" dirty="0" smtClean="0"/>
              <a:t>Lobbying</a:t>
            </a:r>
          </a:p>
          <a:p>
            <a:pPr algn="ctr"/>
            <a:r>
              <a:rPr lang="en-US" sz="2000" dirty="0" smtClean="0"/>
              <a:t>Campaigning</a:t>
            </a:r>
          </a:p>
          <a:p>
            <a:pPr algn="ctr"/>
            <a:r>
              <a:rPr lang="en-US" sz="2000" dirty="0" smtClean="0"/>
              <a:t>Protesting</a:t>
            </a:r>
          </a:p>
          <a:p>
            <a:pPr algn="ctr"/>
            <a:r>
              <a:rPr lang="en-US" sz="2000" dirty="0" smtClean="0"/>
              <a:t>Courts/Lawsuits</a:t>
            </a:r>
            <a:endParaRPr lang="en-US" sz="2000" dirty="0"/>
          </a:p>
        </p:txBody>
      </p:sp>
      <p:sp>
        <p:nvSpPr>
          <p:cNvPr id="6" name="TextBox 5"/>
          <p:cNvSpPr txBox="1"/>
          <p:nvPr/>
        </p:nvSpPr>
        <p:spPr>
          <a:xfrm>
            <a:off x="342900" y="652191"/>
            <a:ext cx="2362200" cy="954107"/>
          </a:xfrm>
          <a:prstGeom prst="rect">
            <a:avLst/>
          </a:prstGeom>
          <a:noFill/>
        </p:spPr>
        <p:txBody>
          <a:bodyPr wrap="square" rtlCol="0">
            <a:spAutoFit/>
          </a:bodyPr>
          <a:lstStyle/>
          <a:p>
            <a:pPr algn="ctr"/>
            <a:r>
              <a:rPr lang="en-US" sz="3200" dirty="0" smtClean="0"/>
              <a:t>Public</a:t>
            </a:r>
          </a:p>
          <a:p>
            <a:pPr algn="ctr"/>
            <a:r>
              <a:rPr lang="en-US" sz="2400" dirty="0" smtClean="0"/>
              <a:t>(NGO’s)</a:t>
            </a:r>
            <a:endParaRPr lang="en-US" sz="1400" dirty="0"/>
          </a:p>
        </p:txBody>
      </p:sp>
      <p:sp>
        <p:nvSpPr>
          <p:cNvPr id="7" name="TextBox 6"/>
          <p:cNvSpPr txBox="1"/>
          <p:nvPr/>
        </p:nvSpPr>
        <p:spPr>
          <a:xfrm>
            <a:off x="0" y="4191000"/>
            <a:ext cx="2895600" cy="1846659"/>
          </a:xfrm>
          <a:prstGeom prst="rect">
            <a:avLst/>
          </a:prstGeom>
          <a:noFill/>
        </p:spPr>
        <p:txBody>
          <a:bodyPr wrap="square" rtlCol="0">
            <a:spAutoFit/>
          </a:bodyPr>
          <a:lstStyle/>
          <a:p>
            <a:pPr algn="ctr"/>
            <a:r>
              <a:rPr lang="en-US" sz="3200" dirty="0" smtClean="0"/>
              <a:t>Private Organizations</a:t>
            </a:r>
          </a:p>
          <a:p>
            <a:pPr algn="ctr"/>
            <a:r>
              <a:rPr lang="en-US" sz="2400" dirty="0" smtClean="0"/>
              <a:t>(Industry Groups</a:t>
            </a:r>
            <a:r>
              <a:rPr lang="en-US" sz="3200" dirty="0" smtClean="0"/>
              <a:t>)</a:t>
            </a:r>
          </a:p>
          <a:p>
            <a:pPr algn="ctr"/>
            <a:endParaRPr lang="en-US" dirty="0"/>
          </a:p>
        </p:txBody>
      </p:sp>
      <p:cxnSp>
        <p:nvCxnSpPr>
          <p:cNvPr id="9" name="Straight Arrow Connector 8"/>
          <p:cNvCxnSpPr/>
          <p:nvPr/>
        </p:nvCxnSpPr>
        <p:spPr>
          <a:xfrm>
            <a:off x="2209800" y="1219200"/>
            <a:ext cx="2095500" cy="170655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1" name="Straight Arrow Connector 10"/>
          <p:cNvCxnSpPr/>
          <p:nvPr/>
        </p:nvCxnSpPr>
        <p:spPr>
          <a:xfrm flipV="1">
            <a:off x="2705100" y="3284039"/>
            <a:ext cx="1600200" cy="144036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2" name="Down Arrow 11"/>
          <p:cNvSpPr/>
          <p:nvPr/>
        </p:nvSpPr>
        <p:spPr>
          <a:xfrm>
            <a:off x="5067300" y="1606298"/>
            <a:ext cx="800100" cy="832102"/>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Right Arrow 14"/>
          <p:cNvSpPr/>
          <p:nvPr/>
        </p:nvSpPr>
        <p:spPr>
          <a:xfrm>
            <a:off x="6797040" y="2868318"/>
            <a:ext cx="213360" cy="338106"/>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8138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P spid="7" grpId="0"/>
      <p:bldP spid="12" grpId="0" animBg="1"/>
      <p:bldP spid="1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1002</TotalTime>
  <Words>879</Words>
  <Application>Microsoft Office PowerPoint</Application>
  <PresentationFormat>On-screen Show (4:3)</PresentationFormat>
  <Paragraphs>131</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Chapter 3 Notes</vt:lpstr>
      <vt:lpstr>Review</vt:lpstr>
      <vt:lpstr>A case for regulation</vt:lpstr>
      <vt:lpstr>History of Environmental Policy First Wave</vt:lpstr>
      <vt:lpstr>Second Wave A response to the first wave</vt:lpstr>
      <vt:lpstr>Third Wave </vt:lpstr>
      <vt:lpstr>Fourth Wave?</vt:lpstr>
      <vt:lpstr>NEPA: The Greatest Regulatory Change (National Environmental Policy Act, 1970)</vt:lpstr>
      <vt:lpstr>5 functions of the EPA</vt:lpstr>
      <vt:lpstr>CEQA</vt:lpstr>
      <vt:lpstr>Legal Stuff</vt:lpstr>
      <vt:lpstr>Solutions to Environmental Problems of Sustainability</vt:lpstr>
      <vt:lpstr>Non-market Regulation “Command and Control”</vt:lpstr>
      <vt:lpstr>Market-Based Regulations</vt:lpstr>
      <vt:lpstr>Free Rider</vt:lpstr>
      <vt:lpstr>Political Influences on Policy</vt:lpstr>
      <vt:lpstr>Science’s influence on Policy </vt:lpstr>
      <vt:lpstr>Role of the Judiciary </vt:lpstr>
      <vt:lpstr>International Environmental Regulations</vt:lpstr>
      <vt:lpstr>Influence of Business, Consumer or Industry Organizations</vt:lpstr>
      <vt:lpstr>NGO’s  (Non- governmental Organizations)</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 Notes</dc:title>
  <dc:creator>Don Wielenga</dc:creator>
  <cp:lastModifiedBy>Don Wielenga</cp:lastModifiedBy>
  <cp:revision>16</cp:revision>
  <dcterms:created xsi:type="dcterms:W3CDTF">2012-09-05T02:11:44Z</dcterms:created>
  <dcterms:modified xsi:type="dcterms:W3CDTF">2013-09-04T03:03:20Z</dcterms:modified>
</cp:coreProperties>
</file>