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6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5" r:id="rId12"/>
    <p:sldId id="266" r:id="rId13"/>
    <p:sldId id="267" r:id="rId14"/>
    <p:sldId id="268" r:id="rId15"/>
    <p:sldId id="269" r:id="rId16"/>
    <p:sldId id="270" r:id="rId17"/>
    <p:sldId id="284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9" r:id="rId50"/>
    <p:sldId id="320" r:id="rId51"/>
    <p:sldId id="318" r:id="rId52"/>
    <p:sldId id="321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</p:sldIdLst>
  <p:sldSz cx="9144000" cy="6858000" type="screen4x3"/>
  <p:notesSz cx="68580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67" autoAdjust="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72525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C5C4393-4520-4BAB-9B81-5430555F943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-11113" y="-3175"/>
            <a:ext cx="9166226" cy="6897688"/>
            <a:chOff x="-7" y="-2"/>
            <a:chExt cx="5774" cy="4345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-7" y="0"/>
              <a:ext cx="5774" cy="4343"/>
              <a:chOff x="-7" y="0"/>
              <a:chExt cx="5774" cy="4343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-7" y="1157"/>
                <a:ext cx="1429" cy="1707"/>
              </a:xfrm>
              <a:custGeom>
                <a:avLst/>
                <a:gdLst/>
                <a:ahLst/>
                <a:cxnLst>
                  <a:cxn ang="0">
                    <a:pos x="808" y="283"/>
                  </a:cxn>
                  <a:cxn ang="0">
                    <a:pos x="673" y="252"/>
                  </a:cxn>
                  <a:cxn ang="0">
                    <a:pos x="654" y="0"/>
                  </a:cxn>
                  <a:cxn ang="0">
                    <a:pos x="488" y="13"/>
                  </a:cxn>
                  <a:cxn ang="0">
                    <a:pos x="476" y="252"/>
                  </a:cxn>
                  <a:cxn ang="0">
                    <a:pos x="365" y="290"/>
                  </a:cxn>
                  <a:cxn ang="0">
                    <a:pos x="206" y="86"/>
                  </a:cxn>
                  <a:cxn ang="0">
                    <a:pos x="95" y="148"/>
                  </a:cxn>
                  <a:cxn ang="0">
                    <a:pos x="200" y="376"/>
                  </a:cxn>
                  <a:cxn ang="0">
                    <a:pos x="126" y="450"/>
                  </a:cxn>
                  <a:cxn ang="0">
                    <a:pos x="0" y="423"/>
                  </a:cxn>
                  <a:cxn ang="0">
                    <a:pos x="0" y="1273"/>
                  </a:cxn>
                  <a:cxn ang="0">
                    <a:pos x="101" y="1226"/>
                  </a:cxn>
                  <a:cxn ang="0">
                    <a:pos x="181" y="1306"/>
                  </a:cxn>
                  <a:cxn ang="0">
                    <a:pos x="70" y="1509"/>
                  </a:cxn>
                  <a:cxn ang="0">
                    <a:pos x="175" y="1596"/>
                  </a:cxn>
                  <a:cxn ang="0">
                    <a:pos x="365" y="1411"/>
                  </a:cxn>
                  <a:cxn ang="0">
                    <a:pos x="476" y="1448"/>
                  </a:cxn>
                  <a:cxn ang="0">
                    <a:pos x="501" y="1700"/>
                  </a:cxn>
                  <a:cxn ang="0">
                    <a:pos x="667" y="1707"/>
                  </a:cxn>
                  <a:cxn ang="0">
                    <a:pos x="685" y="1442"/>
                  </a:cxn>
                  <a:cxn ang="0">
                    <a:pos x="826" y="1405"/>
                  </a:cxn>
                  <a:cxn ang="0">
                    <a:pos x="993" y="1590"/>
                  </a:cxn>
                  <a:cxn ang="0">
                    <a:pos x="1103" y="1522"/>
                  </a:cxn>
                  <a:cxn ang="0">
                    <a:pos x="993" y="1300"/>
                  </a:cxn>
                  <a:cxn ang="0">
                    <a:pos x="1067" y="1207"/>
                  </a:cxn>
                  <a:cxn ang="0">
                    <a:pos x="1288" y="1312"/>
                  </a:cxn>
                  <a:cxn ang="0">
                    <a:pos x="1355" y="1196"/>
                  </a:cxn>
                  <a:cxn ang="0">
                    <a:pos x="1153" y="1047"/>
                  </a:cxn>
                  <a:cxn ang="0">
                    <a:pos x="1177" y="918"/>
                  </a:cxn>
                  <a:cxn ang="0">
                    <a:pos x="1429" y="894"/>
                  </a:cxn>
                  <a:cxn ang="0">
                    <a:pos x="1423" y="764"/>
                  </a:cxn>
                  <a:cxn ang="0">
                    <a:pos x="1171" y="727"/>
                  </a:cxn>
                  <a:cxn ang="0">
                    <a:pos x="1146" y="629"/>
                  </a:cxn>
                  <a:cxn ang="0">
                    <a:pos x="1349" y="487"/>
                  </a:cxn>
                  <a:cxn ang="0">
                    <a:pos x="1282" y="370"/>
                  </a:cxn>
                  <a:cxn ang="0">
                    <a:pos x="1054" y="462"/>
                  </a:cxn>
                  <a:cxn ang="0">
                    <a:pos x="980" y="388"/>
                  </a:cxn>
                  <a:cxn ang="0">
                    <a:pos x="1097" y="173"/>
                  </a:cxn>
                  <a:cxn ang="0">
                    <a:pos x="986" y="105"/>
                  </a:cxn>
                  <a:cxn ang="0">
                    <a:pos x="808" y="283"/>
                  </a:cxn>
                </a:cxnLst>
                <a:rect l="0" t="0" r="r" b="b"/>
                <a:pathLst>
                  <a:path w="1429" h="1707">
                    <a:moveTo>
                      <a:pt x="808" y="283"/>
                    </a:moveTo>
                    <a:lnTo>
                      <a:pt x="673" y="252"/>
                    </a:lnTo>
                    <a:lnTo>
                      <a:pt x="654" y="0"/>
                    </a:lnTo>
                    <a:lnTo>
                      <a:pt x="488" y="13"/>
                    </a:lnTo>
                    <a:lnTo>
                      <a:pt x="476" y="252"/>
                    </a:lnTo>
                    <a:lnTo>
                      <a:pt x="365" y="290"/>
                    </a:lnTo>
                    <a:lnTo>
                      <a:pt x="206" y="86"/>
                    </a:lnTo>
                    <a:lnTo>
                      <a:pt x="95" y="148"/>
                    </a:lnTo>
                    <a:lnTo>
                      <a:pt x="200" y="376"/>
                    </a:lnTo>
                    <a:lnTo>
                      <a:pt x="126" y="450"/>
                    </a:lnTo>
                    <a:lnTo>
                      <a:pt x="0" y="423"/>
                    </a:lnTo>
                    <a:lnTo>
                      <a:pt x="0" y="1273"/>
                    </a:lnTo>
                    <a:lnTo>
                      <a:pt x="101" y="1226"/>
                    </a:lnTo>
                    <a:lnTo>
                      <a:pt x="181" y="1306"/>
                    </a:lnTo>
                    <a:lnTo>
                      <a:pt x="70" y="1509"/>
                    </a:lnTo>
                    <a:lnTo>
                      <a:pt x="175" y="1596"/>
                    </a:lnTo>
                    <a:lnTo>
                      <a:pt x="365" y="1411"/>
                    </a:lnTo>
                    <a:lnTo>
                      <a:pt x="476" y="1448"/>
                    </a:lnTo>
                    <a:lnTo>
                      <a:pt x="501" y="1700"/>
                    </a:lnTo>
                    <a:lnTo>
                      <a:pt x="667" y="1707"/>
                    </a:lnTo>
                    <a:lnTo>
                      <a:pt x="685" y="1442"/>
                    </a:lnTo>
                    <a:lnTo>
                      <a:pt x="826" y="1405"/>
                    </a:lnTo>
                    <a:lnTo>
                      <a:pt x="993" y="1590"/>
                    </a:lnTo>
                    <a:lnTo>
                      <a:pt x="1103" y="1522"/>
                    </a:lnTo>
                    <a:lnTo>
                      <a:pt x="993" y="1300"/>
                    </a:lnTo>
                    <a:lnTo>
                      <a:pt x="1067" y="1207"/>
                    </a:lnTo>
                    <a:lnTo>
                      <a:pt x="1288" y="1312"/>
                    </a:lnTo>
                    <a:lnTo>
                      <a:pt x="1355" y="1196"/>
                    </a:lnTo>
                    <a:lnTo>
                      <a:pt x="1153" y="1047"/>
                    </a:lnTo>
                    <a:lnTo>
                      <a:pt x="1177" y="918"/>
                    </a:lnTo>
                    <a:lnTo>
                      <a:pt x="1429" y="894"/>
                    </a:lnTo>
                    <a:lnTo>
                      <a:pt x="1423" y="764"/>
                    </a:lnTo>
                    <a:lnTo>
                      <a:pt x="1171" y="727"/>
                    </a:lnTo>
                    <a:lnTo>
                      <a:pt x="1146" y="629"/>
                    </a:lnTo>
                    <a:lnTo>
                      <a:pt x="1349" y="487"/>
                    </a:lnTo>
                    <a:lnTo>
                      <a:pt x="1282" y="370"/>
                    </a:lnTo>
                    <a:lnTo>
                      <a:pt x="1054" y="462"/>
                    </a:lnTo>
                    <a:lnTo>
                      <a:pt x="980" y="388"/>
                    </a:lnTo>
                    <a:lnTo>
                      <a:pt x="1097" y="173"/>
                    </a:lnTo>
                    <a:lnTo>
                      <a:pt x="986" y="105"/>
                    </a:lnTo>
                    <a:lnTo>
                      <a:pt x="808" y="28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68" y="10"/>
                <a:ext cx="528" cy="496"/>
              </a:xfrm>
              <a:custGeom>
                <a:avLst/>
                <a:gdLst/>
                <a:ahLst/>
                <a:cxnLst>
                  <a:cxn ang="0">
                    <a:pos x="335" y="56"/>
                  </a:cxn>
                  <a:cxn ang="0">
                    <a:pos x="293" y="46"/>
                  </a:cxn>
                  <a:cxn ang="0">
                    <a:pos x="288" y="0"/>
                  </a:cxn>
                  <a:cxn ang="0">
                    <a:pos x="238" y="0"/>
                  </a:cxn>
                  <a:cxn ang="0">
                    <a:pos x="232" y="46"/>
                  </a:cxn>
                  <a:cxn ang="0">
                    <a:pos x="198" y="58"/>
                  </a:cxn>
                  <a:cxn ang="0">
                    <a:pos x="146" y="0"/>
                  </a:cxn>
                  <a:cxn ang="0">
                    <a:pos x="114" y="14"/>
                  </a:cxn>
                  <a:cxn ang="0">
                    <a:pos x="147" y="84"/>
                  </a:cxn>
                  <a:cxn ang="0">
                    <a:pos x="124" y="107"/>
                  </a:cxn>
                  <a:cxn ang="0">
                    <a:pos x="50" y="81"/>
                  </a:cxn>
                  <a:cxn ang="0">
                    <a:pos x="32" y="109"/>
                  </a:cxn>
                  <a:cxn ang="0">
                    <a:pos x="90" y="159"/>
                  </a:cxn>
                  <a:cxn ang="0">
                    <a:pos x="80" y="197"/>
                  </a:cxn>
                  <a:cxn ang="0">
                    <a:pos x="2" y="202"/>
                  </a:cxn>
                  <a:cxn ang="0">
                    <a:pos x="0" y="244"/>
                  </a:cxn>
                  <a:cxn ang="0">
                    <a:pos x="80" y="256"/>
                  </a:cxn>
                  <a:cxn ang="0">
                    <a:pos x="88" y="292"/>
                  </a:cxn>
                  <a:cxn ang="0">
                    <a:pos x="29" y="345"/>
                  </a:cxn>
                  <a:cxn ang="0">
                    <a:pos x="50" y="378"/>
                  </a:cxn>
                  <a:cxn ang="0">
                    <a:pos x="116" y="347"/>
                  </a:cxn>
                  <a:cxn ang="0">
                    <a:pos x="141" y="372"/>
                  </a:cxn>
                  <a:cxn ang="0">
                    <a:pos x="107" y="435"/>
                  </a:cxn>
                  <a:cxn ang="0">
                    <a:pos x="139" y="462"/>
                  </a:cxn>
                  <a:cxn ang="0">
                    <a:pos x="198" y="404"/>
                  </a:cxn>
                  <a:cxn ang="0">
                    <a:pos x="232" y="416"/>
                  </a:cxn>
                  <a:cxn ang="0">
                    <a:pos x="240" y="494"/>
                  </a:cxn>
                  <a:cxn ang="0">
                    <a:pos x="292" y="496"/>
                  </a:cxn>
                  <a:cxn ang="0">
                    <a:pos x="297" y="414"/>
                  </a:cxn>
                  <a:cxn ang="0">
                    <a:pos x="341" y="403"/>
                  </a:cxn>
                  <a:cxn ang="0">
                    <a:pos x="393" y="460"/>
                  </a:cxn>
                  <a:cxn ang="0">
                    <a:pos x="427" y="439"/>
                  </a:cxn>
                  <a:cxn ang="0">
                    <a:pos x="393" y="370"/>
                  </a:cxn>
                  <a:cxn ang="0">
                    <a:pos x="416" y="341"/>
                  </a:cxn>
                  <a:cxn ang="0">
                    <a:pos x="484" y="374"/>
                  </a:cxn>
                  <a:cxn ang="0">
                    <a:pos x="505" y="338"/>
                  </a:cxn>
                  <a:cxn ang="0">
                    <a:pos x="442" y="292"/>
                  </a:cxn>
                  <a:cxn ang="0">
                    <a:pos x="450" y="252"/>
                  </a:cxn>
                  <a:cxn ang="0">
                    <a:pos x="528" y="244"/>
                  </a:cxn>
                  <a:cxn ang="0">
                    <a:pos x="526" y="204"/>
                  </a:cxn>
                  <a:cxn ang="0">
                    <a:pos x="448" y="193"/>
                  </a:cxn>
                  <a:cxn ang="0">
                    <a:pos x="440" y="162"/>
                  </a:cxn>
                  <a:cxn ang="0">
                    <a:pos x="503" y="119"/>
                  </a:cxn>
                  <a:cxn ang="0">
                    <a:pos x="482" y="82"/>
                  </a:cxn>
                  <a:cxn ang="0">
                    <a:pos x="412" y="111"/>
                  </a:cxn>
                  <a:cxn ang="0">
                    <a:pos x="389" y="88"/>
                  </a:cxn>
                  <a:cxn ang="0">
                    <a:pos x="425" y="21"/>
                  </a:cxn>
                  <a:cxn ang="0">
                    <a:pos x="391" y="0"/>
                  </a:cxn>
                  <a:cxn ang="0">
                    <a:pos x="335" y="56"/>
                  </a:cxn>
                </a:cxnLst>
                <a:rect l="0" t="0" r="r" b="b"/>
                <a:pathLst>
                  <a:path w="528" h="496">
                    <a:moveTo>
                      <a:pt x="335" y="56"/>
                    </a:moveTo>
                    <a:lnTo>
                      <a:pt x="293" y="46"/>
                    </a:lnTo>
                    <a:lnTo>
                      <a:pt x="288" y="0"/>
                    </a:lnTo>
                    <a:lnTo>
                      <a:pt x="238" y="0"/>
                    </a:lnTo>
                    <a:lnTo>
                      <a:pt x="232" y="46"/>
                    </a:lnTo>
                    <a:lnTo>
                      <a:pt x="198" y="58"/>
                    </a:lnTo>
                    <a:lnTo>
                      <a:pt x="146" y="0"/>
                    </a:lnTo>
                    <a:lnTo>
                      <a:pt x="114" y="14"/>
                    </a:lnTo>
                    <a:lnTo>
                      <a:pt x="147" y="84"/>
                    </a:lnTo>
                    <a:lnTo>
                      <a:pt x="124" y="107"/>
                    </a:lnTo>
                    <a:lnTo>
                      <a:pt x="50" y="81"/>
                    </a:lnTo>
                    <a:lnTo>
                      <a:pt x="32" y="109"/>
                    </a:lnTo>
                    <a:lnTo>
                      <a:pt x="90" y="159"/>
                    </a:lnTo>
                    <a:lnTo>
                      <a:pt x="80" y="197"/>
                    </a:lnTo>
                    <a:lnTo>
                      <a:pt x="2" y="202"/>
                    </a:lnTo>
                    <a:lnTo>
                      <a:pt x="0" y="244"/>
                    </a:lnTo>
                    <a:lnTo>
                      <a:pt x="80" y="256"/>
                    </a:lnTo>
                    <a:lnTo>
                      <a:pt x="88" y="292"/>
                    </a:lnTo>
                    <a:lnTo>
                      <a:pt x="29" y="345"/>
                    </a:lnTo>
                    <a:lnTo>
                      <a:pt x="50" y="378"/>
                    </a:lnTo>
                    <a:lnTo>
                      <a:pt x="116" y="347"/>
                    </a:lnTo>
                    <a:lnTo>
                      <a:pt x="141" y="372"/>
                    </a:lnTo>
                    <a:lnTo>
                      <a:pt x="107" y="435"/>
                    </a:lnTo>
                    <a:lnTo>
                      <a:pt x="139" y="462"/>
                    </a:lnTo>
                    <a:lnTo>
                      <a:pt x="198" y="404"/>
                    </a:lnTo>
                    <a:lnTo>
                      <a:pt x="232" y="416"/>
                    </a:lnTo>
                    <a:lnTo>
                      <a:pt x="240" y="494"/>
                    </a:lnTo>
                    <a:lnTo>
                      <a:pt x="292" y="496"/>
                    </a:lnTo>
                    <a:lnTo>
                      <a:pt x="297" y="414"/>
                    </a:lnTo>
                    <a:lnTo>
                      <a:pt x="341" y="403"/>
                    </a:lnTo>
                    <a:lnTo>
                      <a:pt x="393" y="460"/>
                    </a:lnTo>
                    <a:lnTo>
                      <a:pt x="427" y="439"/>
                    </a:lnTo>
                    <a:lnTo>
                      <a:pt x="393" y="370"/>
                    </a:lnTo>
                    <a:lnTo>
                      <a:pt x="416" y="341"/>
                    </a:lnTo>
                    <a:lnTo>
                      <a:pt x="484" y="374"/>
                    </a:lnTo>
                    <a:lnTo>
                      <a:pt x="505" y="338"/>
                    </a:lnTo>
                    <a:lnTo>
                      <a:pt x="442" y="292"/>
                    </a:lnTo>
                    <a:lnTo>
                      <a:pt x="450" y="252"/>
                    </a:lnTo>
                    <a:lnTo>
                      <a:pt x="528" y="244"/>
                    </a:lnTo>
                    <a:lnTo>
                      <a:pt x="526" y="204"/>
                    </a:lnTo>
                    <a:lnTo>
                      <a:pt x="448" y="193"/>
                    </a:lnTo>
                    <a:lnTo>
                      <a:pt x="440" y="162"/>
                    </a:lnTo>
                    <a:lnTo>
                      <a:pt x="503" y="119"/>
                    </a:lnTo>
                    <a:lnTo>
                      <a:pt x="482" y="82"/>
                    </a:lnTo>
                    <a:lnTo>
                      <a:pt x="412" y="111"/>
                    </a:lnTo>
                    <a:lnTo>
                      <a:pt x="389" y="88"/>
                    </a:lnTo>
                    <a:lnTo>
                      <a:pt x="425" y="21"/>
                    </a:lnTo>
                    <a:lnTo>
                      <a:pt x="391" y="0"/>
                    </a:lnTo>
                    <a:lnTo>
                      <a:pt x="335" y="5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751" y="223"/>
                <a:ext cx="1428" cy="1430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1595" y="800"/>
                <a:ext cx="2312" cy="2313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2" y="3022"/>
                <a:ext cx="2153" cy="1321"/>
              </a:xfrm>
              <a:custGeom>
                <a:avLst/>
                <a:gdLst/>
                <a:ahLst/>
                <a:cxnLst>
                  <a:cxn ang="0">
                    <a:pos x="1368" y="358"/>
                  </a:cxn>
                  <a:cxn ang="0">
                    <a:pos x="1197" y="318"/>
                  </a:cxn>
                  <a:cxn ang="0">
                    <a:pos x="1173" y="0"/>
                  </a:cxn>
                  <a:cxn ang="0">
                    <a:pos x="964" y="16"/>
                  </a:cxn>
                  <a:cxn ang="0">
                    <a:pos x="948" y="318"/>
                  </a:cxn>
                  <a:cxn ang="0">
                    <a:pos x="808" y="366"/>
                  </a:cxn>
                  <a:cxn ang="0">
                    <a:pos x="606" y="109"/>
                  </a:cxn>
                  <a:cxn ang="0">
                    <a:pos x="467" y="187"/>
                  </a:cxn>
                  <a:cxn ang="0">
                    <a:pos x="599" y="474"/>
                  </a:cxn>
                  <a:cxn ang="0">
                    <a:pos x="506" y="568"/>
                  </a:cxn>
                  <a:cxn ang="0">
                    <a:pos x="202" y="459"/>
                  </a:cxn>
                  <a:cxn ang="0">
                    <a:pos x="132" y="576"/>
                  </a:cxn>
                  <a:cxn ang="0">
                    <a:pos x="365" y="778"/>
                  </a:cxn>
                  <a:cxn ang="0">
                    <a:pos x="327" y="933"/>
                  </a:cxn>
                  <a:cxn ang="0">
                    <a:pos x="7" y="956"/>
                  </a:cxn>
                  <a:cxn ang="0">
                    <a:pos x="0" y="1128"/>
                  </a:cxn>
                  <a:cxn ang="0">
                    <a:pos x="327" y="1174"/>
                  </a:cxn>
                  <a:cxn ang="0">
                    <a:pos x="358" y="1321"/>
                  </a:cxn>
                  <a:cxn ang="0">
                    <a:pos x="1804" y="1321"/>
                  </a:cxn>
                  <a:cxn ang="0">
                    <a:pos x="1835" y="1158"/>
                  </a:cxn>
                  <a:cxn ang="0">
                    <a:pos x="2153" y="1128"/>
                  </a:cxn>
                  <a:cxn ang="0">
                    <a:pos x="2146" y="964"/>
                  </a:cxn>
                  <a:cxn ang="0">
                    <a:pos x="1827" y="917"/>
                  </a:cxn>
                  <a:cxn ang="0">
                    <a:pos x="1795" y="793"/>
                  </a:cxn>
                  <a:cxn ang="0">
                    <a:pos x="2052" y="615"/>
                  </a:cxn>
                  <a:cxn ang="0">
                    <a:pos x="1967" y="467"/>
                  </a:cxn>
                  <a:cxn ang="0">
                    <a:pos x="1679" y="583"/>
                  </a:cxn>
                  <a:cxn ang="0">
                    <a:pos x="1586" y="490"/>
                  </a:cxn>
                  <a:cxn ang="0">
                    <a:pos x="1733" y="218"/>
                  </a:cxn>
                  <a:cxn ang="0">
                    <a:pos x="1593" y="132"/>
                  </a:cxn>
                  <a:cxn ang="0">
                    <a:pos x="1368" y="358"/>
                  </a:cxn>
                </a:cxnLst>
                <a:rect l="0" t="0" r="r" b="b"/>
                <a:pathLst>
                  <a:path w="2153" h="1321">
                    <a:moveTo>
                      <a:pt x="1368" y="358"/>
                    </a:moveTo>
                    <a:lnTo>
                      <a:pt x="1197" y="318"/>
                    </a:lnTo>
                    <a:lnTo>
                      <a:pt x="1173" y="0"/>
                    </a:lnTo>
                    <a:lnTo>
                      <a:pt x="964" y="16"/>
                    </a:lnTo>
                    <a:lnTo>
                      <a:pt x="948" y="318"/>
                    </a:lnTo>
                    <a:lnTo>
                      <a:pt x="808" y="366"/>
                    </a:lnTo>
                    <a:lnTo>
                      <a:pt x="606" y="109"/>
                    </a:lnTo>
                    <a:lnTo>
                      <a:pt x="467" y="187"/>
                    </a:lnTo>
                    <a:lnTo>
                      <a:pt x="599" y="474"/>
                    </a:lnTo>
                    <a:lnTo>
                      <a:pt x="506" y="568"/>
                    </a:lnTo>
                    <a:lnTo>
                      <a:pt x="202" y="459"/>
                    </a:lnTo>
                    <a:lnTo>
                      <a:pt x="132" y="576"/>
                    </a:lnTo>
                    <a:lnTo>
                      <a:pt x="365" y="778"/>
                    </a:lnTo>
                    <a:lnTo>
                      <a:pt x="327" y="933"/>
                    </a:lnTo>
                    <a:lnTo>
                      <a:pt x="7" y="956"/>
                    </a:lnTo>
                    <a:lnTo>
                      <a:pt x="0" y="1128"/>
                    </a:lnTo>
                    <a:lnTo>
                      <a:pt x="327" y="1174"/>
                    </a:lnTo>
                    <a:lnTo>
                      <a:pt x="358" y="1321"/>
                    </a:lnTo>
                    <a:lnTo>
                      <a:pt x="1804" y="1321"/>
                    </a:lnTo>
                    <a:lnTo>
                      <a:pt x="1835" y="1158"/>
                    </a:lnTo>
                    <a:lnTo>
                      <a:pt x="2153" y="1128"/>
                    </a:lnTo>
                    <a:lnTo>
                      <a:pt x="2146" y="964"/>
                    </a:lnTo>
                    <a:lnTo>
                      <a:pt x="1827" y="917"/>
                    </a:lnTo>
                    <a:lnTo>
                      <a:pt x="1795" y="793"/>
                    </a:lnTo>
                    <a:lnTo>
                      <a:pt x="2052" y="615"/>
                    </a:lnTo>
                    <a:lnTo>
                      <a:pt x="1967" y="467"/>
                    </a:lnTo>
                    <a:lnTo>
                      <a:pt x="1679" y="583"/>
                    </a:lnTo>
                    <a:lnTo>
                      <a:pt x="1586" y="490"/>
                    </a:lnTo>
                    <a:lnTo>
                      <a:pt x="1733" y="218"/>
                    </a:lnTo>
                    <a:lnTo>
                      <a:pt x="1593" y="132"/>
                    </a:lnTo>
                    <a:lnTo>
                      <a:pt x="1368" y="358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Freeform 9"/>
              <p:cNvSpPr>
                <a:spLocks/>
              </p:cNvSpPr>
              <p:nvPr/>
            </p:nvSpPr>
            <p:spPr bwMode="hidden">
              <a:xfrm>
                <a:off x="2831" y="2788"/>
                <a:ext cx="1426" cy="1426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0" name="Freeform 10"/>
              <p:cNvSpPr>
                <a:spLocks/>
              </p:cNvSpPr>
              <p:nvPr/>
            </p:nvSpPr>
            <p:spPr bwMode="hidden">
              <a:xfrm>
                <a:off x="3557" y="307"/>
                <a:ext cx="1845" cy="1846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1" name="Freeform 11"/>
              <p:cNvSpPr>
                <a:spLocks/>
              </p:cNvSpPr>
              <p:nvPr/>
            </p:nvSpPr>
            <p:spPr bwMode="hidden">
              <a:xfrm>
                <a:off x="4502" y="1610"/>
                <a:ext cx="1265" cy="2518"/>
              </a:xfrm>
              <a:custGeom>
                <a:avLst/>
                <a:gdLst/>
                <a:ahLst/>
                <a:cxnLst>
                  <a:cxn ang="0">
                    <a:pos x="1265" y="0"/>
                  </a:cxn>
                  <a:cxn ang="0">
                    <a:pos x="1128" y="18"/>
                  </a:cxn>
                  <a:cxn ang="0">
                    <a:pos x="1110" y="372"/>
                  </a:cxn>
                  <a:cxn ang="0">
                    <a:pos x="946" y="428"/>
                  </a:cxn>
                  <a:cxn ang="0">
                    <a:pos x="710" y="127"/>
                  </a:cxn>
                  <a:cxn ang="0">
                    <a:pos x="546" y="219"/>
                  </a:cxn>
                  <a:cxn ang="0">
                    <a:pos x="701" y="555"/>
                  </a:cxn>
                  <a:cxn ang="0">
                    <a:pos x="592" y="665"/>
                  </a:cxn>
                  <a:cxn ang="0">
                    <a:pos x="237" y="537"/>
                  </a:cxn>
                  <a:cxn ang="0">
                    <a:pos x="155" y="674"/>
                  </a:cxn>
                  <a:cxn ang="0">
                    <a:pos x="427" y="911"/>
                  </a:cxn>
                  <a:cxn ang="0">
                    <a:pos x="383" y="1093"/>
                  </a:cxn>
                  <a:cxn ang="0">
                    <a:pos x="9" y="1121"/>
                  </a:cxn>
                  <a:cxn ang="0">
                    <a:pos x="0" y="1322"/>
                  </a:cxn>
                  <a:cxn ang="0">
                    <a:pos x="383" y="1376"/>
                  </a:cxn>
                  <a:cxn ang="0">
                    <a:pos x="419" y="1549"/>
                  </a:cxn>
                  <a:cxn ang="0">
                    <a:pos x="136" y="1804"/>
                  </a:cxn>
                  <a:cxn ang="0">
                    <a:pos x="237" y="1959"/>
                  </a:cxn>
                  <a:cxn ang="0">
                    <a:pos x="555" y="1813"/>
                  </a:cxn>
                  <a:cxn ang="0">
                    <a:pos x="674" y="1932"/>
                  </a:cxn>
                  <a:cxn ang="0">
                    <a:pos x="509" y="2232"/>
                  </a:cxn>
                  <a:cxn ang="0">
                    <a:pos x="664" y="2360"/>
                  </a:cxn>
                  <a:cxn ang="0">
                    <a:pos x="946" y="2087"/>
                  </a:cxn>
                  <a:cxn ang="0">
                    <a:pos x="1110" y="2142"/>
                  </a:cxn>
                  <a:cxn ang="0">
                    <a:pos x="1147" y="2515"/>
                  </a:cxn>
                  <a:cxn ang="0">
                    <a:pos x="1265" y="2518"/>
                  </a:cxn>
                  <a:cxn ang="0">
                    <a:pos x="1265" y="0"/>
                  </a:cxn>
                </a:cxnLst>
                <a:rect l="0" t="0" r="r" b="b"/>
                <a:pathLst>
                  <a:path w="1265" h="2518">
                    <a:moveTo>
                      <a:pt x="1265" y="0"/>
                    </a:moveTo>
                    <a:lnTo>
                      <a:pt x="1128" y="18"/>
                    </a:lnTo>
                    <a:lnTo>
                      <a:pt x="1110" y="372"/>
                    </a:lnTo>
                    <a:lnTo>
                      <a:pt x="946" y="428"/>
                    </a:lnTo>
                    <a:lnTo>
                      <a:pt x="710" y="127"/>
                    </a:lnTo>
                    <a:lnTo>
                      <a:pt x="546" y="219"/>
                    </a:lnTo>
                    <a:lnTo>
                      <a:pt x="701" y="555"/>
                    </a:lnTo>
                    <a:lnTo>
                      <a:pt x="592" y="665"/>
                    </a:lnTo>
                    <a:lnTo>
                      <a:pt x="237" y="537"/>
                    </a:lnTo>
                    <a:lnTo>
                      <a:pt x="155" y="674"/>
                    </a:lnTo>
                    <a:lnTo>
                      <a:pt x="427" y="911"/>
                    </a:lnTo>
                    <a:lnTo>
                      <a:pt x="383" y="1093"/>
                    </a:lnTo>
                    <a:lnTo>
                      <a:pt x="9" y="1121"/>
                    </a:lnTo>
                    <a:lnTo>
                      <a:pt x="0" y="1322"/>
                    </a:lnTo>
                    <a:lnTo>
                      <a:pt x="383" y="1376"/>
                    </a:lnTo>
                    <a:lnTo>
                      <a:pt x="419" y="1549"/>
                    </a:lnTo>
                    <a:lnTo>
                      <a:pt x="136" y="1804"/>
                    </a:lnTo>
                    <a:lnTo>
                      <a:pt x="237" y="1959"/>
                    </a:lnTo>
                    <a:lnTo>
                      <a:pt x="555" y="1813"/>
                    </a:lnTo>
                    <a:lnTo>
                      <a:pt x="674" y="1932"/>
                    </a:lnTo>
                    <a:lnTo>
                      <a:pt x="509" y="2232"/>
                    </a:lnTo>
                    <a:lnTo>
                      <a:pt x="664" y="2360"/>
                    </a:lnTo>
                    <a:lnTo>
                      <a:pt x="946" y="2087"/>
                    </a:lnTo>
                    <a:lnTo>
                      <a:pt x="1110" y="2142"/>
                    </a:lnTo>
                    <a:lnTo>
                      <a:pt x="1147" y="2515"/>
                    </a:lnTo>
                    <a:lnTo>
                      <a:pt x="1265" y="2518"/>
                    </a:lnTo>
                    <a:lnTo>
                      <a:pt x="126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hidden">
              <a:xfrm rot="-5400000">
                <a:off x="2505" y="-537"/>
                <a:ext cx="1085" cy="2160"/>
              </a:xfrm>
              <a:custGeom>
                <a:avLst/>
                <a:gdLst/>
                <a:ahLst/>
                <a:cxnLst>
                  <a:cxn ang="0">
                    <a:pos x="1265" y="0"/>
                  </a:cxn>
                  <a:cxn ang="0">
                    <a:pos x="1128" y="18"/>
                  </a:cxn>
                  <a:cxn ang="0">
                    <a:pos x="1110" y="372"/>
                  </a:cxn>
                  <a:cxn ang="0">
                    <a:pos x="946" y="428"/>
                  </a:cxn>
                  <a:cxn ang="0">
                    <a:pos x="710" y="127"/>
                  </a:cxn>
                  <a:cxn ang="0">
                    <a:pos x="546" y="219"/>
                  </a:cxn>
                  <a:cxn ang="0">
                    <a:pos x="701" y="555"/>
                  </a:cxn>
                  <a:cxn ang="0">
                    <a:pos x="592" y="665"/>
                  </a:cxn>
                  <a:cxn ang="0">
                    <a:pos x="237" y="537"/>
                  </a:cxn>
                  <a:cxn ang="0">
                    <a:pos x="155" y="674"/>
                  </a:cxn>
                  <a:cxn ang="0">
                    <a:pos x="427" y="911"/>
                  </a:cxn>
                  <a:cxn ang="0">
                    <a:pos x="383" y="1093"/>
                  </a:cxn>
                  <a:cxn ang="0">
                    <a:pos x="9" y="1121"/>
                  </a:cxn>
                  <a:cxn ang="0">
                    <a:pos x="0" y="1322"/>
                  </a:cxn>
                  <a:cxn ang="0">
                    <a:pos x="383" y="1376"/>
                  </a:cxn>
                  <a:cxn ang="0">
                    <a:pos x="419" y="1549"/>
                  </a:cxn>
                  <a:cxn ang="0">
                    <a:pos x="136" y="1804"/>
                  </a:cxn>
                  <a:cxn ang="0">
                    <a:pos x="237" y="1959"/>
                  </a:cxn>
                  <a:cxn ang="0">
                    <a:pos x="555" y="1813"/>
                  </a:cxn>
                  <a:cxn ang="0">
                    <a:pos x="674" y="1932"/>
                  </a:cxn>
                  <a:cxn ang="0">
                    <a:pos x="509" y="2232"/>
                  </a:cxn>
                  <a:cxn ang="0">
                    <a:pos x="664" y="2360"/>
                  </a:cxn>
                  <a:cxn ang="0">
                    <a:pos x="946" y="2087"/>
                  </a:cxn>
                  <a:cxn ang="0">
                    <a:pos x="1110" y="2142"/>
                  </a:cxn>
                  <a:cxn ang="0">
                    <a:pos x="1147" y="2515"/>
                  </a:cxn>
                  <a:cxn ang="0">
                    <a:pos x="1265" y="2518"/>
                  </a:cxn>
                  <a:cxn ang="0">
                    <a:pos x="1265" y="0"/>
                  </a:cxn>
                </a:cxnLst>
                <a:rect l="0" t="0" r="r" b="b"/>
                <a:pathLst>
                  <a:path w="1265" h="2518">
                    <a:moveTo>
                      <a:pt x="1265" y="0"/>
                    </a:moveTo>
                    <a:lnTo>
                      <a:pt x="1128" y="18"/>
                    </a:lnTo>
                    <a:lnTo>
                      <a:pt x="1110" y="372"/>
                    </a:lnTo>
                    <a:lnTo>
                      <a:pt x="946" y="428"/>
                    </a:lnTo>
                    <a:lnTo>
                      <a:pt x="710" y="127"/>
                    </a:lnTo>
                    <a:lnTo>
                      <a:pt x="546" y="219"/>
                    </a:lnTo>
                    <a:lnTo>
                      <a:pt x="701" y="555"/>
                    </a:lnTo>
                    <a:lnTo>
                      <a:pt x="592" y="665"/>
                    </a:lnTo>
                    <a:lnTo>
                      <a:pt x="237" y="537"/>
                    </a:lnTo>
                    <a:lnTo>
                      <a:pt x="155" y="674"/>
                    </a:lnTo>
                    <a:lnTo>
                      <a:pt x="427" y="911"/>
                    </a:lnTo>
                    <a:lnTo>
                      <a:pt x="383" y="1093"/>
                    </a:lnTo>
                    <a:lnTo>
                      <a:pt x="9" y="1121"/>
                    </a:lnTo>
                    <a:lnTo>
                      <a:pt x="0" y="1322"/>
                    </a:lnTo>
                    <a:lnTo>
                      <a:pt x="383" y="1376"/>
                    </a:lnTo>
                    <a:lnTo>
                      <a:pt x="419" y="1549"/>
                    </a:lnTo>
                    <a:lnTo>
                      <a:pt x="136" y="1804"/>
                    </a:lnTo>
                    <a:lnTo>
                      <a:pt x="237" y="1959"/>
                    </a:lnTo>
                    <a:lnTo>
                      <a:pt x="555" y="1813"/>
                    </a:lnTo>
                    <a:lnTo>
                      <a:pt x="674" y="1932"/>
                    </a:lnTo>
                    <a:lnTo>
                      <a:pt x="509" y="2232"/>
                    </a:lnTo>
                    <a:lnTo>
                      <a:pt x="664" y="2360"/>
                    </a:lnTo>
                    <a:lnTo>
                      <a:pt x="946" y="2087"/>
                    </a:lnTo>
                    <a:lnTo>
                      <a:pt x="1110" y="2142"/>
                    </a:lnTo>
                    <a:lnTo>
                      <a:pt x="1147" y="2515"/>
                    </a:lnTo>
                    <a:lnTo>
                      <a:pt x="1265" y="2518"/>
                    </a:lnTo>
                    <a:lnTo>
                      <a:pt x="126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5133" name="Picture 13" descr="Fac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2" y="-2"/>
              <a:ext cx="506" cy="4320"/>
            </a:xfrm>
            <a:prstGeom prst="rect">
              <a:avLst/>
            </a:prstGeom>
            <a:noFill/>
          </p:spPr>
        </p:pic>
      </p:grpSp>
      <p:sp>
        <p:nvSpPr>
          <p:cNvPr id="5134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14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1143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ftr" sz="quarter" idx="3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1871755-50AA-464F-B9D3-CF431EB293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/>
      <p:bldP spid="513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1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506EA-157D-48C4-99B6-48E7D4DB52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FAB0C-9C07-4CEC-98D2-DCDC86EFC3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5DF02-46E0-4C5D-922A-B7E9641526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4A3F5-43DF-4065-B591-61A81E79EF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BBF61-BD0D-437E-A551-79507DAAB3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417EF-0610-4280-AD67-39A0822EBC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6E83B-8E19-4DF5-AA3D-D1EFE0E352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B4D8EB-84A9-4AE7-98AD-511AF32A78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E0D56-1A0F-4761-B9C1-7A08E89A64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3617C-6455-44B3-84D7-94C6462666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3048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43D1A28-A7DA-4C93-BDA6-8D3878350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7440F16-F596-4BD7-9E3C-3FA42FE849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402C65B-26AC-4230-99B7-B15C4A6B54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1113" y="-3175"/>
            <a:ext cx="9166226" cy="6897688"/>
            <a:chOff x="-7" y="-2"/>
            <a:chExt cx="5774" cy="4345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-7" y="10"/>
              <a:ext cx="5774" cy="4333"/>
              <a:chOff x="-7" y="10"/>
              <a:chExt cx="5774" cy="4333"/>
            </a:xfrm>
          </p:grpSpPr>
          <p:sp>
            <p:nvSpPr>
              <p:cNvPr id="4100" name="Freeform 4"/>
              <p:cNvSpPr>
                <a:spLocks/>
              </p:cNvSpPr>
              <p:nvPr/>
            </p:nvSpPr>
            <p:spPr bwMode="hidden">
              <a:xfrm>
                <a:off x="-7" y="1157"/>
                <a:ext cx="1429" cy="1707"/>
              </a:xfrm>
              <a:custGeom>
                <a:avLst/>
                <a:gdLst/>
                <a:ahLst/>
                <a:cxnLst>
                  <a:cxn ang="0">
                    <a:pos x="808" y="283"/>
                  </a:cxn>
                  <a:cxn ang="0">
                    <a:pos x="673" y="252"/>
                  </a:cxn>
                  <a:cxn ang="0">
                    <a:pos x="654" y="0"/>
                  </a:cxn>
                  <a:cxn ang="0">
                    <a:pos x="488" y="13"/>
                  </a:cxn>
                  <a:cxn ang="0">
                    <a:pos x="476" y="252"/>
                  </a:cxn>
                  <a:cxn ang="0">
                    <a:pos x="365" y="290"/>
                  </a:cxn>
                  <a:cxn ang="0">
                    <a:pos x="206" y="86"/>
                  </a:cxn>
                  <a:cxn ang="0">
                    <a:pos x="95" y="148"/>
                  </a:cxn>
                  <a:cxn ang="0">
                    <a:pos x="200" y="376"/>
                  </a:cxn>
                  <a:cxn ang="0">
                    <a:pos x="126" y="450"/>
                  </a:cxn>
                  <a:cxn ang="0">
                    <a:pos x="0" y="423"/>
                  </a:cxn>
                  <a:cxn ang="0">
                    <a:pos x="0" y="1273"/>
                  </a:cxn>
                  <a:cxn ang="0">
                    <a:pos x="101" y="1226"/>
                  </a:cxn>
                  <a:cxn ang="0">
                    <a:pos x="181" y="1306"/>
                  </a:cxn>
                  <a:cxn ang="0">
                    <a:pos x="70" y="1509"/>
                  </a:cxn>
                  <a:cxn ang="0">
                    <a:pos x="175" y="1596"/>
                  </a:cxn>
                  <a:cxn ang="0">
                    <a:pos x="365" y="1411"/>
                  </a:cxn>
                  <a:cxn ang="0">
                    <a:pos x="476" y="1448"/>
                  </a:cxn>
                  <a:cxn ang="0">
                    <a:pos x="501" y="1700"/>
                  </a:cxn>
                  <a:cxn ang="0">
                    <a:pos x="667" y="1707"/>
                  </a:cxn>
                  <a:cxn ang="0">
                    <a:pos x="685" y="1442"/>
                  </a:cxn>
                  <a:cxn ang="0">
                    <a:pos x="826" y="1405"/>
                  </a:cxn>
                  <a:cxn ang="0">
                    <a:pos x="993" y="1590"/>
                  </a:cxn>
                  <a:cxn ang="0">
                    <a:pos x="1103" y="1522"/>
                  </a:cxn>
                  <a:cxn ang="0">
                    <a:pos x="993" y="1300"/>
                  </a:cxn>
                  <a:cxn ang="0">
                    <a:pos x="1067" y="1207"/>
                  </a:cxn>
                  <a:cxn ang="0">
                    <a:pos x="1288" y="1312"/>
                  </a:cxn>
                  <a:cxn ang="0">
                    <a:pos x="1355" y="1196"/>
                  </a:cxn>
                  <a:cxn ang="0">
                    <a:pos x="1153" y="1047"/>
                  </a:cxn>
                  <a:cxn ang="0">
                    <a:pos x="1177" y="918"/>
                  </a:cxn>
                  <a:cxn ang="0">
                    <a:pos x="1429" y="894"/>
                  </a:cxn>
                  <a:cxn ang="0">
                    <a:pos x="1423" y="764"/>
                  </a:cxn>
                  <a:cxn ang="0">
                    <a:pos x="1171" y="727"/>
                  </a:cxn>
                  <a:cxn ang="0">
                    <a:pos x="1146" y="629"/>
                  </a:cxn>
                  <a:cxn ang="0">
                    <a:pos x="1349" y="487"/>
                  </a:cxn>
                  <a:cxn ang="0">
                    <a:pos x="1282" y="370"/>
                  </a:cxn>
                  <a:cxn ang="0">
                    <a:pos x="1054" y="462"/>
                  </a:cxn>
                  <a:cxn ang="0">
                    <a:pos x="980" y="388"/>
                  </a:cxn>
                  <a:cxn ang="0">
                    <a:pos x="1097" y="173"/>
                  </a:cxn>
                  <a:cxn ang="0">
                    <a:pos x="986" y="105"/>
                  </a:cxn>
                  <a:cxn ang="0">
                    <a:pos x="808" y="283"/>
                  </a:cxn>
                </a:cxnLst>
                <a:rect l="0" t="0" r="r" b="b"/>
                <a:pathLst>
                  <a:path w="1429" h="1707">
                    <a:moveTo>
                      <a:pt x="808" y="283"/>
                    </a:moveTo>
                    <a:lnTo>
                      <a:pt x="673" y="252"/>
                    </a:lnTo>
                    <a:lnTo>
                      <a:pt x="654" y="0"/>
                    </a:lnTo>
                    <a:lnTo>
                      <a:pt x="488" y="13"/>
                    </a:lnTo>
                    <a:lnTo>
                      <a:pt x="476" y="252"/>
                    </a:lnTo>
                    <a:lnTo>
                      <a:pt x="365" y="290"/>
                    </a:lnTo>
                    <a:lnTo>
                      <a:pt x="206" y="86"/>
                    </a:lnTo>
                    <a:lnTo>
                      <a:pt x="95" y="148"/>
                    </a:lnTo>
                    <a:lnTo>
                      <a:pt x="200" y="376"/>
                    </a:lnTo>
                    <a:lnTo>
                      <a:pt x="126" y="450"/>
                    </a:lnTo>
                    <a:lnTo>
                      <a:pt x="0" y="423"/>
                    </a:lnTo>
                    <a:lnTo>
                      <a:pt x="0" y="1273"/>
                    </a:lnTo>
                    <a:lnTo>
                      <a:pt x="101" y="1226"/>
                    </a:lnTo>
                    <a:lnTo>
                      <a:pt x="181" y="1306"/>
                    </a:lnTo>
                    <a:lnTo>
                      <a:pt x="70" y="1509"/>
                    </a:lnTo>
                    <a:lnTo>
                      <a:pt x="175" y="1596"/>
                    </a:lnTo>
                    <a:lnTo>
                      <a:pt x="365" y="1411"/>
                    </a:lnTo>
                    <a:lnTo>
                      <a:pt x="476" y="1448"/>
                    </a:lnTo>
                    <a:lnTo>
                      <a:pt x="501" y="1700"/>
                    </a:lnTo>
                    <a:lnTo>
                      <a:pt x="667" y="1707"/>
                    </a:lnTo>
                    <a:lnTo>
                      <a:pt x="685" y="1442"/>
                    </a:lnTo>
                    <a:lnTo>
                      <a:pt x="826" y="1405"/>
                    </a:lnTo>
                    <a:lnTo>
                      <a:pt x="993" y="1590"/>
                    </a:lnTo>
                    <a:lnTo>
                      <a:pt x="1103" y="1522"/>
                    </a:lnTo>
                    <a:lnTo>
                      <a:pt x="993" y="1300"/>
                    </a:lnTo>
                    <a:lnTo>
                      <a:pt x="1067" y="1207"/>
                    </a:lnTo>
                    <a:lnTo>
                      <a:pt x="1288" y="1312"/>
                    </a:lnTo>
                    <a:lnTo>
                      <a:pt x="1355" y="1196"/>
                    </a:lnTo>
                    <a:lnTo>
                      <a:pt x="1153" y="1047"/>
                    </a:lnTo>
                    <a:lnTo>
                      <a:pt x="1177" y="918"/>
                    </a:lnTo>
                    <a:lnTo>
                      <a:pt x="1429" y="894"/>
                    </a:lnTo>
                    <a:lnTo>
                      <a:pt x="1423" y="764"/>
                    </a:lnTo>
                    <a:lnTo>
                      <a:pt x="1171" y="727"/>
                    </a:lnTo>
                    <a:lnTo>
                      <a:pt x="1146" y="629"/>
                    </a:lnTo>
                    <a:lnTo>
                      <a:pt x="1349" y="487"/>
                    </a:lnTo>
                    <a:lnTo>
                      <a:pt x="1282" y="370"/>
                    </a:lnTo>
                    <a:lnTo>
                      <a:pt x="1054" y="462"/>
                    </a:lnTo>
                    <a:lnTo>
                      <a:pt x="980" y="388"/>
                    </a:lnTo>
                    <a:lnTo>
                      <a:pt x="1097" y="173"/>
                    </a:lnTo>
                    <a:lnTo>
                      <a:pt x="986" y="105"/>
                    </a:lnTo>
                    <a:lnTo>
                      <a:pt x="808" y="28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1" name="Freeform 5"/>
              <p:cNvSpPr>
                <a:spLocks/>
              </p:cNvSpPr>
              <p:nvPr/>
            </p:nvSpPr>
            <p:spPr bwMode="hidden">
              <a:xfrm>
                <a:off x="68" y="10"/>
                <a:ext cx="528" cy="496"/>
              </a:xfrm>
              <a:custGeom>
                <a:avLst/>
                <a:gdLst/>
                <a:ahLst/>
                <a:cxnLst>
                  <a:cxn ang="0">
                    <a:pos x="335" y="56"/>
                  </a:cxn>
                  <a:cxn ang="0">
                    <a:pos x="293" y="46"/>
                  </a:cxn>
                  <a:cxn ang="0">
                    <a:pos x="288" y="0"/>
                  </a:cxn>
                  <a:cxn ang="0">
                    <a:pos x="238" y="0"/>
                  </a:cxn>
                  <a:cxn ang="0">
                    <a:pos x="232" y="46"/>
                  </a:cxn>
                  <a:cxn ang="0">
                    <a:pos x="198" y="58"/>
                  </a:cxn>
                  <a:cxn ang="0">
                    <a:pos x="146" y="0"/>
                  </a:cxn>
                  <a:cxn ang="0">
                    <a:pos x="114" y="14"/>
                  </a:cxn>
                  <a:cxn ang="0">
                    <a:pos x="147" y="84"/>
                  </a:cxn>
                  <a:cxn ang="0">
                    <a:pos x="124" y="107"/>
                  </a:cxn>
                  <a:cxn ang="0">
                    <a:pos x="50" y="81"/>
                  </a:cxn>
                  <a:cxn ang="0">
                    <a:pos x="32" y="109"/>
                  </a:cxn>
                  <a:cxn ang="0">
                    <a:pos x="90" y="159"/>
                  </a:cxn>
                  <a:cxn ang="0">
                    <a:pos x="80" y="197"/>
                  </a:cxn>
                  <a:cxn ang="0">
                    <a:pos x="2" y="202"/>
                  </a:cxn>
                  <a:cxn ang="0">
                    <a:pos x="0" y="244"/>
                  </a:cxn>
                  <a:cxn ang="0">
                    <a:pos x="80" y="256"/>
                  </a:cxn>
                  <a:cxn ang="0">
                    <a:pos x="88" y="292"/>
                  </a:cxn>
                  <a:cxn ang="0">
                    <a:pos x="29" y="345"/>
                  </a:cxn>
                  <a:cxn ang="0">
                    <a:pos x="50" y="378"/>
                  </a:cxn>
                  <a:cxn ang="0">
                    <a:pos x="116" y="347"/>
                  </a:cxn>
                  <a:cxn ang="0">
                    <a:pos x="141" y="372"/>
                  </a:cxn>
                  <a:cxn ang="0">
                    <a:pos x="107" y="435"/>
                  </a:cxn>
                  <a:cxn ang="0">
                    <a:pos x="139" y="462"/>
                  </a:cxn>
                  <a:cxn ang="0">
                    <a:pos x="198" y="404"/>
                  </a:cxn>
                  <a:cxn ang="0">
                    <a:pos x="232" y="416"/>
                  </a:cxn>
                  <a:cxn ang="0">
                    <a:pos x="240" y="494"/>
                  </a:cxn>
                  <a:cxn ang="0">
                    <a:pos x="292" y="496"/>
                  </a:cxn>
                  <a:cxn ang="0">
                    <a:pos x="297" y="414"/>
                  </a:cxn>
                  <a:cxn ang="0">
                    <a:pos x="341" y="403"/>
                  </a:cxn>
                  <a:cxn ang="0">
                    <a:pos x="393" y="460"/>
                  </a:cxn>
                  <a:cxn ang="0">
                    <a:pos x="427" y="439"/>
                  </a:cxn>
                  <a:cxn ang="0">
                    <a:pos x="393" y="370"/>
                  </a:cxn>
                  <a:cxn ang="0">
                    <a:pos x="416" y="341"/>
                  </a:cxn>
                  <a:cxn ang="0">
                    <a:pos x="484" y="374"/>
                  </a:cxn>
                  <a:cxn ang="0">
                    <a:pos x="505" y="338"/>
                  </a:cxn>
                  <a:cxn ang="0">
                    <a:pos x="442" y="292"/>
                  </a:cxn>
                  <a:cxn ang="0">
                    <a:pos x="450" y="252"/>
                  </a:cxn>
                  <a:cxn ang="0">
                    <a:pos x="528" y="244"/>
                  </a:cxn>
                  <a:cxn ang="0">
                    <a:pos x="526" y="204"/>
                  </a:cxn>
                  <a:cxn ang="0">
                    <a:pos x="448" y="193"/>
                  </a:cxn>
                  <a:cxn ang="0">
                    <a:pos x="440" y="162"/>
                  </a:cxn>
                  <a:cxn ang="0">
                    <a:pos x="503" y="119"/>
                  </a:cxn>
                  <a:cxn ang="0">
                    <a:pos x="482" y="82"/>
                  </a:cxn>
                  <a:cxn ang="0">
                    <a:pos x="412" y="111"/>
                  </a:cxn>
                  <a:cxn ang="0">
                    <a:pos x="389" y="88"/>
                  </a:cxn>
                  <a:cxn ang="0">
                    <a:pos x="425" y="21"/>
                  </a:cxn>
                  <a:cxn ang="0">
                    <a:pos x="391" y="0"/>
                  </a:cxn>
                  <a:cxn ang="0">
                    <a:pos x="335" y="56"/>
                  </a:cxn>
                </a:cxnLst>
                <a:rect l="0" t="0" r="r" b="b"/>
                <a:pathLst>
                  <a:path w="528" h="496">
                    <a:moveTo>
                      <a:pt x="335" y="56"/>
                    </a:moveTo>
                    <a:lnTo>
                      <a:pt x="293" y="46"/>
                    </a:lnTo>
                    <a:lnTo>
                      <a:pt x="288" y="0"/>
                    </a:lnTo>
                    <a:lnTo>
                      <a:pt x="238" y="0"/>
                    </a:lnTo>
                    <a:lnTo>
                      <a:pt x="232" y="46"/>
                    </a:lnTo>
                    <a:lnTo>
                      <a:pt x="198" y="58"/>
                    </a:lnTo>
                    <a:lnTo>
                      <a:pt x="146" y="0"/>
                    </a:lnTo>
                    <a:lnTo>
                      <a:pt x="114" y="14"/>
                    </a:lnTo>
                    <a:lnTo>
                      <a:pt x="147" y="84"/>
                    </a:lnTo>
                    <a:lnTo>
                      <a:pt x="124" y="107"/>
                    </a:lnTo>
                    <a:lnTo>
                      <a:pt x="50" y="81"/>
                    </a:lnTo>
                    <a:lnTo>
                      <a:pt x="32" y="109"/>
                    </a:lnTo>
                    <a:lnTo>
                      <a:pt x="90" y="159"/>
                    </a:lnTo>
                    <a:lnTo>
                      <a:pt x="80" y="197"/>
                    </a:lnTo>
                    <a:lnTo>
                      <a:pt x="2" y="202"/>
                    </a:lnTo>
                    <a:lnTo>
                      <a:pt x="0" y="244"/>
                    </a:lnTo>
                    <a:lnTo>
                      <a:pt x="80" y="256"/>
                    </a:lnTo>
                    <a:lnTo>
                      <a:pt x="88" y="292"/>
                    </a:lnTo>
                    <a:lnTo>
                      <a:pt x="29" y="345"/>
                    </a:lnTo>
                    <a:lnTo>
                      <a:pt x="50" y="378"/>
                    </a:lnTo>
                    <a:lnTo>
                      <a:pt x="116" y="347"/>
                    </a:lnTo>
                    <a:lnTo>
                      <a:pt x="141" y="372"/>
                    </a:lnTo>
                    <a:lnTo>
                      <a:pt x="107" y="435"/>
                    </a:lnTo>
                    <a:lnTo>
                      <a:pt x="139" y="462"/>
                    </a:lnTo>
                    <a:lnTo>
                      <a:pt x="198" y="404"/>
                    </a:lnTo>
                    <a:lnTo>
                      <a:pt x="232" y="416"/>
                    </a:lnTo>
                    <a:lnTo>
                      <a:pt x="240" y="494"/>
                    </a:lnTo>
                    <a:lnTo>
                      <a:pt x="292" y="496"/>
                    </a:lnTo>
                    <a:lnTo>
                      <a:pt x="297" y="414"/>
                    </a:lnTo>
                    <a:lnTo>
                      <a:pt x="341" y="403"/>
                    </a:lnTo>
                    <a:lnTo>
                      <a:pt x="393" y="460"/>
                    </a:lnTo>
                    <a:lnTo>
                      <a:pt x="427" y="439"/>
                    </a:lnTo>
                    <a:lnTo>
                      <a:pt x="393" y="370"/>
                    </a:lnTo>
                    <a:lnTo>
                      <a:pt x="416" y="341"/>
                    </a:lnTo>
                    <a:lnTo>
                      <a:pt x="484" y="374"/>
                    </a:lnTo>
                    <a:lnTo>
                      <a:pt x="505" y="338"/>
                    </a:lnTo>
                    <a:lnTo>
                      <a:pt x="442" y="292"/>
                    </a:lnTo>
                    <a:lnTo>
                      <a:pt x="450" y="252"/>
                    </a:lnTo>
                    <a:lnTo>
                      <a:pt x="528" y="244"/>
                    </a:lnTo>
                    <a:lnTo>
                      <a:pt x="526" y="204"/>
                    </a:lnTo>
                    <a:lnTo>
                      <a:pt x="448" y="193"/>
                    </a:lnTo>
                    <a:lnTo>
                      <a:pt x="440" y="162"/>
                    </a:lnTo>
                    <a:lnTo>
                      <a:pt x="503" y="119"/>
                    </a:lnTo>
                    <a:lnTo>
                      <a:pt x="482" y="82"/>
                    </a:lnTo>
                    <a:lnTo>
                      <a:pt x="412" y="111"/>
                    </a:lnTo>
                    <a:lnTo>
                      <a:pt x="389" y="88"/>
                    </a:lnTo>
                    <a:lnTo>
                      <a:pt x="425" y="21"/>
                    </a:lnTo>
                    <a:lnTo>
                      <a:pt x="391" y="0"/>
                    </a:lnTo>
                    <a:lnTo>
                      <a:pt x="335" y="5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751" y="223"/>
                <a:ext cx="1428" cy="1430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1595" y="800"/>
                <a:ext cx="2312" cy="2313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" y="3022"/>
                <a:ext cx="2153" cy="1321"/>
              </a:xfrm>
              <a:custGeom>
                <a:avLst/>
                <a:gdLst/>
                <a:ahLst/>
                <a:cxnLst>
                  <a:cxn ang="0">
                    <a:pos x="1368" y="358"/>
                  </a:cxn>
                  <a:cxn ang="0">
                    <a:pos x="1197" y="318"/>
                  </a:cxn>
                  <a:cxn ang="0">
                    <a:pos x="1173" y="0"/>
                  </a:cxn>
                  <a:cxn ang="0">
                    <a:pos x="964" y="16"/>
                  </a:cxn>
                  <a:cxn ang="0">
                    <a:pos x="948" y="318"/>
                  </a:cxn>
                  <a:cxn ang="0">
                    <a:pos x="808" y="366"/>
                  </a:cxn>
                  <a:cxn ang="0">
                    <a:pos x="606" y="109"/>
                  </a:cxn>
                  <a:cxn ang="0">
                    <a:pos x="467" y="187"/>
                  </a:cxn>
                  <a:cxn ang="0">
                    <a:pos x="599" y="474"/>
                  </a:cxn>
                  <a:cxn ang="0">
                    <a:pos x="506" y="568"/>
                  </a:cxn>
                  <a:cxn ang="0">
                    <a:pos x="202" y="459"/>
                  </a:cxn>
                  <a:cxn ang="0">
                    <a:pos x="132" y="576"/>
                  </a:cxn>
                  <a:cxn ang="0">
                    <a:pos x="365" y="778"/>
                  </a:cxn>
                  <a:cxn ang="0">
                    <a:pos x="327" y="933"/>
                  </a:cxn>
                  <a:cxn ang="0">
                    <a:pos x="7" y="956"/>
                  </a:cxn>
                  <a:cxn ang="0">
                    <a:pos x="0" y="1128"/>
                  </a:cxn>
                  <a:cxn ang="0">
                    <a:pos x="327" y="1174"/>
                  </a:cxn>
                  <a:cxn ang="0">
                    <a:pos x="358" y="1321"/>
                  </a:cxn>
                  <a:cxn ang="0">
                    <a:pos x="1804" y="1321"/>
                  </a:cxn>
                  <a:cxn ang="0">
                    <a:pos x="1835" y="1158"/>
                  </a:cxn>
                  <a:cxn ang="0">
                    <a:pos x="2153" y="1128"/>
                  </a:cxn>
                  <a:cxn ang="0">
                    <a:pos x="2146" y="964"/>
                  </a:cxn>
                  <a:cxn ang="0">
                    <a:pos x="1827" y="917"/>
                  </a:cxn>
                  <a:cxn ang="0">
                    <a:pos x="1795" y="793"/>
                  </a:cxn>
                  <a:cxn ang="0">
                    <a:pos x="2052" y="615"/>
                  </a:cxn>
                  <a:cxn ang="0">
                    <a:pos x="1967" y="467"/>
                  </a:cxn>
                  <a:cxn ang="0">
                    <a:pos x="1679" y="583"/>
                  </a:cxn>
                  <a:cxn ang="0">
                    <a:pos x="1586" y="490"/>
                  </a:cxn>
                  <a:cxn ang="0">
                    <a:pos x="1733" y="218"/>
                  </a:cxn>
                  <a:cxn ang="0">
                    <a:pos x="1593" y="132"/>
                  </a:cxn>
                  <a:cxn ang="0">
                    <a:pos x="1368" y="358"/>
                  </a:cxn>
                </a:cxnLst>
                <a:rect l="0" t="0" r="r" b="b"/>
                <a:pathLst>
                  <a:path w="2153" h="1321">
                    <a:moveTo>
                      <a:pt x="1368" y="358"/>
                    </a:moveTo>
                    <a:lnTo>
                      <a:pt x="1197" y="318"/>
                    </a:lnTo>
                    <a:lnTo>
                      <a:pt x="1173" y="0"/>
                    </a:lnTo>
                    <a:lnTo>
                      <a:pt x="964" y="16"/>
                    </a:lnTo>
                    <a:lnTo>
                      <a:pt x="948" y="318"/>
                    </a:lnTo>
                    <a:lnTo>
                      <a:pt x="808" y="366"/>
                    </a:lnTo>
                    <a:lnTo>
                      <a:pt x="606" y="109"/>
                    </a:lnTo>
                    <a:lnTo>
                      <a:pt x="467" y="187"/>
                    </a:lnTo>
                    <a:lnTo>
                      <a:pt x="599" y="474"/>
                    </a:lnTo>
                    <a:lnTo>
                      <a:pt x="506" y="568"/>
                    </a:lnTo>
                    <a:lnTo>
                      <a:pt x="202" y="459"/>
                    </a:lnTo>
                    <a:lnTo>
                      <a:pt x="132" y="576"/>
                    </a:lnTo>
                    <a:lnTo>
                      <a:pt x="365" y="778"/>
                    </a:lnTo>
                    <a:lnTo>
                      <a:pt x="327" y="933"/>
                    </a:lnTo>
                    <a:lnTo>
                      <a:pt x="7" y="956"/>
                    </a:lnTo>
                    <a:lnTo>
                      <a:pt x="0" y="1128"/>
                    </a:lnTo>
                    <a:lnTo>
                      <a:pt x="327" y="1174"/>
                    </a:lnTo>
                    <a:lnTo>
                      <a:pt x="358" y="1321"/>
                    </a:lnTo>
                    <a:lnTo>
                      <a:pt x="1804" y="1321"/>
                    </a:lnTo>
                    <a:lnTo>
                      <a:pt x="1835" y="1158"/>
                    </a:lnTo>
                    <a:lnTo>
                      <a:pt x="2153" y="1128"/>
                    </a:lnTo>
                    <a:lnTo>
                      <a:pt x="2146" y="964"/>
                    </a:lnTo>
                    <a:lnTo>
                      <a:pt x="1827" y="917"/>
                    </a:lnTo>
                    <a:lnTo>
                      <a:pt x="1795" y="793"/>
                    </a:lnTo>
                    <a:lnTo>
                      <a:pt x="2052" y="615"/>
                    </a:lnTo>
                    <a:lnTo>
                      <a:pt x="1967" y="467"/>
                    </a:lnTo>
                    <a:lnTo>
                      <a:pt x="1679" y="583"/>
                    </a:lnTo>
                    <a:lnTo>
                      <a:pt x="1586" y="490"/>
                    </a:lnTo>
                    <a:lnTo>
                      <a:pt x="1733" y="218"/>
                    </a:lnTo>
                    <a:lnTo>
                      <a:pt x="1593" y="132"/>
                    </a:lnTo>
                    <a:lnTo>
                      <a:pt x="1368" y="358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831" y="2788"/>
                <a:ext cx="1426" cy="1426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3557" y="307"/>
                <a:ext cx="1845" cy="1846"/>
              </a:xfrm>
              <a:custGeom>
                <a:avLst/>
                <a:gdLst/>
                <a:ahLst/>
                <a:cxnLst>
                  <a:cxn ang="0">
                    <a:pos x="1469" y="384"/>
                  </a:cxn>
                  <a:cxn ang="0">
                    <a:pos x="1285" y="342"/>
                  </a:cxn>
                  <a:cxn ang="0">
                    <a:pos x="1260" y="0"/>
                  </a:cxn>
                  <a:cxn ang="0">
                    <a:pos x="1035" y="17"/>
                  </a:cxn>
                  <a:cxn ang="0">
                    <a:pos x="1018" y="342"/>
                  </a:cxn>
                  <a:cxn ang="0">
                    <a:pos x="868" y="393"/>
                  </a:cxn>
                  <a:cxn ang="0">
                    <a:pos x="651" y="117"/>
                  </a:cxn>
                  <a:cxn ang="0">
                    <a:pos x="501" y="201"/>
                  </a:cxn>
                  <a:cxn ang="0">
                    <a:pos x="643" y="509"/>
                  </a:cxn>
                  <a:cxn ang="0">
                    <a:pos x="543" y="610"/>
                  </a:cxn>
                  <a:cxn ang="0">
                    <a:pos x="217" y="493"/>
                  </a:cxn>
                  <a:cxn ang="0">
                    <a:pos x="142" y="618"/>
                  </a:cxn>
                  <a:cxn ang="0">
                    <a:pos x="392" y="835"/>
                  </a:cxn>
                  <a:cxn ang="0">
                    <a:pos x="351" y="1002"/>
                  </a:cxn>
                  <a:cxn ang="0">
                    <a:pos x="8" y="1027"/>
                  </a:cxn>
                  <a:cxn ang="0">
                    <a:pos x="0" y="1211"/>
                  </a:cxn>
                  <a:cxn ang="0">
                    <a:pos x="351" y="1261"/>
                  </a:cxn>
                  <a:cxn ang="0">
                    <a:pos x="384" y="1419"/>
                  </a:cxn>
                  <a:cxn ang="0">
                    <a:pos x="125" y="1653"/>
                  </a:cxn>
                  <a:cxn ang="0">
                    <a:pos x="217" y="1795"/>
                  </a:cxn>
                  <a:cxn ang="0">
                    <a:pos x="509" y="1661"/>
                  </a:cxn>
                  <a:cxn ang="0">
                    <a:pos x="618" y="1770"/>
                  </a:cxn>
                  <a:cxn ang="0">
                    <a:pos x="467" y="2045"/>
                  </a:cxn>
                  <a:cxn ang="0">
                    <a:pos x="609" y="2162"/>
                  </a:cxn>
                  <a:cxn ang="0">
                    <a:pos x="868" y="1912"/>
                  </a:cxn>
                  <a:cxn ang="0">
                    <a:pos x="1018" y="1962"/>
                  </a:cxn>
                  <a:cxn ang="0">
                    <a:pos x="1052" y="2304"/>
                  </a:cxn>
                  <a:cxn ang="0">
                    <a:pos x="1277" y="2313"/>
                  </a:cxn>
                  <a:cxn ang="0">
                    <a:pos x="1302" y="1954"/>
                  </a:cxn>
                  <a:cxn ang="0">
                    <a:pos x="1494" y="1904"/>
                  </a:cxn>
                  <a:cxn ang="0">
                    <a:pos x="1720" y="2154"/>
                  </a:cxn>
                  <a:cxn ang="0">
                    <a:pos x="1870" y="2062"/>
                  </a:cxn>
                  <a:cxn ang="0">
                    <a:pos x="1720" y="1762"/>
                  </a:cxn>
                  <a:cxn ang="0">
                    <a:pos x="1820" y="1636"/>
                  </a:cxn>
                  <a:cxn ang="0">
                    <a:pos x="2120" y="1778"/>
                  </a:cxn>
                  <a:cxn ang="0">
                    <a:pos x="2212" y="1620"/>
                  </a:cxn>
                  <a:cxn ang="0">
                    <a:pos x="1937" y="1419"/>
                  </a:cxn>
                  <a:cxn ang="0">
                    <a:pos x="1970" y="1244"/>
                  </a:cxn>
                  <a:cxn ang="0">
                    <a:pos x="2312" y="1211"/>
                  </a:cxn>
                  <a:cxn ang="0">
                    <a:pos x="2304" y="1035"/>
                  </a:cxn>
                  <a:cxn ang="0">
                    <a:pos x="1962" y="985"/>
                  </a:cxn>
                  <a:cxn ang="0">
                    <a:pos x="1928" y="852"/>
                  </a:cxn>
                  <a:cxn ang="0">
                    <a:pos x="2204" y="660"/>
                  </a:cxn>
                  <a:cxn ang="0">
                    <a:pos x="2112" y="501"/>
                  </a:cxn>
                  <a:cxn ang="0">
                    <a:pos x="1803" y="626"/>
                  </a:cxn>
                  <a:cxn ang="0">
                    <a:pos x="1703" y="526"/>
                  </a:cxn>
                  <a:cxn ang="0">
                    <a:pos x="1861" y="234"/>
                  </a:cxn>
                  <a:cxn ang="0">
                    <a:pos x="1711" y="142"/>
                  </a:cxn>
                  <a:cxn ang="0">
                    <a:pos x="1469" y="384"/>
                  </a:cxn>
                </a:cxnLst>
                <a:rect l="0" t="0" r="r" b="b"/>
                <a:pathLst>
                  <a:path w="2312" h="2313">
                    <a:moveTo>
                      <a:pt x="1469" y="384"/>
                    </a:moveTo>
                    <a:lnTo>
                      <a:pt x="1285" y="342"/>
                    </a:lnTo>
                    <a:lnTo>
                      <a:pt x="1260" y="0"/>
                    </a:lnTo>
                    <a:lnTo>
                      <a:pt x="1035" y="17"/>
                    </a:lnTo>
                    <a:lnTo>
                      <a:pt x="1018" y="342"/>
                    </a:lnTo>
                    <a:lnTo>
                      <a:pt x="868" y="393"/>
                    </a:lnTo>
                    <a:lnTo>
                      <a:pt x="651" y="117"/>
                    </a:lnTo>
                    <a:lnTo>
                      <a:pt x="501" y="201"/>
                    </a:lnTo>
                    <a:lnTo>
                      <a:pt x="643" y="509"/>
                    </a:lnTo>
                    <a:lnTo>
                      <a:pt x="543" y="610"/>
                    </a:lnTo>
                    <a:lnTo>
                      <a:pt x="217" y="493"/>
                    </a:lnTo>
                    <a:lnTo>
                      <a:pt x="142" y="618"/>
                    </a:lnTo>
                    <a:lnTo>
                      <a:pt x="392" y="835"/>
                    </a:lnTo>
                    <a:lnTo>
                      <a:pt x="351" y="1002"/>
                    </a:lnTo>
                    <a:lnTo>
                      <a:pt x="8" y="1027"/>
                    </a:lnTo>
                    <a:lnTo>
                      <a:pt x="0" y="1211"/>
                    </a:lnTo>
                    <a:lnTo>
                      <a:pt x="351" y="1261"/>
                    </a:lnTo>
                    <a:lnTo>
                      <a:pt x="384" y="1419"/>
                    </a:lnTo>
                    <a:lnTo>
                      <a:pt x="125" y="1653"/>
                    </a:lnTo>
                    <a:lnTo>
                      <a:pt x="217" y="1795"/>
                    </a:lnTo>
                    <a:lnTo>
                      <a:pt x="509" y="1661"/>
                    </a:lnTo>
                    <a:lnTo>
                      <a:pt x="618" y="1770"/>
                    </a:lnTo>
                    <a:lnTo>
                      <a:pt x="467" y="2045"/>
                    </a:lnTo>
                    <a:lnTo>
                      <a:pt x="609" y="2162"/>
                    </a:lnTo>
                    <a:lnTo>
                      <a:pt x="868" y="1912"/>
                    </a:lnTo>
                    <a:lnTo>
                      <a:pt x="1018" y="1962"/>
                    </a:lnTo>
                    <a:lnTo>
                      <a:pt x="1052" y="2304"/>
                    </a:lnTo>
                    <a:lnTo>
                      <a:pt x="1277" y="2313"/>
                    </a:lnTo>
                    <a:lnTo>
                      <a:pt x="1302" y="1954"/>
                    </a:lnTo>
                    <a:lnTo>
                      <a:pt x="1494" y="1904"/>
                    </a:lnTo>
                    <a:lnTo>
                      <a:pt x="1720" y="2154"/>
                    </a:lnTo>
                    <a:lnTo>
                      <a:pt x="1870" y="2062"/>
                    </a:lnTo>
                    <a:lnTo>
                      <a:pt x="1720" y="1762"/>
                    </a:lnTo>
                    <a:lnTo>
                      <a:pt x="1820" y="1636"/>
                    </a:lnTo>
                    <a:lnTo>
                      <a:pt x="2120" y="1778"/>
                    </a:lnTo>
                    <a:lnTo>
                      <a:pt x="2212" y="1620"/>
                    </a:lnTo>
                    <a:lnTo>
                      <a:pt x="1937" y="1419"/>
                    </a:lnTo>
                    <a:lnTo>
                      <a:pt x="1970" y="1244"/>
                    </a:lnTo>
                    <a:lnTo>
                      <a:pt x="2312" y="1211"/>
                    </a:lnTo>
                    <a:lnTo>
                      <a:pt x="2304" y="1035"/>
                    </a:lnTo>
                    <a:lnTo>
                      <a:pt x="1962" y="985"/>
                    </a:lnTo>
                    <a:lnTo>
                      <a:pt x="1928" y="852"/>
                    </a:lnTo>
                    <a:lnTo>
                      <a:pt x="2204" y="660"/>
                    </a:lnTo>
                    <a:lnTo>
                      <a:pt x="2112" y="501"/>
                    </a:lnTo>
                    <a:lnTo>
                      <a:pt x="1803" y="626"/>
                    </a:lnTo>
                    <a:lnTo>
                      <a:pt x="1703" y="526"/>
                    </a:lnTo>
                    <a:lnTo>
                      <a:pt x="1861" y="234"/>
                    </a:lnTo>
                    <a:lnTo>
                      <a:pt x="1711" y="142"/>
                    </a:lnTo>
                    <a:lnTo>
                      <a:pt x="1469" y="3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hidden">
              <a:xfrm>
                <a:off x="4502" y="1610"/>
                <a:ext cx="1265" cy="2518"/>
              </a:xfrm>
              <a:custGeom>
                <a:avLst/>
                <a:gdLst/>
                <a:ahLst/>
                <a:cxnLst>
                  <a:cxn ang="0">
                    <a:pos x="1265" y="0"/>
                  </a:cxn>
                  <a:cxn ang="0">
                    <a:pos x="1128" y="18"/>
                  </a:cxn>
                  <a:cxn ang="0">
                    <a:pos x="1110" y="372"/>
                  </a:cxn>
                  <a:cxn ang="0">
                    <a:pos x="946" y="428"/>
                  </a:cxn>
                  <a:cxn ang="0">
                    <a:pos x="710" y="127"/>
                  </a:cxn>
                  <a:cxn ang="0">
                    <a:pos x="546" y="219"/>
                  </a:cxn>
                  <a:cxn ang="0">
                    <a:pos x="701" y="555"/>
                  </a:cxn>
                  <a:cxn ang="0">
                    <a:pos x="592" y="665"/>
                  </a:cxn>
                  <a:cxn ang="0">
                    <a:pos x="237" y="537"/>
                  </a:cxn>
                  <a:cxn ang="0">
                    <a:pos x="155" y="674"/>
                  </a:cxn>
                  <a:cxn ang="0">
                    <a:pos x="427" y="911"/>
                  </a:cxn>
                  <a:cxn ang="0">
                    <a:pos x="383" y="1093"/>
                  </a:cxn>
                  <a:cxn ang="0">
                    <a:pos x="9" y="1121"/>
                  </a:cxn>
                  <a:cxn ang="0">
                    <a:pos x="0" y="1322"/>
                  </a:cxn>
                  <a:cxn ang="0">
                    <a:pos x="383" y="1376"/>
                  </a:cxn>
                  <a:cxn ang="0">
                    <a:pos x="419" y="1549"/>
                  </a:cxn>
                  <a:cxn ang="0">
                    <a:pos x="136" y="1804"/>
                  </a:cxn>
                  <a:cxn ang="0">
                    <a:pos x="237" y="1959"/>
                  </a:cxn>
                  <a:cxn ang="0">
                    <a:pos x="555" y="1813"/>
                  </a:cxn>
                  <a:cxn ang="0">
                    <a:pos x="674" y="1932"/>
                  </a:cxn>
                  <a:cxn ang="0">
                    <a:pos x="509" y="2232"/>
                  </a:cxn>
                  <a:cxn ang="0">
                    <a:pos x="664" y="2360"/>
                  </a:cxn>
                  <a:cxn ang="0">
                    <a:pos x="946" y="2087"/>
                  </a:cxn>
                  <a:cxn ang="0">
                    <a:pos x="1110" y="2142"/>
                  </a:cxn>
                  <a:cxn ang="0">
                    <a:pos x="1147" y="2515"/>
                  </a:cxn>
                  <a:cxn ang="0">
                    <a:pos x="1265" y="2518"/>
                  </a:cxn>
                  <a:cxn ang="0">
                    <a:pos x="1265" y="0"/>
                  </a:cxn>
                </a:cxnLst>
                <a:rect l="0" t="0" r="r" b="b"/>
                <a:pathLst>
                  <a:path w="1265" h="2518">
                    <a:moveTo>
                      <a:pt x="1265" y="0"/>
                    </a:moveTo>
                    <a:lnTo>
                      <a:pt x="1128" y="18"/>
                    </a:lnTo>
                    <a:lnTo>
                      <a:pt x="1110" y="372"/>
                    </a:lnTo>
                    <a:lnTo>
                      <a:pt x="946" y="428"/>
                    </a:lnTo>
                    <a:lnTo>
                      <a:pt x="710" y="127"/>
                    </a:lnTo>
                    <a:lnTo>
                      <a:pt x="546" y="219"/>
                    </a:lnTo>
                    <a:lnTo>
                      <a:pt x="701" y="555"/>
                    </a:lnTo>
                    <a:lnTo>
                      <a:pt x="592" y="665"/>
                    </a:lnTo>
                    <a:lnTo>
                      <a:pt x="237" y="537"/>
                    </a:lnTo>
                    <a:lnTo>
                      <a:pt x="155" y="674"/>
                    </a:lnTo>
                    <a:lnTo>
                      <a:pt x="427" y="911"/>
                    </a:lnTo>
                    <a:lnTo>
                      <a:pt x="383" y="1093"/>
                    </a:lnTo>
                    <a:lnTo>
                      <a:pt x="9" y="1121"/>
                    </a:lnTo>
                    <a:lnTo>
                      <a:pt x="0" y="1322"/>
                    </a:lnTo>
                    <a:lnTo>
                      <a:pt x="383" y="1376"/>
                    </a:lnTo>
                    <a:lnTo>
                      <a:pt x="419" y="1549"/>
                    </a:lnTo>
                    <a:lnTo>
                      <a:pt x="136" y="1804"/>
                    </a:lnTo>
                    <a:lnTo>
                      <a:pt x="237" y="1959"/>
                    </a:lnTo>
                    <a:lnTo>
                      <a:pt x="555" y="1813"/>
                    </a:lnTo>
                    <a:lnTo>
                      <a:pt x="674" y="1932"/>
                    </a:lnTo>
                    <a:lnTo>
                      <a:pt x="509" y="2232"/>
                    </a:lnTo>
                    <a:lnTo>
                      <a:pt x="664" y="2360"/>
                    </a:lnTo>
                    <a:lnTo>
                      <a:pt x="946" y="2087"/>
                    </a:lnTo>
                    <a:lnTo>
                      <a:pt x="1110" y="2142"/>
                    </a:lnTo>
                    <a:lnTo>
                      <a:pt x="1147" y="2515"/>
                    </a:lnTo>
                    <a:lnTo>
                      <a:pt x="1265" y="2518"/>
                    </a:lnTo>
                    <a:lnTo>
                      <a:pt x="1265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4108" name="Picture 12" descr="Facbanna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invGray">
            <a:xfrm>
              <a:off x="2" y="-2"/>
              <a:ext cx="506" cy="4320"/>
            </a:xfrm>
            <a:prstGeom prst="rect">
              <a:avLst/>
            </a:prstGeom>
            <a:noFill/>
          </p:spPr>
        </p:pic>
      </p:grpSp>
      <p:sp>
        <p:nvSpPr>
          <p:cNvPr id="4109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91A374D5-4514-488A-B94E-527B50D1605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9" grpId="0"/>
      <p:bldP spid="4110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1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Chapter 23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Industrialization and Western Global Hegemony, 1750-1914</a:t>
            </a:r>
          </a:p>
        </p:txBody>
      </p:sp>
      <p:pic>
        <p:nvPicPr>
          <p:cNvPr id="2052" name="Picture 4" descr="industry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0"/>
            <a:ext cx="3581400" cy="2576513"/>
          </a:xfrm>
          <a:prstGeom prst="rect">
            <a:avLst/>
          </a:prstGeom>
          <a:noFill/>
        </p:spPr>
      </p:pic>
      <p:pic>
        <p:nvPicPr>
          <p:cNvPr id="2053" name="Picture 5" descr="napoleon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0"/>
            <a:ext cx="3276600" cy="26019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Forces of Change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5181600"/>
          </a:xfrm>
        </p:spPr>
        <p:txBody>
          <a:bodyPr/>
          <a:lstStyle/>
          <a:p>
            <a:r>
              <a:rPr lang="en-US"/>
              <a:t>Cultural:</a:t>
            </a:r>
          </a:p>
          <a:p>
            <a:pPr lvl="1"/>
            <a:r>
              <a:rPr lang="en-US"/>
              <a:t>Enlightenment thinkers challenged regimes that did not grant religious freedom</a:t>
            </a:r>
          </a:p>
          <a:p>
            <a:pPr lvl="2"/>
            <a:r>
              <a:rPr lang="en-US"/>
              <a:t>Call for popular government</a:t>
            </a:r>
          </a:p>
          <a:p>
            <a:pPr lvl="2"/>
            <a:r>
              <a:rPr lang="en-US"/>
              <a:t>Jean-Jacques Rousseau calls for government based on general will</a:t>
            </a:r>
          </a:p>
          <a:p>
            <a:r>
              <a:rPr lang="en-US"/>
              <a:t>Economic:</a:t>
            </a:r>
          </a:p>
          <a:p>
            <a:pPr lvl="1"/>
            <a:r>
              <a:rPr lang="en-US"/>
              <a:t>Businessmen, not just aristocrats gain new wealth</a:t>
            </a:r>
          </a:p>
          <a:p>
            <a:pPr lvl="1"/>
            <a:r>
              <a:rPr lang="en-US"/>
              <a:t>New techniques to spur production clashes with old economic values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Forces of Change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Social:</a:t>
            </a:r>
          </a:p>
          <a:p>
            <a:pPr lvl="1"/>
            <a:r>
              <a:rPr lang="en-US"/>
              <a:t>Population Revolution-</a:t>
            </a:r>
          </a:p>
          <a:p>
            <a:pPr lvl="2"/>
            <a:r>
              <a:rPr lang="en-US"/>
              <a:t>Growing use of potato leads to better nutrition, which reduced death rate, and thus increased birth rate</a:t>
            </a:r>
          </a:p>
          <a:p>
            <a:pPr lvl="2"/>
            <a:r>
              <a:rPr lang="en-US"/>
              <a:t>Population pressure pushes a lot of people into the working class (motive for protest)</a:t>
            </a:r>
          </a:p>
          <a:p>
            <a:pPr lvl="2"/>
            <a:r>
              <a:rPr lang="en-US"/>
              <a:t>Proto-industrialization: full or part-time industrial workers working from home, but in a capitalist system (putting out system)</a:t>
            </a:r>
          </a:p>
          <a:p>
            <a:pPr lvl="2"/>
            <a:r>
              <a:rPr lang="en-US"/>
              <a:t>Defiance of authority by youth, population upheaval and the spread of a property-less class fuels rebellion</a:t>
            </a:r>
          </a:p>
        </p:txBody>
      </p:sp>
      <p:pic>
        <p:nvPicPr>
          <p:cNvPr id="7172" name="Picture 4" descr="sweetpota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0"/>
            <a:ext cx="3276600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American Revolution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“No Taxation without Representation!”</a:t>
            </a:r>
          </a:p>
          <a:p>
            <a:r>
              <a:rPr lang="en-US"/>
              <a:t>Declaration of Independence-1776</a:t>
            </a:r>
          </a:p>
          <a:p>
            <a:r>
              <a:rPr lang="en-US"/>
              <a:t>1789: new constitutional structure based on Enlightenment principles</a:t>
            </a:r>
          </a:p>
          <a:p>
            <a:pPr lvl="1"/>
            <a:r>
              <a:rPr lang="en-US"/>
              <a:t>Checks and balances</a:t>
            </a:r>
          </a:p>
          <a:p>
            <a:pPr lvl="1"/>
            <a:r>
              <a:rPr lang="en-US"/>
              <a:t>Formal guarantees of Civil</a:t>
            </a:r>
          </a:p>
          <a:p>
            <a:pPr lvl="1">
              <a:buFontTx/>
              <a:buNone/>
            </a:pPr>
            <a:r>
              <a:rPr lang="en-US"/>
              <a:t>                Liberties</a:t>
            </a:r>
          </a:p>
        </p:txBody>
      </p:sp>
      <p:pic>
        <p:nvPicPr>
          <p:cNvPr id="8196" name="Picture 4" descr="bunkerhil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53000"/>
            <a:ext cx="1905000" cy="1905000"/>
          </a:xfrm>
          <a:prstGeom prst="rect">
            <a:avLst/>
          </a:prstGeom>
          <a:noFill/>
        </p:spPr>
      </p:pic>
      <p:pic>
        <p:nvPicPr>
          <p:cNvPr id="8197" name="Picture 5" descr="revfr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419600"/>
            <a:ext cx="373380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French Revolution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38600" y="1219200"/>
            <a:ext cx="48006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Causes-typical example  of causative change…</a:t>
            </a:r>
          </a:p>
          <a:p>
            <a:pPr lvl="1">
              <a:lnSpc>
                <a:spcPct val="90000"/>
              </a:lnSpc>
            </a:pPr>
            <a:r>
              <a:rPr lang="en-US"/>
              <a:t>Impact of Enlightenment thinkers on swaying ideological change</a:t>
            </a:r>
          </a:p>
          <a:p>
            <a:pPr lvl="1">
              <a:lnSpc>
                <a:spcPct val="90000"/>
              </a:lnSpc>
            </a:pPr>
            <a:r>
              <a:rPr lang="en-US"/>
              <a:t>Emerging middle-class desires greater political role</a:t>
            </a:r>
          </a:p>
          <a:p>
            <a:pPr lvl="1">
              <a:lnSpc>
                <a:spcPct val="90000"/>
              </a:lnSpc>
            </a:pPr>
            <a:r>
              <a:rPr lang="en-US"/>
              <a:t>Peasants want increased freedoms</a:t>
            </a:r>
          </a:p>
          <a:p>
            <a:pPr lvl="1">
              <a:lnSpc>
                <a:spcPct val="90000"/>
              </a:lnSpc>
            </a:pPr>
            <a:r>
              <a:rPr lang="en-US"/>
              <a:t>Government unable to reform, tightens grip on power</a:t>
            </a:r>
          </a:p>
          <a:p>
            <a:pPr lvl="1">
              <a:lnSpc>
                <a:spcPct val="90000"/>
              </a:lnSpc>
            </a:pPr>
            <a:r>
              <a:rPr lang="en-US"/>
              <a:t>1787-88: sharp economic slump from bad harvests</a:t>
            </a:r>
          </a:p>
        </p:txBody>
      </p:sp>
      <p:pic>
        <p:nvPicPr>
          <p:cNvPr id="9220" name="Picture 4" descr="06_french_revol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3349625" cy="3352800"/>
          </a:xfrm>
          <a:prstGeom prst="rect">
            <a:avLst/>
          </a:prstGeom>
          <a:noFill/>
        </p:spPr>
      </p:pic>
      <p:pic>
        <p:nvPicPr>
          <p:cNvPr id="9221" name="Picture 5" descr="fall_of_the_bastil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143000"/>
            <a:ext cx="3352800" cy="24018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French Revolution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Louis XVI summons the Estates General for tax-reform…</a:t>
            </a:r>
          </a:p>
          <a:p>
            <a:pPr lvl="1"/>
            <a:r>
              <a:rPr lang="en-US"/>
              <a:t>Middle-class representatives (enlightenment ideals) want to turn body into a modern parliament.</a:t>
            </a:r>
          </a:p>
          <a:p>
            <a:pPr lvl="1"/>
            <a:r>
              <a:rPr lang="en-US"/>
              <a:t>Declaration of the Rights of Man and the Citizen: enacted natural rights to “liberty, property, security, and resistance to oppression”</a:t>
            </a:r>
          </a:p>
          <a:p>
            <a:pPr lvl="1"/>
            <a:r>
              <a:rPr lang="en-US"/>
              <a:t>July 14</a:t>
            </a:r>
            <a:r>
              <a:rPr lang="en-US" baseline="30000"/>
              <a:t>th</a:t>
            </a:r>
            <a:r>
              <a:rPr lang="en-US"/>
              <a:t>, 1789: Storming of the Bastille-popular riot which becomes the symbol of the revolution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French Revolution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Constitution of 1791</a:t>
            </a:r>
          </a:p>
          <a:p>
            <a:pPr lvl="1">
              <a:lnSpc>
                <a:spcPct val="90000"/>
              </a:lnSpc>
            </a:pPr>
            <a:r>
              <a:rPr lang="en-US"/>
              <a:t>Sets up a limited monarchy</a:t>
            </a:r>
          </a:p>
          <a:p>
            <a:pPr lvl="1">
              <a:lnSpc>
                <a:spcPct val="90000"/>
              </a:lnSpc>
            </a:pPr>
            <a:r>
              <a:rPr lang="en-US"/>
              <a:t>Proclaims individual rights-freedoms of religion, press, and property</a:t>
            </a:r>
          </a:p>
          <a:p>
            <a:pPr lvl="1">
              <a:lnSpc>
                <a:spcPct val="90000"/>
              </a:lnSpc>
            </a:pPr>
            <a:r>
              <a:rPr lang="en-US"/>
              <a:t>Places the church under state power</a:t>
            </a:r>
          </a:p>
          <a:p>
            <a:pPr lvl="1">
              <a:lnSpc>
                <a:spcPct val="90000"/>
              </a:lnSpc>
            </a:pPr>
            <a:r>
              <a:rPr lang="en-US"/>
              <a:t>Establishes a POWERFUL Legislative Assembly (parliamentary body)</a:t>
            </a:r>
          </a:p>
          <a:p>
            <a:pPr lvl="1">
              <a:lnSpc>
                <a:spcPct val="90000"/>
              </a:lnSpc>
            </a:pPr>
            <a:r>
              <a:rPr lang="en-US"/>
              <a:t>A moderate victory…the revolution could be over here, but…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French Revolution-Radical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1792: Jacobins and other middle-class bourgeoisie push the revolution more towards radical change</a:t>
            </a:r>
          </a:p>
          <a:p>
            <a:pPr lvl="1"/>
            <a:r>
              <a:rPr lang="en-US"/>
              <a:t>Civil war in France</a:t>
            </a:r>
          </a:p>
          <a:p>
            <a:pPr lvl="1"/>
            <a:r>
              <a:rPr lang="en-US"/>
              <a:t>Intense opposition from Britain, Prussia, Austria-France moves towards war with Europe</a:t>
            </a:r>
          </a:p>
          <a:p>
            <a:r>
              <a:rPr lang="en-US"/>
              <a:t>Radicals abolish the monarchy</a:t>
            </a:r>
          </a:p>
          <a:p>
            <a:r>
              <a:rPr lang="en-US"/>
              <a:t>The guillotine decapitates Louis XVI and his wife, Marie Antoinette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robespier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2362200" cy="4572000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French Revolution-Reign of Terror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0"/>
            <a:ext cx="6781800" cy="4724400"/>
          </a:xfrm>
          <a:noFill/>
        </p:spPr>
        <p:txBody>
          <a:bodyPr/>
          <a:lstStyle/>
          <a:p>
            <a:r>
              <a:rPr lang="en-US"/>
              <a:t>Maximilien Robespierre-”the incorruptible”</a:t>
            </a:r>
          </a:p>
          <a:p>
            <a:pPr lvl="1"/>
            <a:r>
              <a:rPr lang="en-US"/>
              <a:t>Leader of the radical days of revolution</a:t>
            </a:r>
          </a:p>
          <a:p>
            <a:pPr lvl="1"/>
            <a:r>
              <a:rPr lang="en-US"/>
              <a:t>Worked to centralize the government by purging non-revolutionaries</a:t>
            </a:r>
          </a:p>
          <a:p>
            <a:pPr lvl="1"/>
            <a:r>
              <a:rPr lang="en-US"/>
              <a:t>New constitution (not really practiced) proclaimed universal male suffrage</a:t>
            </a:r>
          </a:p>
          <a:p>
            <a:pPr lvl="1"/>
            <a:r>
              <a:rPr lang="en-US"/>
              <a:t>The metric system</a:t>
            </a:r>
          </a:p>
          <a:p>
            <a:pPr lvl="1"/>
            <a:r>
              <a:rPr lang="en-US"/>
              <a:t>Universal conscription</a:t>
            </a:r>
          </a:p>
          <a:p>
            <a:pPr lvl="1"/>
            <a:r>
              <a:rPr lang="en-US"/>
              <a:t>A republic</a:t>
            </a:r>
          </a:p>
        </p:txBody>
      </p:sp>
      <p:pic>
        <p:nvPicPr>
          <p:cNvPr id="13316" name="Picture 4" descr="robespierre-Kopf-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0" y="4352925"/>
            <a:ext cx="2381250" cy="25050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French Revolution-Reign of Terror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Popular spirit of NATIONALISM spread throughout the radical days of the revolution.</a:t>
            </a:r>
          </a:p>
          <a:p>
            <a:pPr lvl="1"/>
            <a:r>
              <a:rPr lang="en-US"/>
              <a:t>First national anthem</a:t>
            </a:r>
          </a:p>
          <a:p>
            <a:pPr lvl="1"/>
            <a:r>
              <a:rPr lang="en-US"/>
              <a:t>Nationalism could replace older loyalties to the church or locality</a:t>
            </a:r>
          </a:p>
          <a:p>
            <a:r>
              <a:rPr lang="en-US"/>
              <a:t>Robespierre is beheaded himself when he calls for another round-up of moderate leaders. Arrested, guillotined on the same day by the very people he carried to revolution.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robespierre-Kopf-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81250" cy="3276600"/>
          </a:xfrm>
          <a:prstGeom prst="rect">
            <a:avLst/>
          </a:prstGeom>
          <a:noFill/>
        </p:spPr>
      </p:pic>
      <p:pic>
        <p:nvPicPr>
          <p:cNvPr id="35845" name="Picture 5" descr="Execution-of-Louis-XV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0"/>
            <a:ext cx="4448175" cy="3581400"/>
          </a:xfrm>
          <a:prstGeom prst="rect">
            <a:avLst/>
          </a:prstGeom>
          <a:noFill/>
        </p:spPr>
      </p:pic>
      <p:pic>
        <p:nvPicPr>
          <p:cNvPr id="35846" name="Picture 6" descr="guillot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0"/>
            <a:ext cx="3810000" cy="3543300"/>
          </a:xfrm>
          <a:prstGeom prst="rect">
            <a:avLst/>
          </a:prstGeom>
          <a:noFill/>
        </p:spPr>
      </p:pic>
      <p:pic>
        <p:nvPicPr>
          <p:cNvPr id="35847" name="Picture 7" descr="louis_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276600"/>
            <a:ext cx="2508250" cy="3581400"/>
          </a:xfrm>
          <a:prstGeom prst="rect">
            <a:avLst/>
          </a:prstGeom>
          <a:noFill/>
        </p:spPr>
      </p:pic>
      <p:pic>
        <p:nvPicPr>
          <p:cNvPr id="35848" name="Picture 8" descr="marian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4900" y="3276600"/>
            <a:ext cx="2509838" cy="3581400"/>
          </a:xfrm>
          <a:prstGeom prst="rect">
            <a:avLst/>
          </a:prstGeom>
          <a:noFill/>
        </p:spPr>
      </p:pic>
      <p:pic>
        <p:nvPicPr>
          <p:cNvPr id="35849" name="Picture 9" descr="revolu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3571875"/>
            <a:ext cx="4267200" cy="32861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French Revolution-backswing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Directory: 5-man governing council, more moderate than Radical Days</a:t>
            </a:r>
          </a:p>
          <a:p>
            <a:r>
              <a:rPr lang="en-US"/>
              <a:t>1799-victory of Napoleon Bonaparte: a leading general who converted the revolutionary republic into an authoritarian empire.</a:t>
            </a:r>
          </a:p>
        </p:txBody>
      </p:sp>
      <p:pic>
        <p:nvPicPr>
          <p:cNvPr id="15364" name="Picture 4" descr="consecration_of_napole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37038"/>
            <a:ext cx="4191000" cy="2620962"/>
          </a:xfrm>
          <a:prstGeom prst="rect">
            <a:avLst/>
          </a:prstGeom>
          <a:noFill/>
        </p:spPr>
      </p:pic>
      <p:pic>
        <p:nvPicPr>
          <p:cNvPr id="15365" name="Picture 5" descr="napole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050" y="3962400"/>
            <a:ext cx="2520950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2743200" cy="1981200"/>
          </a:xfrm>
        </p:spPr>
        <p:txBody>
          <a:bodyPr/>
          <a:lstStyle/>
          <a:p>
            <a:r>
              <a:rPr lang="en-US" sz="4000"/>
              <a:t>The French Revolution: Napoleon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30480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Reduces role of Parliament</a:t>
            </a:r>
          </a:p>
          <a:p>
            <a:pPr>
              <a:lnSpc>
                <a:spcPct val="90000"/>
              </a:lnSpc>
            </a:pPr>
            <a:r>
              <a:rPr lang="en-US" sz="2400"/>
              <a:t>Police force limits freedom of expression</a:t>
            </a:r>
          </a:p>
          <a:p>
            <a:pPr>
              <a:lnSpc>
                <a:spcPct val="90000"/>
              </a:lnSpc>
            </a:pPr>
            <a:r>
              <a:rPr lang="en-US" sz="2400"/>
              <a:t>Liberal gains: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Religious freedom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Napoleonic Code of Law enacts equality of all men before the law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Centralized schools and universities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000"/>
          </a:p>
        </p:txBody>
      </p:sp>
      <p:pic>
        <p:nvPicPr>
          <p:cNvPr id="16388" name="Picture 4" descr="napoleon al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152400"/>
            <a:ext cx="5219700" cy="6502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French Revolution: Napoleon and the French Empire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Insatiable ambition draws his attention to European expansion. France ends up at war with almost all of Europe, and Russia</a:t>
            </a:r>
          </a:p>
          <a:p>
            <a:pPr>
              <a:lnSpc>
                <a:spcPct val="90000"/>
              </a:lnSpc>
            </a:pPr>
            <a:r>
              <a:rPr lang="en-US"/>
              <a:t>1812: French Empire controls most of Western Europe</a:t>
            </a:r>
          </a:p>
          <a:p>
            <a:pPr lvl="1">
              <a:lnSpc>
                <a:spcPct val="90000"/>
              </a:lnSpc>
            </a:pPr>
            <a:r>
              <a:rPr lang="en-US"/>
              <a:t>The Russian campaign was a disaster</a:t>
            </a:r>
          </a:p>
          <a:p>
            <a:pPr lvl="1">
              <a:lnSpc>
                <a:spcPct val="90000"/>
              </a:lnSpc>
            </a:pPr>
            <a:r>
              <a:rPr lang="en-US"/>
              <a:t>Alliance system organized by Britain in 1814-1815</a:t>
            </a:r>
          </a:p>
          <a:p>
            <a:pPr>
              <a:lnSpc>
                <a:spcPct val="90000"/>
              </a:lnSpc>
            </a:pPr>
            <a:r>
              <a:rPr lang="en-US"/>
              <a:t>Napoleon’s Empire spread key revolutionary legislation…the idea of equality under law, and the attack on established institutions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French Revolution: The French Empire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35052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Revolution encourages widespread popular nationalism</a:t>
            </a:r>
          </a:p>
          <a:p>
            <a:pPr>
              <a:lnSpc>
                <a:spcPct val="90000"/>
              </a:lnSpc>
            </a:pPr>
            <a:r>
              <a:rPr lang="en-US"/>
              <a:t>French invasion made more people conscious of national loyalty…resistance to Napoleon caused final French defeat</a:t>
            </a:r>
          </a:p>
        </p:txBody>
      </p:sp>
      <p:pic>
        <p:nvPicPr>
          <p:cNvPr id="18436" name="Picture 4" descr="napoleonicemp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752600"/>
            <a:ext cx="4876800" cy="4038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/>
              <a:t>Congress of Vienna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914400"/>
            <a:ext cx="7543800" cy="2133600"/>
          </a:xfrm>
        </p:spPr>
        <p:txBody>
          <a:bodyPr/>
          <a:lstStyle/>
          <a:p>
            <a:r>
              <a:rPr lang="en-US"/>
              <a:t>Vienna, 1815:</a:t>
            </a:r>
          </a:p>
          <a:p>
            <a:pPr lvl="1"/>
            <a:r>
              <a:rPr lang="en-US"/>
              <a:t>European balance of power should be restored</a:t>
            </a:r>
          </a:p>
          <a:p>
            <a:pPr lvl="1"/>
            <a:r>
              <a:rPr lang="en-US"/>
              <a:t>Surround France with stronger nations</a:t>
            </a:r>
          </a:p>
          <a:p>
            <a:pPr lvl="2"/>
            <a:r>
              <a:rPr lang="en-US"/>
              <a:t>Gains for Prussia, Britain, and Russia controlled Poland</a:t>
            </a:r>
          </a:p>
        </p:txBody>
      </p:sp>
      <p:pic>
        <p:nvPicPr>
          <p:cNvPr id="19460" name="Picture 4" descr="congVien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984500"/>
            <a:ext cx="5715000" cy="3873500"/>
          </a:xfrm>
          <a:prstGeom prst="rect">
            <a:avLst/>
          </a:prstGeom>
          <a:noFill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200400"/>
            <a:ext cx="25304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/>
              <a:t>Restore Monarchy in France</a:t>
            </a:r>
          </a:p>
          <a:p>
            <a:pPr lvl="1">
              <a:buFontTx/>
              <a:buChar char="•"/>
            </a:pPr>
            <a:r>
              <a:rPr lang="en-US" sz="2400"/>
              <a:t>Dominated by </a:t>
            </a:r>
            <a:r>
              <a:rPr lang="en-US" sz="2400" b="1" i="1" u="sng"/>
              <a:t>conservatives</a:t>
            </a:r>
            <a:r>
              <a:rPr lang="en-US" sz="2400"/>
              <a:t>, who were opposed to revolutionary change.</a:t>
            </a:r>
          </a:p>
          <a:p>
            <a:endParaRPr lang="en-US" sz="24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mapEurCongrsVienna1815p70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304800"/>
            <a:ext cx="8040688" cy="6223000"/>
          </a:xfrm>
          <a:noFill/>
          <a:ln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Liberals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 for ways to limit state interference in individual lives</a:t>
            </a:r>
          </a:p>
          <a:p>
            <a:r>
              <a:rPr lang="en-US"/>
              <a:t>Urged representation of propertied people in government</a:t>
            </a:r>
          </a:p>
          <a:p>
            <a:r>
              <a:rPr lang="en-US"/>
              <a:t>Importance of constitutional rule, protection of freedoms.</a:t>
            </a:r>
          </a:p>
          <a:p>
            <a:r>
              <a:rPr lang="en-US"/>
              <a:t>Represent the growing middle class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Radicals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Wanted wider voting rights</a:t>
            </a:r>
          </a:p>
          <a:p>
            <a:r>
              <a:rPr lang="en-US"/>
              <a:t>Urge social reforms to benefit the lower classes.</a:t>
            </a:r>
          </a:p>
          <a:p>
            <a:r>
              <a:rPr lang="en-US"/>
              <a:t>Socialists launch political attack on private property in the name of equality…and end to capitalist exploitation of workers.</a:t>
            </a:r>
          </a:p>
          <a:p>
            <a:r>
              <a:rPr lang="en-US"/>
              <a:t>Nationalists urge the importance of national unity and glory.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Greek Revolution (and others)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1820 Greek revolt against Ottoman Rule-the beginning of the Ottoman End on the Balkan Peninsula.</a:t>
            </a:r>
          </a:p>
          <a:p>
            <a:r>
              <a:rPr lang="en-US"/>
              <a:t>1830 French Revolution II: more liberal monarchy</a:t>
            </a:r>
          </a:p>
          <a:p>
            <a:r>
              <a:rPr lang="en-US"/>
              <a:t>1830 Belgian Revolution: liberal regime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reforms/revolutions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 elects Andrew Jackson president in 1828</a:t>
            </a:r>
          </a:p>
          <a:p>
            <a:r>
              <a:rPr lang="en-US"/>
              <a:t>Britain Reform Bill of 1832 gives parliamentary vote to most middle-class men</a:t>
            </a:r>
          </a:p>
        </p:txBody>
      </p:sp>
      <p:pic>
        <p:nvPicPr>
          <p:cNvPr id="23556" name="Picture 4" descr="Jackson,%20Andr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657600"/>
            <a:ext cx="2185988" cy="28352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1848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95400"/>
            <a:ext cx="7772400" cy="5334000"/>
          </a:xfrm>
        </p:spPr>
        <p:txBody>
          <a:bodyPr/>
          <a:lstStyle/>
          <a:p>
            <a:r>
              <a:rPr lang="en-US"/>
              <a:t>Most European nations and the US were fully invested in their Industrial Revolutions</a:t>
            </a:r>
          </a:p>
          <a:p>
            <a:pPr lvl="1"/>
            <a:r>
              <a:rPr lang="en-US"/>
              <a:t>Unrest among factory workers</a:t>
            </a:r>
          </a:p>
          <a:p>
            <a:pPr lvl="1"/>
            <a:r>
              <a:rPr lang="en-US"/>
              <a:t>Worry among artisans for the future of their craft</a:t>
            </a:r>
          </a:p>
          <a:p>
            <a:r>
              <a:rPr lang="en-US"/>
              <a:t>Chartist Movement: attempted to use the democratic process to regulate new technologies and promote popular education.</a:t>
            </a:r>
          </a:p>
          <a:p>
            <a:r>
              <a:rPr lang="en-US"/>
              <a:t>France, 1848-Monarchy is expelled, and democratic republic is established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0"/>
            <a:ext cx="7772400" cy="4114800"/>
          </a:xfrm>
        </p:spPr>
        <p:txBody>
          <a:bodyPr/>
          <a:lstStyle/>
          <a:p>
            <a:r>
              <a:rPr lang="en-US"/>
              <a:t>Revolution spread to Germany, Austria, Hungary.</a:t>
            </a:r>
          </a:p>
          <a:p>
            <a:r>
              <a:rPr lang="en-US"/>
              <a:t>Revolutions end quickly…</a:t>
            </a:r>
          </a:p>
          <a:p>
            <a:pPr lvl="1"/>
            <a:r>
              <a:rPr lang="en-US"/>
              <a:t>Democracy in France for a little while, then Napoleon’s nephew replaces it.</a:t>
            </a:r>
          </a:p>
          <a:p>
            <a:r>
              <a:rPr lang="en-US"/>
              <a:t>Failures of 1848 revolutions draw the revolutionary age to a close</a:t>
            </a:r>
          </a:p>
        </p:txBody>
      </p:sp>
      <p:pic>
        <p:nvPicPr>
          <p:cNvPr id="25604" name="Picture 4" descr="18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584575"/>
            <a:ext cx="4591050" cy="32734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Industrialization-1850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Railroads and canals link cities across Europe encouraging industrialization</a:t>
            </a:r>
          </a:p>
          <a:p>
            <a:r>
              <a:rPr lang="en-US"/>
              <a:t>Urbanization continues</a:t>
            </a:r>
          </a:p>
          <a:p>
            <a:r>
              <a:rPr lang="en-US"/>
              <a:t>Sanitation improves</a:t>
            </a:r>
          </a:p>
          <a:p>
            <a:r>
              <a:rPr lang="en-US"/>
              <a:t>Death rates fall below birth rates.</a:t>
            </a:r>
          </a:p>
          <a:p>
            <a:r>
              <a:rPr lang="en-US"/>
              <a:t>More efficient police forces</a:t>
            </a:r>
          </a:p>
          <a:p>
            <a:endParaRPr lang="en-US"/>
          </a:p>
        </p:txBody>
      </p:sp>
      <p:pic>
        <p:nvPicPr>
          <p:cNvPr id="26628" name="Picture 4" descr="factory_sce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5057775"/>
            <a:ext cx="2857500" cy="1800225"/>
          </a:xfrm>
          <a:prstGeom prst="rect">
            <a:avLst/>
          </a:prstGeom>
          <a:noFill/>
        </p:spPr>
      </p:pic>
      <p:pic>
        <p:nvPicPr>
          <p:cNvPr id="26629" name="Picture 5" descr="industrial-revolution-children-lab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286000"/>
            <a:ext cx="2514600" cy="1870075"/>
          </a:xfrm>
          <a:prstGeom prst="rect">
            <a:avLst/>
          </a:prstGeom>
          <a:noFill/>
        </p:spPr>
      </p:pic>
      <p:pic>
        <p:nvPicPr>
          <p:cNvPr id="26631" name="Picture 7" descr="revt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598988"/>
            <a:ext cx="3276600" cy="22590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Industrialization-1850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7772400" cy="4114800"/>
          </a:xfrm>
        </p:spPr>
        <p:txBody>
          <a:bodyPr/>
          <a:lstStyle/>
          <a:p>
            <a:r>
              <a:rPr lang="en-US"/>
              <a:t>2/3 Europeans lived above the subsistence level</a:t>
            </a:r>
          </a:p>
          <a:p>
            <a:r>
              <a:rPr lang="en-US"/>
              <a:t>Germ-Theory discovery by Louis Pasteur in 1880’s.</a:t>
            </a:r>
          </a:p>
          <a:p>
            <a:r>
              <a:rPr lang="en-US"/>
              <a:t>Corporations in Europe doubled between 1860-1873</a:t>
            </a:r>
          </a:p>
          <a:p>
            <a:r>
              <a:rPr lang="en-US"/>
              <a:t>Labor movements take shape amongst urban industrial workers</a:t>
            </a:r>
          </a:p>
        </p:txBody>
      </p:sp>
      <p:pic>
        <p:nvPicPr>
          <p:cNvPr id="27652" name="Picture 4" descr="pasteur_lou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505325"/>
            <a:ext cx="1905000" cy="2352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Political/social issues post-1848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5181600"/>
          </a:xfrm>
        </p:spPr>
        <p:txBody>
          <a:bodyPr/>
          <a:lstStyle/>
          <a:p>
            <a:r>
              <a:rPr lang="en-US"/>
              <a:t>Benjamin Disraeli: British conservative leader grants vote to working class men in 1867</a:t>
            </a:r>
          </a:p>
          <a:p>
            <a:r>
              <a:rPr lang="en-US"/>
              <a:t>Count Camillo di Cavour: Italian state of Piedmont, supported industrial development and extended parliamentary powers to satisfy liberals</a:t>
            </a:r>
          </a:p>
          <a:p>
            <a:r>
              <a:rPr lang="en-US"/>
              <a:t>Otto Von Bismarck: Prussian Prime Minister who worked to extend right to vote to all men.</a:t>
            </a:r>
          </a:p>
          <a:p>
            <a:r>
              <a:rPr lang="en-US"/>
              <a:t>Conservatives use nationalism to promote active foreign policy.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Italy and Germany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Cavour orchestrates a series of battles to consolidate an organized Italian state by 1861</a:t>
            </a:r>
          </a:p>
          <a:p>
            <a:r>
              <a:rPr lang="en-US"/>
              <a:t>Bismarck follows the example of Italy and uses his realpolitick policies and “blood and iron” to transform Prussian lands into a unified German Empire.</a:t>
            </a:r>
          </a:p>
          <a:p>
            <a:pPr>
              <a:buFontTx/>
              <a:buNone/>
            </a:pPr>
            <a:endParaRPr lang="en-US"/>
          </a:p>
        </p:txBody>
      </p:sp>
      <p:pic>
        <p:nvPicPr>
          <p:cNvPr id="29700" name="Picture 4" descr="otto-bismar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267200"/>
            <a:ext cx="2138363" cy="2362200"/>
          </a:xfrm>
          <a:prstGeom prst="rect">
            <a:avLst/>
          </a:prstGeom>
          <a:noFill/>
        </p:spPr>
      </p:pic>
      <p:pic>
        <p:nvPicPr>
          <p:cNvPr id="29701" name="Picture 5" descr="cavo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343400"/>
            <a:ext cx="1784350" cy="2209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772400" cy="4038600"/>
          </a:xfrm>
        </p:spPr>
        <p:txBody>
          <a:bodyPr/>
          <a:lstStyle/>
          <a:p>
            <a:r>
              <a:rPr lang="en-US"/>
              <a:t>American Civil War: 1861-1865; brought an end to the sectional differences between the north and south.</a:t>
            </a:r>
          </a:p>
          <a:p>
            <a:r>
              <a:rPr lang="en-US"/>
              <a:t>France overthrows the Napoleonic Echo Empire and establishes a conservative republic with universal male suffrage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America and France…</a:t>
            </a:r>
          </a:p>
        </p:txBody>
      </p:sp>
      <p:pic>
        <p:nvPicPr>
          <p:cNvPr id="30725" name="Picture 5" descr="civil war 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572000"/>
            <a:ext cx="2971800" cy="1981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Governmental Trends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648200"/>
          </a:xfrm>
        </p:spPr>
        <p:txBody>
          <a:bodyPr/>
          <a:lstStyle/>
          <a:p>
            <a:r>
              <a:rPr lang="en-US"/>
              <a:t>Most western states had parliamentary governments by the 1870’s.</a:t>
            </a:r>
          </a:p>
          <a:p>
            <a:r>
              <a:rPr lang="en-US"/>
              <a:t>Civil Service Examinations were the standard</a:t>
            </a:r>
          </a:p>
          <a:p>
            <a:r>
              <a:rPr lang="en-US"/>
              <a:t>Government regulation increases</a:t>
            </a:r>
          </a:p>
          <a:p>
            <a:r>
              <a:rPr lang="en-US"/>
              <a:t>Schooling is expanded</a:t>
            </a:r>
          </a:p>
          <a:p>
            <a:r>
              <a:rPr lang="en-US"/>
              <a:t>Welfare measures increased</a:t>
            </a:r>
          </a:p>
          <a:p>
            <a:r>
              <a:rPr lang="en-US"/>
              <a:t>Constitutional crises are replaced by social issues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Socialism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7772400" cy="5638800"/>
          </a:xfrm>
        </p:spPr>
        <p:txBody>
          <a:bodyPr/>
          <a:lstStyle/>
          <a:p>
            <a:r>
              <a:rPr lang="en-US"/>
              <a:t>Growth of socialism came about as a result of the grievances by the working class</a:t>
            </a:r>
          </a:p>
          <a:p>
            <a:r>
              <a:rPr lang="en-US"/>
              <a:t>Redefinition of Karl Marx’s theories</a:t>
            </a:r>
          </a:p>
          <a:p>
            <a:pPr lvl="1"/>
            <a:r>
              <a:rPr lang="en-US"/>
              <a:t>Marx saw socialism as the final step in the inexorable march of history</a:t>
            </a:r>
          </a:p>
          <a:p>
            <a:pPr lvl="1"/>
            <a:r>
              <a:rPr lang="en-US"/>
              <a:t>History is shaped by the availability of the means of production, and who owned them.</a:t>
            </a:r>
          </a:p>
          <a:p>
            <a:pPr lvl="1"/>
            <a:r>
              <a:rPr lang="en-US"/>
              <a:t>Class struggle always pitted a group out of power with the group controlling the means of production.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Socialism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Who is the new class enemy?</a:t>
            </a:r>
          </a:p>
          <a:p>
            <a:pPr lvl="1"/>
            <a:r>
              <a:rPr lang="en-US"/>
              <a:t>The property-less proletariat</a:t>
            </a:r>
          </a:p>
          <a:p>
            <a:pPr lvl="2"/>
            <a:r>
              <a:rPr lang="en-US"/>
              <a:t>This class would grow uncontrollably until revolution was inevitable.</a:t>
            </a:r>
          </a:p>
          <a:p>
            <a:pPr lvl="2"/>
            <a:r>
              <a:rPr lang="en-US"/>
              <a:t>The proletariat would win, forcing the old bourgeois order out, and…</a:t>
            </a:r>
          </a:p>
          <a:p>
            <a:pPr lvl="2"/>
            <a:r>
              <a:rPr lang="en-US"/>
              <a:t>Transition to full freedom, where people would benefit equally from each others work. The state would cease to exist.</a:t>
            </a:r>
          </a:p>
        </p:txBody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Socialism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Identified Capitalism’s evil</a:t>
            </a:r>
          </a:p>
          <a:p>
            <a:pPr lvl="1"/>
            <a:r>
              <a:rPr lang="en-US"/>
              <a:t>Told workers that their low wages were unjust</a:t>
            </a:r>
          </a:p>
          <a:p>
            <a:pPr lvl="1"/>
            <a:r>
              <a:rPr lang="en-US"/>
              <a:t>Revolution is inevitable-and necessary!</a:t>
            </a:r>
          </a:p>
          <a:p>
            <a:r>
              <a:rPr lang="en-US"/>
              <a:t>Germany takes the Socialist lead!</a:t>
            </a:r>
          </a:p>
          <a:p>
            <a:pPr lvl="1"/>
            <a:r>
              <a:rPr lang="en-US"/>
              <a:t>Bismarck extends the vote throughout the 1870’s and 1880’s</a:t>
            </a:r>
          </a:p>
          <a:p>
            <a:pPr lvl="1"/>
            <a:r>
              <a:rPr lang="en-US"/>
              <a:t>Socialist political parties capture the angst of the workers.</a:t>
            </a:r>
          </a:p>
          <a:p>
            <a:r>
              <a:rPr lang="en-US"/>
              <a:t>Western society feared socialism (red scare)</a:t>
            </a:r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Socialism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Revisionism: revolution is not needed, but could be achieved through peaceful democratic means.</a:t>
            </a:r>
          </a:p>
          <a:p>
            <a:pPr>
              <a:buFontTx/>
              <a:buNone/>
            </a:pPr>
            <a:endParaRPr lang="en-US"/>
          </a:p>
        </p:txBody>
      </p:sp>
      <p:pic>
        <p:nvPicPr>
          <p:cNvPr id="40964" name="Picture 4" descr="mar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895600"/>
            <a:ext cx="3006725" cy="3581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Feminism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143000"/>
            <a:ext cx="7772400" cy="5715000"/>
          </a:xfrm>
        </p:spPr>
        <p:txBody>
          <a:bodyPr/>
          <a:lstStyle/>
          <a:p>
            <a:r>
              <a:rPr lang="en-US"/>
              <a:t>By 1900, many feminist movements were active</a:t>
            </a:r>
          </a:p>
          <a:p>
            <a:pPr lvl="1"/>
            <a:r>
              <a:rPr lang="en-US"/>
              <a:t>Sought equal access to jobs, equal pay, higher education, rights to vote (suffrage).</a:t>
            </a:r>
          </a:p>
          <a:p>
            <a:pPr lvl="1"/>
            <a:r>
              <a:rPr lang="en-US"/>
              <a:t>Lots of support among middle class women (especially as family size declines)</a:t>
            </a:r>
          </a:p>
          <a:p>
            <a:r>
              <a:rPr lang="en-US"/>
              <a:t>Emmeline Pankhurst-radical feminist leader</a:t>
            </a:r>
          </a:p>
          <a:p>
            <a:pPr lvl="1"/>
            <a:r>
              <a:rPr lang="en-US"/>
              <a:t>Worked for improvements in women’s property rights</a:t>
            </a:r>
          </a:p>
          <a:p>
            <a:pPr lvl="1"/>
            <a:r>
              <a:rPr lang="en-US"/>
              <a:t>Formed a suffrage organization in 1903</a:t>
            </a:r>
          </a:p>
          <a:p>
            <a:pPr lvl="1"/>
            <a:r>
              <a:rPr lang="en-US"/>
              <a:t>Planted a bomb in St. Paul’s cathedral…engaged in window smashing, arson, and hunger strikes.</a:t>
            </a:r>
          </a:p>
          <a:p>
            <a:pPr lvl="1"/>
            <a:r>
              <a:rPr lang="en-US"/>
              <a:t>Participated in a huge strike in 1912</a:t>
            </a:r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Western Mass-Culture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Middle class becomes more concerned with leisure as wages improve</a:t>
            </a:r>
          </a:p>
          <a:p>
            <a:r>
              <a:rPr lang="en-US" sz="2800"/>
              <a:t>Factories produce goods at such a rate that they must encourage mass consumption</a:t>
            </a:r>
          </a:p>
          <a:p>
            <a:pPr>
              <a:buFontTx/>
              <a:buNone/>
            </a:pPr>
            <a:endParaRPr lang="en-US" sz="2800"/>
          </a:p>
        </p:txBody>
      </p:sp>
      <p:pic>
        <p:nvPicPr>
          <p:cNvPr id="43012" name="Picture 4" descr="b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4343400" cy="42465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Western Mass-Culture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Mass Leisure culture</a:t>
            </a:r>
          </a:p>
          <a:p>
            <a:pPr lvl="1">
              <a:lnSpc>
                <a:spcPct val="90000"/>
              </a:lnSpc>
            </a:pPr>
            <a:r>
              <a:rPr lang="en-US"/>
              <a:t>Popular newspapers</a:t>
            </a:r>
          </a:p>
          <a:p>
            <a:pPr lvl="2">
              <a:lnSpc>
                <a:spcPct val="90000"/>
              </a:lnSpc>
            </a:pPr>
            <a:r>
              <a:rPr lang="en-US"/>
              <a:t>Shock and entertainment more than appeal to reason</a:t>
            </a:r>
          </a:p>
          <a:p>
            <a:pPr lvl="1">
              <a:lnSpc>
                <a:spcPct val="90000"/>
              </a:lnSpc>
            </a:pPr>
            <a:r>
              <a:rPr lang="en-US"/>
              <a:t>Popular theater</a:t>
            </a:r>
          </a:p>
          <a:p>
            <a:pPr lvl="1">
              <a:lnSpc>
                <a:spcPct val="90000"/>
              </a:lnSpc>
            </a:pPr>
            <a:r>
              <a:rPr lang="en-US"/>
              <a:t>Comedy routines and musical revues</a:t>
            </a:r>
          </a:p>
          <a:p>
            <a:pPr lvl="1">
              <a:lnSpc>
                <a:spcPct val="90000"/>
              </a:lnSpc>
            </a:pPr>
            <a:r>
              <a:rPr lang="en-US"/>
              <a:t>Vacations (seaside resorts)</a:t>
            </a:r>
          </a:p>
          <a:p>
            <a:pPr lvl="1">
              <a:lnSpc>
                <a:spcPct val="90000"/>
              </a:lnSpc>
            </a:pPr>
            <a:r>
              <a:rPr lang="en-US"/>
              <a:t>Sports (Olympic games are reintroduced in 1896)</a:t>
            </a:r>
          </a:p>
          <a:p>
            <a:pPr>
              <a:lnSpc>
                <a:spcPct val="90000"/>
              </a:lnSpc>
            </a:pPr>
            <a:r>
              <a:rPr lang="en-US"/>
              <a:t>Growing secularism</a:t>
            </a:r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Science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77724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Charles Darwin in </a:t>
            </a:r>
            <a:r>
              <a:rPr lang="en-US" i="1"/>
              <a:t>The Origin of the Species</a:t>
            </a:r>
            <a:r>
              <a:rPr lang="en-US"/>
              <a:t> (1859) argues that all living species had evolved to its current form through the ability to adapt in a struggle for survival.</a:t>
            </a:r>
          </a:p>
          <a:p>
            <a:pPr lvl="1">
              <a:lnSpc>
                <a:spcPct val="90000"/>
              </a:lnSpc>
            </a:pPr>
            <a:r>
              <a:rPr lang="en-US"/>
              <a:t>Survival of the fittest</a:t>
            </a:r>
          </a:p>
          <a:p>
            <a:pPr lvl="1">
              <a:lnSpc>
                <a:spcPct val="90000"/>
              </a:lnSpc>
            </a:pPr>
            <a:r>
              <a:rPr lang="en-US"/>
              <a:t>Clashed with traditional Christian beliefs</a:t>
            </a:r>
          </a:p>
          <a:p>
            <a:pPr>
              <a:lnSpc>
                <a:spcPct val="90000"/>
              </a:lnSpc>
            </a:pPr>
            <a:r>
              <a:rPr lang="en-US"/>
              <a:t>Albert Einstein builds on Newton’s theories of Relativity.</a:t>
            </a:r>
          </a:p>
          <a:p>
            <a:pPr>
              <a:lnSpc>
                <a:spcPct val="90000"/>
              </a:lnSpc>
            </a:pPr>
            <a:r>
              <a:rPr lang="en-US"/>
              <a:t>Sigmund Freud argues that the human subconscious can be understood through rational discussion</a:t>
            </a:r>
          </a:p>
        </p:txBody>
      </p:sp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 sense of realism overtakes the artistic movements of the early 1800’s</a:t>
            </a:r>
          </a:p>
          <a:p>
            <a:pPr lvl="1">
              <a:lnSpc>
                <a:spcPct val="90000"/>
              </a:lnSpc>
            </a:pPr>
            <a:r>
              <a:rPr lang="en-US"/>
              <a:t>Charles Dickens portrays human problems trying to enact reform</a:t>
            </a:r>
          </a:p>
          <a:p>
            <a:pPr lvl="1">
              <a:lnSpc>
                <a:spcPct val="90000"/>
              </a:lnSpc>
            </a:pPr>
            <a:r>
              <a:rPr lang="en-US"/>
              <a:t>Building on scientific findings, Georges Seurat adopts pointillism based on research on how color interacts with our eyes</a:t>
            </a:r>
          </a:p>
          <a:p>
            <a:pPr>
              <a:lnSpc>
                <a:spcPct val="90000"/>
              </a:lnSpc>
            </a:pPr>
            <a:r>
              <a:rPr lang="en-US"/>
              <a:t>Romanticism: emotion and impression, not reason and generalization were the keys to human nature</a:t>
            </a:r>
          </a:p>
        </p:txBody>
      </p:sp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Art: Romanticism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Portray passion, madness…not calm reflection</a:t>
            </a:r>
          </a:p>
          <a:p>
            <a:r>
              <a:rPr lang="en-US"/>
              <a:t>Move readers to tears, not debate</a:t>
            </a:r>
          </a:p>
          <a:p>
            <a:r>
              <a:rPr lang="en-US"/>
              <a:t>Painters saw empathy with natures beauties.</a:t>
            </a:r>
          </a:p>
          <a:p>
            <a:r>
              <a:rPr lang="en-US"/>
              <a:t>Post-Romanticism (after 1850) sought to deliberately violate traditional western standards</a:t>
            </a:r>
          </a:p>
          <a:p>
            <a:pPr lvl="1"/>
            <a:r>
              <a:rPr lang="en-US"/>
              <a:t>Poetry didn’t need to rhyme</a:t>
            </a:r>
          </a:p>
          <a:p>
            <a:pPr lvl="1"/>
            <a:r>
              <a:rPr lang="en-US"/>
              <a:t>Drama didn’t always have plot</a:t>
            </a:r>
          </a:p>
          <a:p>
            <a:pPr lvl="1"/>
            <a:r>
              <a:rPr lang="en-US"/>
              <a:t>Painting was more evocative</a:t>
            </a:r>
          </a:p>
        </p:txBody>
      </p: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Gericault: “The Raft of the Medusa”</a:t>
            </a:r>
          </a:p>
        </p:txBody>
      </p:sp>
      <p:pic>
        <p:nvPicPr>
          <p:cNvPr id="62469" name="Picture 5" descr="12GericaultMedusa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1441450"/>
            <a:ext cx="6781800" cy="541655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Turner, “Rain, Steam, and Speed”</a:t>
            </a:r>
          </a:p>
        </p:txBody>
      </p:sp>
      <p:pic>
        <p:nvPicPr>
          <p:cNvPr id="64517" name="Picture 5" descr="rain_steam_and_spee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1676400"/>
            <a:ext cx="7315200" cy="49149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Seurat </a:t>
            </a:r>
          </a:p>
        </p:txBody>
      </p:sp>
      <p:pic>
        <p:nvPicPr>
          <p:cNvPr id="66565" name="Picture 5" descr="seurat-03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1447800"/>
            <a:ext cx="7848600" cy="5257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Falling Rocket</a:t>
            </a:r>
          </a:p>
        </p:txBody>
      </p:sp>
      <p:pic>
        <p:nvPicPr>
          <p:cNvPr id="68613" name="Picture 5" descr="falling_rocke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76600" y="1676400"/>
            <a:ext cx="3667125" cy="4876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Daumier: Third Class Carriage</a:t>
            </a:r>
          </a:p>
        </p:txBody>
      </p:sp>
      <p:pic>
        <p:nvPicPr>
          <p:cNvPr id="74758" name="Picture 6" descr="daumier_thirdclas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1828800"/>
            <a:ext cx="6781800" cy="4827588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Whistler, “Arrangement in Gray and Black No. 1”</a:t>
            </a:r>
          </a:p>
        </p:txBody>
      </p:sp>
      <p:pic>
        <p:nvPicPr>
          <p:cNvPr id="76806" name="Picture 6" descr="mother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1828800"/>
            <a:ext cx="5562600" cy="4837113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Monet (impressionism)</a:t>
            </a:r>
          </a:p>
        </p:txBody>
      </p:sp>
      <p:pic>
        <p:nvPicPr>
          <p:cNvPr id="78854" name="Picture 6" descr="ls-monet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804988"/>
            <a:ext cx="6096000" cy="5053012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Monet</a:t>
            </a:r>
          </a:p>
        </p:txBody>
      </p:sp>
      <p:pic>
        <p:nvPicPr>
          <p:cNvPr id="80904" name="Picture 8" descr="monet_sunrise_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1295400"/>
            <a:ext cx="6858000" cy="5299075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Renoir</a:t>
            </a:r>
          </a:p>
        </p:txBody>
      </p:sp>
      <p:pic>
        <p:nvPicPr>
          <p:cNvPr id="82950" name="Picture 6" descr="renoi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57413" y="1676400"/>
            <a:ext cx="5589587" cy="4114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Picasso</a:t>
            </a:r>
          </a:p>
        </p:txBody>
      </p:sp>
      <p:pic>
        <p:nvPicPr>
          <p:cNvPr id="87046" name="Picture 6" descr="untitle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1925" y="1676400"/>
            <a:ext cx="4500563" cy="4114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Picasso</a:t>
            </a:r>
          </a:p>
        </p:txBody>
      </p:sp>
      <p:pic>
        <p:nvPicPr>
          <p:cNvPr id="89094" name="Picture 6" descr="Guernica%20Pablo%20Picass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16075"/>
            <a:ext cx="9144000" cy="5165725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Crystal Palace</a:t>
            </a:r>
          </a:p>
        </p:txBody>
      </p:sp>
      <p:pic>
        <p:nvPicPr>
          <p:cNvPr id="84998" name="Picture 6" descr="Crystal%20Palace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1676400"/>
            <a:ext cx="3733800" cy="2209800"/>
          </a:xfrm>
          <a:noFill/>
          <a:ln/>
        </p:spPr>
      </p:pic>
      <p:pic>
        <p:nvPicPr>
          <p:cNvPr id="84999" name="Picture 7" descr="great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100" y="3609975"/>
            <a:ext cx="4533900" cy="32480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Eiffel Tower</a:t>
            </a:r>
          </a:p>
        </p:txBody>
      </p:sp>
      <p:pic>
        <p:nvPicPr>
          <p:cNvPr id="91142" name="Picture 6" descr="Eiffel%20Towe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03588" y="1676400"/>
            <a:ext cx="3297237" cy="4114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Art: Post-1900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Painters, sculptors, musicians were becoming increasingly abstract.</a:t>
            </a:r>
          </a:p>
        </p:txBody>
      </p:sp>
      <p:pic>
        <p:nvPicPr>
          <p:cNvPr id="48132" name="Picture 4" descr="picasso_3musicians19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276600"/>
            <a:ext cx="3348038" cy="3009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Western Settler Societies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Western powers pouring out tons of factory made goods needed new markets for sales, and raw materials. </a:t>
            </a:r>
          </a:p>
          <a:p>
            <a:r>
              <a:rPr lang="en-US"/>
              <a:t>Industrialization spurred western-led world economy, and the west’s military superiority. </a:t>
            </a:r>
          </a:p>
          <a:p>
            <a:pPr lvl="1"/>
            <a:r>
              <a:rPr lang="en-US"/>
              <a:t>Steamships bring guns to more places</a:t>
            </a:r>
          </a:p>
          <a:p>
            <a:pPr lvl="1"/>
            <a:r>
              <a:rPr lang="en-US"/>
              <a:t>Machine gun</a:t>
            </a:r>
          </a:p>
        </p:txBody>
      </p:sp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Western Settler Societies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Reasons for European colonial competition:</a:t>
            </a:r>
          </a:p>
          <a:p>
            <a:pPr lvl="1"/>
            <a:r>
              <a:rPr lang="en-US"/>
              <a:t>Nationalistic rivalry</a:t>
            </a:r>
          </a:p>
          <a:p>
            <a:pPr lvl="1"/>
            <a:r>
              <a:rPr lang="en-US"/>
              <a:t>Business class sees new profit</a:t>
            </a:r>
          </a:p>
          <a:p>
            <a:pPr lvl="1"/>
            <a:r>
              <a:rPr lang="en-US"/>
              <a:t>Missionaries see opportunity for conversion</a:t>
            </a:r>
          </a:p>
          <a:p>
            <a:r>
              <a:rPr lang="en-US"/>
              <a:t>Europeans emigrate throughout the world creating western settler societies across the globe</a:t>
            </a:r>
          </a:p>
        </p:txBody>
      </p:sp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Emerging United States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Monroe Doctrine (1823) warns against European colonization</a:t>
            </a:r>
          </a:p>
          <a:p>
            <a:r>
              <a:rPr lang="en-US"/>
              <a:t>Louisiana Purchase, acquisition of Texas, and California Gold Rush extends the US (manifest Destiny)</a:t>
            </a:r>
          </a:p>
          <a:p>
            <a:r>
              <a:rPr lang="en-US"/>
              <a:t>German and Irish immigration in 1840’s.</a:t>
            </a:r>
          </a:p>
        </p:txBody>
      </p:sp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US Civil War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572000"/>
          </a:xfrm>
        </p:spPr>
        <p:txBody>
          <a:bodyPr/>
          <a:lstStyle/>
          <a:p>
            <a:r>
              <a:rPr lang="en-US"/>
              <a:t>1861-1865</a:t>
            </a:r>
          </a:p>
          <a:p>
            <a:pPr lvl="1"/>
            <a:r>
              <a:rPr lang="en-US"/>
              <a:t>Industrial North vs. Agricultural slaveholding South. </a:t>
            </a:r>
          </a:p>
          <a:p>
            <a:pPr lvl="1"/>
            <a:r>
              <a:rPr lang="en-US"/>
              <a:t>The south tried secession, and the north opposes, favoring national unity and an end to slavery</a:t>
            </a:r>
          </a:p>
          <a:p>
            <a:pPr lvl="1"/>
            <a:r>
              <a:rPr lang="en-US"/>
              <a:t>Accelerated industrialization for the war effort.</a:t>
            </a:r>
          </a:p>
          <a:p>
            <a:pPr lvl="1"/>
            <a:r>
              <a:rPr lang="en-US"/>
              <a:t>America becomes a major competitor worldwide after the civil war</a:t>
            </a:r>
          </a:p>
          <a:p>
            <a:pPr lvl="1"/>
            <a:r>
              <a:rPr lang="en-US"/>
              <a:t>America was not a large contributor towards art, music, science, culture until after WWI</a:t>
            </a:r>
          </a:p>
        </p:txBody>
      </p:sp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Canada, Australia, New Zealand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Immigrants from Europe set up Parliamentary legislatures and commercial economies often without regard to indigenous populations.</a:t>
            </a:r>
          </a:p>
          <a:p>
            <a:pPr lvl="1"/>
            <a:r>
              <a:rPr lang="en-US"/>
              <a:t>Followed western cultural patterns.</a:t>
            </a:r>
          </a:p>
          <a:p>
            <a:pPr lvl="1"/>
            <a:r>
              <a:rPr lang="en-US"/>
              <a:t>Part of the British empire, but with perceived autonomy</a:t>
            </a:r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3252" name="Picture 4" descr="can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343400"/>
            <a:ext cx="2552700" cy="2246313"/>
          </a:xfrm>
          <a:prstGeom prst="rect">
            <a:avLst/>
          </a:prstGeom>
          <a:noFill/>
        </p:spPr>
      </p:pic>
      <p:pic>
        <p:nvPicPr>
          <p:cNvPr id="53253" name="Picture 5" descr="austra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637088"/>
            <a:ext cx="2686050" cy="22209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Canada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143000"/>
            <a:ext cx="7772400" cy="5715000"/>
          </a:xfrm>
        </p:spPr>
        <p:txBody>
          <a:bodyPr/>
          <a:lstStyle/>
          <a:p>
            <a:r>
              <a:rPr lang="en-US" sz="2800"/>
              <a:t>Won by the British from the French in 18</a:t>
            </a:r>
            <a:r>
              <a:rPr lang="en-US" sz="2800" baseline="30000"/>
              <a:t>th</a:t>
            </a:r>
            <a:r>
              <a:rPr lang="en-US" sz="2800"/>
              <a:t> C.</a:t>
            </a:r>
          </a:p>
          <a:p>
            <a:r>
              <a:rPr lang="en-US" sz="2800"/>
              <a:t>Determined not to lose this colony (as it did with the US), the British grants increasing self-rule in 1839.</a:t>
            </a:r>
          </a:p>
          <a:p>
            <a:pPr lvl="1"/>
            <a:r>
              <a:rPr lang="en-US" sz="2400"/>
              <a:t>Its own parliament and laws, but still attached to the British Empire.</a:t>
            </a:r>
          </a:p>
          <a:p>
            <a:r>
              <a:rPr lang="en-US" sz="2800"/>
              <a:t>Hostility between French Catholic Settlers and British settlers were solved somewhat by setting up Quebec, where the majority of French speaking citizens are located.</a:t>
            </a:r>
          </a:p>
          <a:p>
            <a:r>
              <a:rPr lang="en-US" sz="2800"/>
              <a:t>Railroads connect Canada to the west as it experiences large influx of southern and eastern European immigrants.</a:t>
            </a:r>
          </a:p>
        </p:txBody>
      </p:sp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Australia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British colony since 1788 as a penal colony</a:t>
            </a:r>
          </a:p>
          <a:p>
            <a:r>
              <a:rPr lang="en-US"/>
              <a:t>The only other inhabitants were the aborigines.</a:t>
            </a:r>
          </a:p>
          <a:p>
            <a:r>
              <a:rPr lang="en-US"/>
              <a:t>Exportation of convicts ended in 1853</a:t>
            </a:r>
          </a:p>
          <a:p>
            <a:r>
              <a:rPr lang="en-US"/>
              <a:t>Population reaches 1 million by 1861</a:t>
            </a:r>
          </a:p>
          <a:p>
            <a:r>
              <a:rPr lang="en-US"/>
              <a:t>A unified federal government was proclaimed on the first day of the 20</a:t>
            </a:r>
            <a:r>
              <a:rPr lang="en-US" baseline="30000"/>
              <a:t>th</a:t>
            </a:r>
            <a:r>
              <a:rPr lang="en-US"/>
              <a:t> century.</a:t>
            </a:r>
          </a:p>
          <a:p>
            <a:r>
              <a:rPr lang="en-US"/>
              <a:t>Industrialization, socialism, and a welfare state had already began to grow</a:t>
            </a:r>
          </a:p>
        </p:txBody>
      </p:sp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Zealand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3810000" cy="5181600"/>
          </a:xfrm>
        </p:spPr>
        <p:txBody>
          <a:bodyPr/>
          <a:lstStyle/>
          <a:p>
            <a:r>
              <a:rPr lang="en-US" sz="2400"/>
              <a:t>Receives British attention after 1814</a:t>
            </a:r>
          </a:p>
          <a:p>
            <a:pPr lvl="1"/>
            <a:r>
              <a:rPr lang="en-US" sz="2000"/>
              <a:t>Maoris are converted to Christianity</a:t>
            </a:r>
          </a:p>
          <a:p>
            <a:pPr lvl="1"/>
            <a:r>
              <a:rPr lang="en-US" sz="2000"/>
              <a:t>British take formal control in 1840; European immigration follows</a:t>
            </a:r>
          </a:p>
          <a:p>
            <a:r>
              <a:rPr lang="en-US" sz="2400"/>
              <a:t>Wars with the Maoris plague the 1860’s, but defeat was inevitable and relations improve afterwards. Some Maoris win parliamentary positions in New Zealand.</a:t>
            </a:r>
          </a:p>
        </p:txBody>
      </p:sp>
      <p:pic>
        <p:nvPicPr>
          <p:cNvPr id="56325" name="Picture 5" descr="new zealan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14938" y="1676400"/>
            <a:ext cx="3438525" cy="4114800"/>
          </a:xfrm>
          <a:noFill/>
          <a:ln/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Diplomatic Tension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5181600"/>
          </a:xfrm>
        </p:spPr>
        <p:txBody>
          <a:bodyPr/>
          <a:lstStyle/>
          <a:p>
            <a:r>
              <a:rPr lang="en-US"/>
              <a:t>Unification of Germany alters the balance of power in Europe. </a:t>
            </a:r>
          </a:p>
          <a:p>
            <a:r>
              <a:rPr lang="en-US"/>
              <a:t>By 1900 there are few areas of the world left for colonization</a:t>
            </a:r>
          </a:p>
          <a:p>
            <a:pPr lvl="1"/>
            <a:r>
              <a:rPr lang="en-US"/>
              <a:t>Latin America was independent (US influence)</a:t>
            </a:r>
          </a:p>
          <a:p>
            <a:pPr lvl="1"/>
            <a:r>
              <a:rPr lang="en-US"/>
              <a:t>Africa was basically carved up</a:t>
            </a:r>
          </a:p>
          <a:p>
            <a:pPr lvl="1"/>
            <a:r>
              <a:rPr lang="en-US"/>
              <a:t>The final lands available were the subject of increased furor by colonizing nations (Morocco, Tripoli (Libya))</a:t>
            </a: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Diplomatic Tension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772400" cy="4876800"/>
          </a:xfrm>
        </p:spPr>
        <p:txBody>
          <a:bodyPr/>
          <a:lstStyle/>
          <a:p>
            <a:r>
              <a:rPr lang="en-US"/>
              <a:t>Imperialist expansion causes rivalry</a:t>
            </a:r>
          </a:p>
          <a:p>
            <a:pPr lvl="1"/>
            <a:r>
              <a:rPr lang="en-US"/>
              <a:t>Britain is concerned about Germany’s advances (navy)</a:t>
            </a:r>
          </a:p>
          <a:p>
            <a:pPr lvl="1"/>
            <a:r>
              <a:rPr lang="en-US"/>
              <a:t>France was in constant worry about Germany</a:t>
            </a:r>
          </a:p>
          <a:p>
            <a:r>
              <a:rPr lang="en-US"/>
              <a:t>Alliance Systems</a:t>
            </a:r>
          </a:p>
          <a:p>
            <a:pPr lvl="1"/>
            <a:r>
              <a:rPr lang="en-US"/>
              <a:t>Triple Alliance: Germany, Austria-Hungary, Italy</a:t>
            </a:r>
          </a:p>
          <a:p>
            <a:pPr lvl="1"/>
            <a:r>
              <a:rPr lang="en-US"/>
              <a:t>Triple Entente: Britain, Russia, France</a:t>
            </a:r>
          </a:p>
          <a:p>
            <a:pPr lvl="1"/>
            <a:r>
              <a:rPr lang="en-US"/>
              <a:t>Germany becomes worried about an east-west battle</a:t>
            </a:r>
          </a:p>
          <a:p>
            <a:r>
              <a:rPr lang="en-US"/>
              <a:t>Arms Race</a:t>
            </a: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Diplomatic Tension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848600" cy="5181600"/>
          </a:xfrm>
        </p:spPr>
        <p:txBody>
          <a:bodyPr/>
          <a:lstStyle/>
          <a:p>
            <a:r>
              <a:rPr lang="en-US"/>
              <a:t>Russia suffers from a revolution in 1905</a:t>
            </a:r>
          </a:p>
          <a:p>
            <a:r>
              <a:rPr lang="en-US"/>
              <a:t>Austria-Hungary is plagued by minority Slavic groups asserting their nationalism.</a:t>
            </a:r>
          </a:p>
          <a:p>
            <a:r>
              <a:rPr lang="en-US"/>
              <a:t>Balkan nations won their independence from the Ottomans throughout the 19</a:t>
            </a:r>
            <a:r>
              <a:rPr lang="en-US" baseline="30000"/>
              <a:t>th</a:t>
            </a:r>
            <a:r>
              <a:rPr lang="en-US"/>
              <a:t> century. Balkan nationalism was a threat to Austria, with a large southern Slav population.</a:t>
            </a:r>
          </a:p>
          <a:p>
            <a:r>
              <a:rPr lang="en-US"/>
              <a:t>Austria grew nervous over Serbian gains in 1912-1913. </a:t>
            </a:r>
          </a:p>
          <a:p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Diplomatic Tension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 the assassination of Austrian Archduke Franz Ferdinand by a Serbian Nationalist, the Balkan Peninsula is thrown into chaos. </a:t>
            </a:r>
          </a:p>
          <a:p>
            <a:r>
              <a:rPr lang="en-US"/>
              <a:t>The Alliance System is activated, and World War I was born</a:t>
            </a:r>
          </a:p>
          <a:p>
            <a:endParaRPr lang="en-US"/>
          </a:p>
        </p:txBody>
      </p:sp>
      <p:pic>
        <p:nvPicPr>
          <p:cNvPr id="60420" name="Picture 4" descr="fran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114800"/>
            <a:ext cx="205740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WAR!!!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228600"/>
            <a:ext cx="3810000" cy="632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Leaders depended on military buildup for economic purposes</a:t>
            </a:r>
          </a:p>
          <a:p>
            <a:pPr>
              <a:lnSpc>
                <a:spcPct val="90000"/>
              </a:lnSpc>
            </a:pPr>
            <a:r>
              <a:rPr lang="en-US" sz="2800"/>
              <a:t>Mass Newspapers fanned national pride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Stories of conquest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Tales of evil rival nations</a:t>
            </a:r>
          </a:p>
          <a:p>
            <a:pPr>
              <a:lnSpc>
                <a:spcPct val="90000"/>
              </a:lnSpc>
            </a:pPr>
            <a:r>
              <a:rPr lang="en-US" sz="2800"/>
              <a:t>War was seen as exciting, with quick victories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Enthusiastic civilians</a:t>
            </a:r>
          </a:p>
          <a:p>
            <a:pPr>
              <a:lnSpc>
                <a:spcPct val="90000"/>
              </a:lnSpc>
            </a:pPr>
            <a:r>
              <a:rPr lang="en-US" sz="2800"/>
              <a:t>Within a couple of years, this attitude would change…drastically.</a:t>
            </a:r>
          </a:p>
        </p:txBody>
      </p:sp>
      <p:pic>
        <p:nvPicPr>
          <p:cNvPr id="61445" name="Picture 5" descr="FWWallianc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46150" y="1219200"/>
            <a:ext cx="4049713" cy="5029200"/>
          </a:xfrm>
          <a:noFill/>
          <a:ln/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tory design template">
  <a:themeElements>
    <a:clrScheme name="Factory design template 1">
      <a:dk1>
        <a:srgbClr val="000054"/>
      </a:dk1>
      <a:lt1>
        <a:srgbClr val="EAEAEA"/>
      </a:lt1>
      <a:dk2>
        <a:srgbClr val="00007A"/>
      </a:dk2>
      <a:lt2>
        <a:srgbClr val="EBD189"/>
      </a:lt2>
      <a:accent1>
        <a:srgbClr val="FCAB40"/>
      </a:accent1>
      <a:accent2>
        <a:srgbClr val="7176BB"/>
      </a:accent2>
      <a:accent3>
        <a:srgbClr val="AAAABE"/>
      </a:accent3>
      <a:accent4>
        <a:srgbClr val="C8C8C8"/>
      </a:accent4>
      <a:accent5>
        <a:srgbClr val="FDD2AF"/>
      </a:accent5>
      <a:accent6>
        <a:srgbClr val="666AA9"/>
      </a:accent6>
      <a:hlink>
        <a:srgbClr val="B97C01"/>
      </a:hlink>
      <a:folHlink>
        <a:srgbClr val="555BAD"/>
      </a:folHlink>
    </a:clrScheme>
    <a:fontScheme name="Factory design template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Factory design template 1">
        <a:dk1>
          <a:srgbClr val="000054"/>
        </a:dk1>
        <a:lt1>
          <a:srgbClr val="EAEAEA"/>
        </a:lt1>
        <a:dk2>
          <a:srgbClr val="00007A"/>
        </a:dk2>
        <a:lt2>
          <a:srgbClr val="EBD189"/>
        </a:lt2>
        <a:accent1>
          <a:srgbClr val="FCAB40"/>
        </a:accent1>
        <a:accent2>
          <a:srgbClr val="7176BB"/>
        </a:accent2>
        <a:accent3>
          <a:srgbClr val="AAAABE"/>
        </a:accent3>
        <a:accent4>
          <a:srgbClr val="C8C8C8"/>
        </a:accent4>
        <a:accent5>
          <a:srgbClr val="FDD2AF"/>
        </a:accent5>
        <a:accent6>
          <a:srgbClr val="666AA9"/>
        </a:accent6>
        <a:hlink>
          <a:srgbClr val="B97C01"/>
        </a:hlink>
        <a:folHlink>
          <a:srgbClr val="555B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design template 2">
        <a:dk1>
          <a:srgbClr val="000000"/>
        </a:dk1>
        <a:lt1>
          <a:srgbClr val="FFFFCC"/>
        </a:lt1>
        <a:dk2>
          <a:srgbClr val="993300"/>
        </a:dk2>
        <a:lt2>
          <a:srgbClr val="EDE1AF"/>
        </a:lt2>
        <a:accent1>
          <a:srgbClr val="CAC0E2"/>
        </a:accent1>
        <a:accent2>
          <a:srgbClr val="DFC977"/>
        </a:accent2>
        <a:accent3>
          <a:srgbClr val="FFFFE2"/>
        </a:accent3>
        <a:accent4>
          <a:srgbClr val="000000"/>
        </a:accent4>
        <a:accent5>
          <a:srgbClr val="E1DCEE"/>
        </a:accent5>
        <a:accent6>
          <a:srgbClr val="CAB66B"/>
        </a:accent6>
        <a:hlink>
          <a:srgbClr val="CEA79C"/>
        </a:hlink>
        <a:folHlink>
          <a:srgbClr val="FDF1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design templat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DDDDDD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EAEAE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design template 4">
        <a:dk1>
          <a:srgbClr val="481800"/>
        </a:dk1>
        <a:lt1>
          <a:srgbClr val="EAEAEA"/>
        </a:lt1>
        <a:dk2>
          <a:srgbClr val="762700"/>
        </a:dk2>
        <a:lt2>
          <a:srgbClr val="EBD189"/>
        </a:lt2>
        <a:accent1>
          <a:srgbClr val="FCAB40"/>
        </a:accent1>
        <a:accent2>
          <a:srgbClr val="AD717F"/>
        </a:accent2>
        <a:accent3>
          <a:srgbClr val="BDACAA"/>
        </a:accent3>
        <a:accent4>
          <a:srgbClr val="C8C8C8"/>
        </a:accent4>
        <a:accent5>
          <a:srgbClr val="FDD2AF"/>
        </a:accent5>
        <a:accent6>
          <a:srgbClr val="9C6672"/>
        </a:accent6>
        <a:hlink>
          <a:srgbClr val="B97C01"/>
        </a:hlink>
        <a:folHlink>
          <a:srgbClr val="9E4C0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design template 5">
        <a:dk1>
          <a:srgbClr val="330066"/>
        </a:dk1>
        <a:lt1>
          <a:srgbClr val="EAEAEA"/>
        </a:lt1>
        <a:dk2>
          <a:srgbClr val="4E009C"/>
        </a:dk2>
        <a:lt2>
          <a:srgbClr val="EBD189"/>
        </a:lt2>
        <a:accent1>
          <a:srgbClr val="FCAB40"/>
        </a:accent1>
        <a:accent2>
          <a:srgbClr val="8871BB"/>
        </a:accent2>
        <a:accent3>
          <a:srgbClr val="B2AACB"/>
        </a:accent3>
        <a:accent4>
          <a:srgbClr val="C8C8C8"/>
        </a:accent4>
        <a:accent5>
          <a:srgbClr val="FDD2AF"/>
        </a:accent5>
        <a:accent6>
          <a:srgbClr val="7B66A9"/>
        </a:accent6>
        <a:hlink>
          <a:srgbClr val="808000"/>
        </a:hlink>
        <a:folHlink>
          <a:srgbClr val="6856A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design template 6">
        <a:dk1>
          <a:srgbClr val="454425"/>
        </a:dk1>
        <a:lt1>
          <a:srgbClr val="EAEAEA"/>
        </a:lt1>
        <a:dk2>
          <a:srgbClr val="4D6A2A"/>
        </a:dk2>
        <a:lt2>
          <a:srgbClr val="EBD189"/>
        </a:lt2>
        <a:accent1>
          <a:srgbClr val="FCAB40"/>
        </a:accent1>
        <a:accent2>
          <a:srgbClr val="A59E79"/>
        </a:accent2>
        <a:accent3>
          <a:srgbClr val="B2B9AC"/>
        </a:accent3>
        <a:accent4>
          <a:srgbClr val="C8C8C8"/>
        </a:accent4>
        <a:accent5>
          <a:srgbClr val="FDD2AF"/>
        </a:accent5>
        <a:accent6>
          <a:srgbClr val="958F6D"/>
        </a:accent6>
        <a:hlink>
          <a:srgbClr val="B97C01"/>
        </a:hlink>
        <a:folHlink>
          <a:srgbClr val="3C504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design template 7">
        <a:dk1>
          <a:srgbClr val="3C2924"/>
        </a:dk1>
        <a:lt1>
          <a:srgbClr val="EAEAEA"/>
        </a:lt1>
        <a:dk2>
          <a:srgbClr val="0D0A46"/>
        </a:dk2>
        <a:lt2>
          <a:srgbClr val="EBD189"/>
        </a:lt2>
        <a:accent1>
          <a:srgbClr val="FCAB40"/>
        </a:accent1>
        <a:accent2>
          <a:srgbClr val="633D4E"/>
        </a:accent2>
        <a:accent3>
          <a:srgbClr val="AAAAB0"/>
        </a:accent3>
        <a:accent4>
          <a:srgbClr val="C8C8C8"/>
        </a:accent4>
        <a:accent5>
          <a:srgbClr val="FDD2AF"/>
        </a:accent5>
        <a:accent6>
          <a:srgbClr val="593646"/>
        </a:accent6>
        <a:hlink>
          <a:srgbClr val="B97C01"/>
        </a:hlink>
        <a:folHlink>
          <a:srgbClr val="2D30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Factory design template</Template>
  <TotalTime>6055</TotalTime>
  <Words>2391</Words>
  <Application>Microsoft Office PowerPoint</Application>
  <PresentationFormat>On-screen Show (4:3)</PresentationFormat>
  <Paragraphs>296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Factory design template</vt:lpstr>
      <vt:lpstr>Chapter 23</vt:lpstr>
      <vt:lpstr>Forces of Change</vt:lpstr>
      <vt:lpstr>Forces of Change</vt:lpstr>
      <vt:lpstr>The American Revolution</vt:lpstr>
      <vt:lpstr>The French Revolution</vt:lpstr>
      <vt:lpstr>The French Revolution</vt:lpstr>
      <vt:lpstr>The French Revolution</vt:lpstr>
      <vt:lpstr>The French Revolution-Radical</vt:lpstr>
      <vt:lpstr>The French Revolution-Reign of Terror</vt:lpstr>
      <vt:lpstr>The French Revolution-Reign of Terror</vt:lpstr>
      <vt:lpstr>Slide 11</vt:lpstr>
      <vt:lpstr>The French Revolution-backswing</vt:lpstr>
      <vt:lpstr>The French Revolution: Napoleon</vt:lpstr>
      <vt:lpstr>The French Revolution: Napoleon and the French Empire</vt:lpstr>
      <vt:lpstr>The French Revolution: The French Empire</vt:lpstr>
      <vt:lpstr>Congress of Vienna</vt:lpstr>
      <vt:lpstr>Slide 17</vt:lpstr>
      <vt:lpstr>The Liberals</vt:lpstr>
      <vt:lpstr>The Radicals</vt:lpstr>
      <vt:lpstr>Greek Revolution (and others)</vt:lpstr>
      <vt:lpstr>Other reforms/revolutions</vt:lpstr>
      <vt:lpstr>1848</vt:lpstr>
      <vt:lpstr>Slide 23</vt:lpstr>
      <vt:lpstr>Industrialization-1850</vt:lpstr>
      <vt:lpstr>Industrialization-1850</vt:lpstr>
      <vt:lpstr>Political/social issues post-1848</vt:lpstr>
      <vt:lpstr>Italy and Germany</vt:lpstr>
      <vt:lpstr>America and France…</vt:lpstr>
      <vt:lpstr>Governmental Trends</vt:lpstr>
      <vt:lpstr>Socialism</vt:lpstr>
      <vt:lpstr>Socialism</vt:lpstr>
      <vt:lpstr>Socialism</vt:lpstr>
      <vt:lpstr>Socialism</vt:lpstr>
      <vt:lpstr>Feminism</vt:lpstr>
      <vt:lpstr>Western Mass-Culture</vt:lpstr>
      <vt:lpstr>Western Mass-Culture</vt:lpstr>
      <vt:lpstr>Science</vt:lpstr>
      <vt:lpstr>Art</vt:lpstr>
      <vt:lpstr>Art: Romanticism</vt:lpstr>
      <vt:lpstr>Gericault: “The Raft of the Medusa”</vt:lpstr>
      <vt:lpstr>Turner, “Rain, Steam, and Speed”</vt:lpstr>
      <vt:lpstr>Seurat </vt:lpstr>
      <vt:lpstr>The Falling Rocket</vt:lpstr>
      <vt:lpstr>Daumier: Third Class Carriage</vt:lpstr>
      <vt:lpstr>Whistler, “Arrangement in Gray and Black No. 1”</vt:lpstr>
      <vt:lpstr>Monet (impressionism)</vt:lpstr>
      <vt:lpstr>Monet</vt:lpstr>
      <vt:lpstr>Renoir</vt:lpstr>
      <vt:lpstr>Picasso</vt:lpstr>
      <vt:lpstr>Picasso</vt:lpstr>
      <vt:lpstr>The Crystal Palace</vt:lpstr>
      <vt:lpstr>The Eiffel Tower</vt:lpstr>
      <vt:lpstr>Art: Post-1900</vt:lpstr>
      <vt:lpstr>Western Settler Societies</vt:lpstr>
      <vt:lpstr>Western Settler Societies</vt:lpstr>
      <vt:lpstr>The Emerging United States</vt:lpstr>
      <vt:lpstr>The US Civil War</vt:lpstr>
      <vt:lpstr>Canada, Australia, New Zealand</vt:lpstr>
      <vt:lpstr>Canada</vt:lpstr>
      <vt:lpstr>Australia</vt:lpstr>
      <vt:lpstr>New Zealand</vt:lpstr>
      <vt:lpstr>Diplomatic Tension</vt:lpstr>
      <vt:lpstr>Diplomatic Tension</vt:lpstr>
      <vt:lpstr>Diplomatic Tension</vt:lpstr>
      <vt:lpstr>Diplomatic Tension</vt:lpstr>
      <vt:lpstr>WAR!!!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23</dc:title>
  <dc:creator>Edgar</dc:creator>
  <cp:lastModifiedBy>alase</cp:lastModifiedBy>
  <cp:revision>11</cp:revision>
  <dcterms:created xsi:type="dcterms:W3CDTF">2005-11-27T17:32:38Z</dcterms:created>
  <dcterms:modified xsi:type="dcterms:W3CDTF">2011-03-23T22:02:13Z</dcterms:modified>
</cp:coreProperties>
</file>