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16" autoAdjust="0"/>
    <p:restoredTop sz="94660"/>
  </p:normalViewPr>
  <p:slideViewPr>
    <p:cSldViewPr>
      <p:cViewPr varScale="1">
        <p:scale>
          <a:sx n="68" d="100"/>
          <a:sy n="68" d="100"/>
        </p:scale>
        <p:origin x="-96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A1F03-BF61-4ECA-8F05-1F1313DB9CCF}" type="datetimeFigureOut">
              <a:rPr lang="en-US"/>
              <a:pPr>
                <a:defRPr/>
              </a:pPr>
              <a:t>10/10/2011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25944-9583-4687-8A9C-244B643ED9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639EB-02EB-4C43-B355-09D0D0880D82}" type="datetimeFigureOut">
              <a:rPr lang="en-US"/>
              <a:pPr>
                <a:defRPr/>
              </a:pPr>
              <a:t>10/10/2011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88D3B-1CE4-4DDC-B64D-6A67307281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A11F9-C17C-4C0D-9156-8805E3B8F3F6}" type="datetimeFigureOut">
              <a:rPr lang="en-US"/>
              <a:pPr>
                <a:defRPr/>
              </a:pPr>
              <a:t>10/10/2011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8604B6-E285-4DB5-A140-E92FCC7C19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4F3444-64C9-4485-9A23-8C9E51A92A31}" type="datetimeFigureOut">
              <a:rPr lang="en-US"/>
              <a:pPr>
                <a:defRPr/>
              </a:pPr>
              <a:t>10/10/2011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4BB3F-ED32-4549-BAED-F0412729D4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9E83C3-0DD3-4EDB-B64E-EF2139569362}" type="datetimeFigureOut">
              <a:rPr lang="en-US"/>
              <a:pPr>
                <a:defRPr/>
              </a:pPr>
              <a:t>10/10/2011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2C7C5-0124-49B8-A66F-612F026725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6A222E-B97E-44FE-899B-C68736CCBFBF}" type="datetimeFigureOut">
              <a:rPr lang="en-US"/>
              <a:pPr>
                <a:defRPr/>
              </a:pPr>
              <a:t>10/10/2011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9A933A-2CB6-4169-849A-7AA52AC8D6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9D8C8-F9E0-45F5-A702-F068D713BCAB}" type="datetimeFigureOut">
              <a:rPr lang="en-US"/>
              <a:pPr>
                <a:defRPr/>
              </a:pPr>
              <a:t>10/10/2011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A9CCFB-B5A7-4DD7-8D71-5FA74D33EB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A7A39-08CA-4DC1-8146-2E95168FE96D}" type="datetimeFigureOut">
              <a:rPr lang="en-US"/>
              <a:pPr>
                <a:defRPr/>
              </a:pPr>
              <a:t>10/10/2011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4E5C8-0DD2-4F6E-A6BF-16D3D5D4F1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188D65-56A9-4C57-B6C8-54161CC7DC64}" type="datetimeFigureOut">
              <a:rPr lang="en-US"/>
              <a:pPr>
                <a:defRPr/>
              </a:pPr>
              <a:t>10/10/2011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9D7698-5D2C-4153-8003-FC2781BB7A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1658EC-CF1C-45F4-A8A2-A8A3F81A1B4C}" type="datetimeFigureOut">
              <a:rPr lang="en-US"/>
              <a:pPr>
                <a:defRPr/>
              </a:pPr>
              <a:t>10/10/2011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C936F-0825-43FA-A2D4-2A88F0526E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CAACF1-34B0-490E-B6F8-3943363437E9}" type="datetimeFigureOut">
              <a:rPr lang="en-US"/>
              <a:pPr>
                <a:defRPr/>
              </a:pPr>
              <a:t>10/10/2011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0AE33-5AD6-495E-AC88-8C6C0FA636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595EC45-F425-4E97-8A9D-E8C863F921B0}" type="datetimeFigureOut">
              <a:rPr lang="en-US"/>
              <a:pPr>
                <a:defRPr/>
              </a:pPr>
              <a:t>10/10/2011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70C3AB9-28C4-4871-A77B-DD8141DAA4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143000"/>
            <a:ext cx="6553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600200" y="0"/>
            <a:ext cx="6019800" cy="1066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Demographic Transition Model Review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7813" y="685800"/>
            <a:ext cx="8588375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533400"/>
            <a:ext cx="5410200" cy="58832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u="sng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Stage 1 - High Fluctuating</a:t>
            </a:r>
          </a:p>
          <a:p>
            <a:r>
              <a:rPr lang="en-US" sz="2000">
                <a:latin typeface="Calibri" pitchFamily="34" charset="0"/>
              </a:rPr>
              <a:t>Birth Rate and Death rate are both high. Population growth is slow and fluctuating.</a:t>
            </a:r>
          </a:p>
          <a:p>
            <a:r>
              <a:rPr lang="en-US" sz="2000" b="1">
                <a:latin typeface="Calibri" pitchFamily="34" charset="0"/>
              </a:rPr>
              <a:t>Reasons</a:t>
            </a:r>
            <a:endParaRPr lang="en-US" sz="2000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en-US" sz="2000">
                <a:latin typeface="Calibri" pitchFamily="34" charset="0"/>
              </a:rPr>
              <a:t>Birth Rate is high as a result of:</a:t>
            </a:r>
          </a:p>
          <a:p>
            <a:pPr lvl="1">
              <a:buFont typeface="Arial" charset="0"/>
              <a:buChar char="•"/>
            </a:pPr>
            <a:r>
              <a:rPr lang="en-US" sz="2000">
                <a:latin typeface="Calibri" pitchFamily="34" charset="0"/>
              </a:rPr>
              <a:t>Lack of family planning </a:t>
            </a:r>
          </a:p>
          <a:p>
            <a:pPr lvl="1">
              <a:buFont typeface="Arial" charset="0"/>
              <a:buChar char="•"/>
            </a:pPr>
            <a:r>
              <a:rPr lang="en-US" sz="2000">
                <a:latin typeface="Calibri" pitchFamily="34" charset="0"/>
              </a:rPr>
              <a:t>High Infant Mortality Rate</a:t>
            </a:r>
          </a:p>
          <a:p>
            <a:pPr lvl="1">
              <a:buFont typeface="Arial" charset="0"/>
              <a:buChar char="•"/>
            </a:pPr>
            <a:r>
              <a:rPr lang="en-US" sz="2000">
                <a:latin typeface="Calibri" pitchFamily="34" charset="0"/>
              </a:rPr>
              <a:t>Need for workers in agriculture </a:t>
            </a:r>
          </a:p>
          <a:p>
            <a:pPr lvl="1">
              <a:buFont typeface="Arial" charset="0"/>
              <a:buChar char="•"/>
            </a:pPr>
            <a:r>
              <a:rPr lang="en-US" sz="2000">
                <a:latin typeface="Calibri" pitchFamily="34" charset="0"/>
              </a:rPr>
              <a:t>Religious beliefs</a:t>
            </a:r>
          </a:p>
          <a:p>
            <a:pPr lvl="1">
              <a:buFont typeface="Arial" charset="0"/>
              <a:buChar char="•"/>
            </a:pPr>
            <a:r>
              <a:rPr lang="en-US" sz="2000">
                <a:latin typeface="Calibri" pitchFamily="34" charset="0"/>
              </a:rPr>
              <a:t>Children as economic assets</a:t>
            </a:r>
          </a:p>
          <a:p>
            <a:pPr lvl="1">
              <a:buFont typeface="Arial" charset="0"/>
              <a:buChar char="•"/>
            </a:pPr>
            <a:r>
              <a:rPr lang="en-US" sz="2000">
                <a:latin typeface="Calibri" pitchFamily="34" charset="0"/>
              </a:rPr>
              <a:t>Death Rate is high because of:</a:t>
            </a:r>
          </a:p>
          <a:p>
            <a:pPr lvl="1">
              <a:buFont typeface="Arial" charset="0"/>
              <a:buChar char="•"/>
            </a:pPr>
            <a:r>
              <a:rPr lang="en-US" sz="2000">
                <a:latin typeface="Calibri" pitchFamily="34" charset="0"/>
              </a:rPr>
              <a:t>High levels of disease </a:t>
            </a:r>
          </a:p>
          <a:p>
            <a:pPr lvl="1">
              <a:buFont typeface="Arial" charset="0"/>
              <a:buChar char="•"/>
            </a:pPr>
            <a:r>
              <a:rPr lang="en-US" sz="2000">
                <a:latin typeface="Calibri" pitchFamily="34" charset="0"/>
              </a:rPr>
              <a:t>Famine </a:t>
            </a:r>
          </a:p>
          <a:p>
            <a:pPr lvl="1">
              <a:buFont typeface="Arial" charset="0"/>
              <a:buChar char="•"/>
            </a:pPr>
            <a:r>
              <a:rPr lang="en-US" sz="2000">
                <a:latin typeface="Calibri" pitchFamily="34" charset="0"/>
              </a:rPr>
              <a:t>Lack of clean water and sanitation </a:t>
            </a:r>
          </a:p>
          <a:p>
            <a:pPr lvl="1">
              <a:buFont typeface="Arial" charset="0"/>
              <a:buChar char="•"/>
            </a:pPr>
            <a:r>
              <a:rPr lang="en-US" sz="2000">
                <a:latin typeface="Calibri" pitchFamily="34" charset="0"/>
              </a:rPr>
              <a:t>Lack of health care </a:t>
            </a:r>
          </a:p>
          <a:p>
            <a:pPr lvl="1">
              <a:buFont typeface="Arial" charset="0"/>
              <a:buChar char="•"/>
            </a:pPr>
            <a:r>
              <a:rPr lang="en-US" sz="2000">
                <a:latin typeface="Calibri" pitchFamily="34" charset="0"/>
              </a:rPr>
              <a:t>War </a:t>
            </a:r>
          </a:p>
          <a:p>
            <a:pPr lvl="1">
              <a:buFont typeface="Arial" charset="0"/>
              <a:buChar char="•"/>
            </a:pPr>
            <a:r>
              <a:rPr lang="en-US" sz="2000">
                <a:latin typeface="Calibri" pitchFamily="34" charset="0"/>
              </a:rPr>
              <a:t>Competition for food from predators such as rats</a:t>
            </a:r>
          </a:p>
          <a:p>
            <a:pPr lvl="1">
              <a:buFont typeface="Arial" charset="0"/>
              <a:buChar char="•"/>
            </a:pPr>
            <a:r>
              <a:rPr lang="en-US" sz="2000">
                <a:latin typeface="Calibri" pitchFamily="34" charset="0"/>
              </a:rPr>
              <a:t>Lack of education</a:t>
            </a:r>
          </a:p>
        </p:txBody>
      </p:sp>
      <p:pic>
        <p:nvPicPr>
          <p:cNvPr id="1536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51425" y="1143000"/>
            <a:ext cx="4092575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Up Arrow 4"/>
          <p:cNvSpPr/>
          <p:nvPr/>
        </p:nvSpPr>
        <p:spPr>
          <a:xfrm>
            <a:off x="5486400" y="3733800"/>
            <a:ext cx="609600" cy="6096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animClr clrSpc="rgb" dir="cw">
                                      <p:cBhvr>
                                        <p:cTn id="7" dur="100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8" dur="100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2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2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2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2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2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20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20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990600"/>
            <a:ext cx="4800600" cy="51165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200" b="1" u="sng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Stage 2 - Early Expanding</a:t>
            </a:r>
          </a:p>
          <a:p>
            <a:r>
              <a:rPr lang="en-US" sz="2200">
                <a:latin typeface="Calibri" pitchFamily="34" charset="0"/>
              </a:rPr>
              <a:t>Birth Rate remains high. Death Rate is falling. Population begins to rise steadily.</a:t>
            </a:r>
          </a:p>
          <a:p>
            <a:r>
              <a:rPr lang="en-US" sz="2200" b="1">
                <a:latin typeface="Calibri" pitchFamily="34" charset="0"/>
              </a:rPr>
              <a:t>Reasons</a:t>
            </a:r>
            <a:endParaRPr lang="en-US" sz="2200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en-US" sz="2200">
                <a:latin typeface="Calibri" pitchFamily="34" charset="0"/>
              </a:rPr>
              <a:t>Death Rate is falling as a result of:</a:t>
            </a:r>
          </a:p>
          <a:p>
            <a:pPr lvl="1">
              <a:buFont typeface="Arial" charset="0"/>
              <a:buChar char="•"/>
            </a:pPr>
            <a:r>
              <a:rPr lang="en-US" sz="2200">
                <a:latin typeface="Calibri" pitchFamily="34" charset="0"/>
              </a:rPr>
              <a:t>Improved health care (e.g. Smallpox Vaccine) </a:t>
            </a:r>
          </a:p>
          <a:p>
            <a:pPr lvl="1">
              <a:buFont typeface="Arial" charset="0"/>
              <a:buChar char="•"/>
            </a:pPr>
            <a:r>
              <a:rPr lang="en-US" sz="2200">
                <a:latin typeface="Calibri" pitchFamily="34" charset="0"/>
              </a:rPr>
              <a:t>Improved Hygiene (Water for drinking is boiled) </a:t>
            </a:r>
          </a:p>
          <a:p>
            <a:pPr lvl="1">
              <a:buFont typeface="Arial" charset="0"/>
              <a:buChar char="•"/>
            </a:pPr>
            <a:r>
              <a:rPr lang="en-US" sz="2200">
                <a:latin typeface="Calibri" pitchFamily="34" charset="0"/>
              </a:rPr>
              <a:t>Improved sanitation </a:t>
            </a:r>
          </a:p>
          <a:p>
            <a:pPr lvl="1">
              <a:buFont typeface="Arial" charset="0"/>
              <a:buChar char="•"/>
            </a:pPr>
            <a:r>
              <a:rPr lang="en-US" sz="2200">
                <a:latin typeface="Calibri" pitchFamily="34" charset="0"/>
              </a:rPr>
              <a:t>Improved food production and storage </a:t>
            </a:r>
          </a:p>
          <a:p>
            <a:pPr lvl="1">
              <a:buFont typeface="Arial" charset="0"/>
              <a:buChar char="•"/>
            </a:pPr>
            <a:r>
              <a:rPr lang="en-US" sz="2200">
                <a:latin typeface="Calibri" pitchFamily="34" charset="0"/>
              </a:rPr>
              <a:t>Improved transport for food </a:t>
            </a:r>
          </a:p>
          <a:p>
            <a:pPr>
              <a:buFont typeface="Arial" charset="0"/>
              <a:buChar char="•"/>
            </a:pPr>
            <a:r>
              <a:rPr lang="en-US" sz="2200">
                <a:latin typeface="Calibri" pitchFamily="34" charset="0"/>
              </a:rPr>
              <a:t>Decreased Infant Mortality Rates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45063" y="1143000"/>
            <a:ext cx="4198937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Up Arrow 3"/>
          <p:cNvSpPr/>
          <p:nvPr/>
        </p:nvSpPr>
        <p:spPr>
          <a:xfrm>
            <a:off x="6019800" y="3810000"/>
            <a:ext cx="7620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animClr clrSpc="rgb" dir="cw">
                                      <p:cBhvr>
                                        <p:cTn id="7" dur="100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8" dur="100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85800"/>
            <a:ext cx="4572000" cy="365283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u="sng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Stage 3 - Late Expanding</a:t>
            </a:r>
          </a:p>
          <a:p>
            <a:r>
              <a:rPr lang="en-US" sz="2400">
                <a:latin typeface="Calibri" pitchFamily="34" charset="0"/>
              </a:rPr>
              <a:t>Birth Rate starts to fall. Death Rate continues to fall. Population rising.</a:t>
            </a:r>
          </a:p>
          <a:p>
            <a:r>
              <a:rPr lang="en-US" sz="2400" b="1">
                <a:latin typeface="Calibri" pitchFamily="34" charset="0"/>
              </a:rPr>
              <a:t>Reasons:</a:t>
            </a:r>
            <a:endParaRPr lang="en-US" sz="2400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en-US" sz="2400">
                <a:latin typeface="Calibri" pitchFamily="34" charset="0"/>
              </a:rPr>
              <a:t>Family planning available </a:t>
            </a:r>
          </a:p>
          <a:p>
            <a:pPr>
              <a:buFont typeface="Arial" charset="0"/>
              <a:buChar char="•"/>
            </a:pPr>
            <a:r>
              <a:rPr lang="en-US" sz="2400">
                <a:latin typeface="Calibri" pitchFamily="34" charset="0"/>
              </a:rPr>
              <a:t>Lower Infant Mortality Rate </a:t>
            </a:r>
          </a:p>
          <a:p>
            <a:pPr>
              <a:buFont typeface="Arial" charset="0"/>
              <a:buChar char="•"/>
            </a:pPr>
            <a:r>
              <a:rPr lang="en-US" sz="2400">
                <a:latin typeface="Calibri" pitchFamily="34" charset="0"/>
              </a:rPr>
              <a:t>Increased mechanization reduces need for workers </a:t>
            </a:r>
          </a:p>
          <a:p>
            <a:pPr>
              <a:buFont typeface="Arial" charset="0"/>
              <a:buChar char="•"/>
            </a:pPr>
            <a:r>
              <a:rPr lang="en-US" sz="2400">
                <a:latin typeface="Calibri" pitchFamily="34" charset="0"/>
              </a:rPr>
              <a:t>Increased standard of living </a:t>
            </a:r>
          </a:p>
          <a:p>
            <a:pPr>
              <a:buFont typeface="Arial" charset="0"/>
              <a:buChar char="•"/>
            </a:pPr>
            <a:r>
              <a:rPr lang="en-US" sz="2400">
                <a:latin typeface="Calibri" pitchFamily="34" charset="0"/>
              </a:rPr>
              <a:t>Changing status of women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1038" y="2743200"/>
            <a:ext cx="4414837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Up Arrow 3"/>
          <p:cNvSpPr/>
          <p:nvPr/>
        </p:nvSpPr>
        <p:spPr>
          <a:xfrm>
            <a:off x="6934200" y="5638800"/>
            <a:ext cx="609600" cy="762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animClr clrSpc="rgb" dir="cw">
                                      <p:cBhvr>
                                        <p:cTn id="7" dur="100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8" dur="100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228600"/>
            <a:ext cx="4572000" cy="191770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u="sng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Stage 4 - Low Fluctuating</a:t>
            </a:r>
          </a:p>
          <a:p>
            <a:pPr>
              <a:buFont typeface="Arial" charset="0"/>
              <a:buChar char="•"/>
            </a:pPr>
            <a:r>
              <a:rPr lang="en-US" sz="2400">
                <a:latin typeface="Calibri" pitchFamily="34" charset="0"/>
              </a:rPr>
              <a:t>Birth Rate and Death Rate both low. Population steady.</a:t>
            </a:r>
          </a:p>
          <a:p>
            <a:pPr>
              <a:buFont typeface="Arial" charset="0"/>
              <a:buChar char="•"/>
            </a:pPr>
            <a:r>
              <a:rPr lang="en-US" sz="2400">
                <a:latin typeface="Calibri" pitchFamily="34" charset="0"/>
              </a:rPr>
              <a:t>Typical of USA; Sweden; Japan; Britain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2800" y="2057400"/>
            <a:ext cx="5138738" cy="363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Up Arrow 3"/>
          <p:cNvSpPr/>
          <p:nvPr/>
        </p:nvSpPr>
        <p:spPr>
          <a:xfrm>
            <a:off x="7467600" y="5334000"/>
            <a:ext cx="685800" cy="9906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animClr clrSpc="rgb" dir="cw">
                                      <p:cBhvr>
                                        <p:cTn id="7" dur="100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8" dur="100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194</Words>
  <Application>Microsoft Office PowerPoint</Application>
  <PresentationFormat>On-screen Show (4:3)</PresentationFormat>
  <Paragraphs>39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Janiak's</dc:creator>
  <cp:lastModifiedBy>PLHS</cp:lastModifiedBy>
  <cp:revision>3</cp:revision>
  <dcterms:created xsi:type="dcterms:W3CDTF">2010-10-11T23:42:13Z</dcterms:created>
  <dcterms:modified xsi:type="dcterms:W3CDTF">2011-10-10T22:58:23Z</dcterms:modified>
</cp:coreProperties>
</file>