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1" r:id="rId3"/>
    <p:sldId id="262" r:id="rId4"/>
    <p:sldId id="263" r:id="rId5"/>
    <p:sldId id="264" r:id="rId6"/>
    <p:sldId id="265" r:id="rId7"/>
    <p:sldId id="266" r:id="rId8"/>
    <p:sldId id="267" r:id="rId9"/>
    <p:sldId id="268" r:id="rId10"/>
    <p:sldId id="271" r:id="rId11"/>
    <p:sldId id="269" r:id="rId12"/>
    <p:sldId id="270" r:id="rId13"/>
    <p:sldId id="272" r:id="rId14"/>
    <p:sldId id="27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63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6A15C4FE-AF13-4EFD-A76C-48D24E4E160A}"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75EEE2F-A2C2-4D4A-8ED6-B088EB717A5A}" type="datetimeFigureOut">
              <a:rPr lang="en-US" smtClean="0"/>
              <a:t>12/9/2013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15C4FE-AF13-4EFD-A76C-48D24E4E160A}"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5EEE2F-A2C2-4D4A-8ED6-B088EB717A5A}" type="datetimeFigureOut">
              <a:rPr lang="en-US" smtClean="0"/>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5EEE2F-A2C2-4D4A-8ED6-B088EB717A5A}" type="datetimeFigureOut">
              <a:rPr lang="en-US" smtClean="0"/>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75EEE2F-A2C2-4D4A-8ED6-B088EB717A5A}" type="datetimeFigureOut">
              <a:rPr lang="en-US" smtClean="0"/>
              <a:t>12/9/2013</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6A15C4FE-AF13-4EFD-A76C-48D24E4E160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41440" cy="1442674"/>
          </a:xfrm>
        </p:spPr>
        <p:txBody>
          <a:bodyPr/>
          <a:lstStyle/>
          <a:p>
            <a:r>
              <a:rPr lang="en-US" dirty="0" smtClean="0"/>
              <a:t>Warm Up</a:t>
            </a:r>
            <a:endParaRPr lang="en-US" dirty="0"/>
          </a:p>
        </p:txBody>
      </p:sp>
      <p:sp>
        <p:nvSpPr>
          <p:cNvPr id="3" name="Content Placeholder 2"/>
          <p:cNvSpPr>
            <a:spLocks noGrp="1"/>
          </p:cNvSpPr>
          <p:nvPr>
            <p:ph idx="1"/>
          </p:nvPr>
        </p:nvSpPr>
        <p:spPr>
          <a:xfrm>
            <a:off x="381000" y="685800"/>
            <a:ext cx="8610600" cy="5410200"/>
          </a:xfrm>
        </p:spPr>
        <p:txBody>
          <a:bodyPr/>
          <a:lstStyle/>
          <a:p>
            <a:r>
              <a:rPr lang="en-US" dirty="0" smtClean="0"/>
              <a:t>List everything you know about the Arab Spring?  Why would the U.S. be interested in the Arab Spring?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14" y="1676400"/>
            <a:ext cx="9144000" cy="4838700"/>
          </a:xfrm>
          <a:prstGeom prst="rect">
            <a:avLst/>
          </a:prstGeom>
        </p:spPr>
      </p:pic>
    </p:spTree>
    <p:extLst>
      <p:ext uri="{BB962C8B-B14F-4D97-AF65-F5344CB8AC3E}">
        <p14:creationId xmlns:p14="http://schemas.microsoft.com/office/powerpoint/2010/main" val="3145627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2734014" y="3512662"/>
            <a:ext cx="6058509" cy="1599722"/>
          </a:xfrm>
        </p:spPr>
        <p:txBody>
          <a:bodyPr/>
          <a:lstStyle/>
          <a:p>
            <a:r>
              <a:rPr lang="en-US" b="1" dirty="0" smtClean="0"/>
              <a:t>Barack Obama</a:t>
            </a:r>
            <a:br>
              <a:rPr lang="en-US" b="1" dirty="0" smtClean="0"/>
            </a:br>
            <a:r>
              <a:rPr lang="en-US" b="1" dirty="0" smtClean="0">
                <a:effectLst/>
              </a:rPr>
              <a:t>2009-Present</a:t>
            </a:r>
            <a:endParaRPr lang="en-US" dirty="0"/>
          </a:p>
        </p:txBody>
      </p:sp>
      <p:sp>
        <p:nvSpPr>
          <p:cNvPr id="3" name="Subtitle 2"/>
          <p:cNvSpPr>
            <a:spLocks noGrp="1"/>
          </p:cNvSpPr>
          <p:nvPr>
            <p:ph type="subTitle" idx="1"/>
          </p:nvPr>
        </p:nvSpPr>
        <p:spPr>
          <a:xfrm rot="360000">
            <a:off x="3165352" y="5050522"/>
            <a:ext cx="4836456" cy="1040845"/>
          </a:xfrm>
        </p:spPr>
        <p:txBody>
          <a:bodyPr>
            <a:normAutofit/>
          </a:bodyPr>
          <a:lstStyle/>
          <a:p>
            <a:r>
              <a:rPr lang="en-US" dirty="0" smtClean="0"/>
              <a:t>(</a:t>
            </a:r>
            <a:r>
              <a:rPr lang="en-US" b="1" dirty="0" smtClean="0"/>
              <a:t>Democrat</a:t>
            </a:r>
            <a:r>
              <a:rPr lang="en-US" dirty="0" smtClean="0"/>
              <a:t>) </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04401">
            <a:off x="461820" y="1177467"/>
            <a:ext cx="2709290" cy="3383243"/>
          </a:xfrm>
          <a:prstGeom prst="rect">
            <a:avLst/>
          </a:prstGeom>
        </p:spPr>
      </p:pic>
    </p:spTree>
    <p:extLst>
      <p:ext uri="{BB962C8B-B14F-4D97-AF65-F5344CB8AC3E}">
        <p14:creationId xmlns:p14="http://schemas.microsoft.com/office/powerpoint/2010/main" val="234723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610600" cy="5608725"/>
          </a:xfrm>
        </p:spPr>
        <p:txBody>
          <a:bodyPr/>
          <a:lstStyle/>
          <a:p>
            <a:pPr marL="0" indent="0">
              <a:buNone/>
            </a:pPr>
            <a:r>
              <a:rPr lang="en-US" b="1" dirty="0"/>
              <a:t>End of the War in Iraq </a:t>
            </a:r>
            <a:r>
              <a:rPr lang="en-US" b="1" dirty="0" smtClean="0"/>
              <a:t>(</a:t>
            </a:r>
            <a:r>
              <a:rPr lang="en-US" b="1" dirty="0"/>
              <a:t>Now being called “Operation New Dawn</a:t>
            </a:r>
            <a:r>
              <a:rPr lang="en-US" b="1" dirty="0" smtClean="0"/>
              <a:t>”)</a:t>
            </a:r>
            <a:endParaRPr lang="en-US" dirty="0"/>
          </a:p>
          <a:p>
            <a:pPr marL="0" indent="0">
              <a:buNone/>
            </a:pPr>
            <a:r>
              <a:rPr lang="en-US" dirty="0" smtClean="0"/>
              <a:t>The </a:t>
            </a:r>
            <a:r>
              <a:rPr lang="en-US" dirty="0"/>
              <a:t>U.S. completed its </a:t>
            </a:r>
            <a:r>
              <a:rPr lang="en-US" u="sng" dirty="0"/>
              <a:t>withdrawal</a:t>
            </a:r>
            <a:r>
              <a:rPr lang="en-US" dirty="0"/>
              <a:t> of military personnel in </a:t>
            </a:r>
            <a:r>
              <a:rPr lang="en-US" u="sng" dirty="0"/>
              <a:t>December 2011</a:t>
            </a:r>
            <a:r>
              <a:rPr lang="en-US" dirty="0"/>
              <a:t>.</a:t>
            </a:r>
            <a:r>
              <a:rPr lang="en-US" baseline="30000" dirty="0"/>
              <a:t> </a:t>
            </a:r>
            <a:r>
              <a:rPr lang="en-US" dirty="0"/>
              <a:t> However, the Iraqi insurgency continues and caused thousands of fatalities in 2012.</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7" y="2743200"/>
            <a:ext cx="4694836" cy="3124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5445" y="4419600"/>
            <a:ext cx="4208555" cy="215174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2209800"/>
            <a:ext cx="3429000" cy="2129589"/>
          </a:xfrm>
          <a:prstGeom prst="rect">
            <a:avLst/>
          </a:prstGeom>
        </p:spPr>
      </p:pic>
    </p:spTree>
    <p:extLst>
      <p:ext uri="{BB962C8B-B14F-4D97-AF65-F5344CB8AC3E}">
        <p14:creationId xmlns:p14="http://schemas.microsoft.com/office/powerpoint/2010/main" val="3930875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5761125"/>
          </a:xfrm>
        </p:spPr>
        <p:txBody>
          <a:bodyPr>
            <a:normAutofit/>
          </a:bodyPr>
          <a:lstStyle/>
          <a:p>
            <a:pPr marL="0" indent="0">
              <a:buNone/>
            </a:pPr>
            <a:r>
              <a:rPr lang="en-US" dirty="0"/>
              <a:t>In late February 2009, newly elected U.S. President Barack Obama announced an 18-month withdrawal window for combat forces, with approximately 50,000 troops remaining in the country "to </a:t>
            </a:r>
            <a:r>
              <a:rPr lang="en-US" u="sng" dirty="0"/>
              <a:t>advise</a:t>
            </a:r>
            <a:r>
              <a:rPr lang="en-US" dirty="0"/>
              <a:t> and </a:t>
            </a:r>
            <a:r>
              <a:rPr lang="en-US" u="sng" dirty="0"/>
              <a:t>train</a:t>
            </a:r>
            <a:r>
              <a:rPr lang="en-US" dirty="0"/>
              <a:t> Iraqi security forces and to provide intelligence and surveillance". UK forces ended combat operations on 30 April 2009.  Operation Iraqi Freedom is over, and the Iraqi people now have lead responsibility for the security of their country."</a:t>
            </a:r>
            <a:r>
              <a:rPr lang="en-US" baseline="30000" dirty="0"/>
              <a:t> </a:t>
            </a:r>
            <a:r>
              <a:rPr lang="en-US" dirty="0"/>
              <a:t> Beginning 1 September 2010, the American operational name for its involvement in Iraq changed from "Operation Iraqi Freedom" to "Operation </a:t>
            </a:r>
            <a:r>
              <a:rPr lang="en-US" u="sng" dirty="0"/>
              <a:t>New Dawn</a:t>
            </a:r>
            <a:r>
              <a:rPr lang="en-US" dirty="0"/>
              <a:t>". </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6071" y="3772456"/>
            <a:ext cx="3927929" cy="2615644"/>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4042052"/>
            <a:ext cx="2590800" cy="2626951"/>
          </a:xfrm>
          <a:prstGeom prst="rect">
            <a:avLst/>
          </a:prstGeom>
        </p:spPr>
      </p:pic>
    </p:spTree>
    <p:extLst>
      <p:ext uri="{BB962C8B-B14F-4D97-AF65-F5344CB8AC3E}">
        <p14:creationId xmlns:p14="http://schemas.microsoft.com/office/powerpoint/2010/main" val="328087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5761125"/>
          </a:xfrm>
        </p:spPr>
        <p:txBody>
          <a:bodyPr/>
          <a:lstStyle/>
          <a:p>
            <a:pPr marL="0" indent="0">
              <a:buNone/>
            </a:pPr>
            <a:r>
              <a:rPr lang="en-US" dirty="0"/>
              <a:t>On 21 October 2011, President Obama announced that all U.S. troops and trainers would leave Iraq by the end of the year, bringing the U.S. mission in Iraq to an end</a:t>
            </a:r>
            <a:r>
              <a:rPr lang="en-US" dirty="0" smtClean="0"/>
              <a:t>.</a:t>
            </a:r>
            <a:r>
              <a:rPr lang="en-US" dirty="0"/>
              <a:t> On 15 December 2011, U.S. Defense Secretary Leon </a:t>
            </a:r>
            <a:r>
              <a:rPr lang="en-US" u="sng" dirty="0"/>
              <a:t>Panetta</a:t>
            </a:r>
            <a:r>
              <a:rPr lang="en-US" dirty="0"/>
              <a:t> officially declared the Iraq War </a:t>
            </a:r>
            <a:r>
              <a:rPr lang="en-US" u="sng" dirty="0"/>
              <a:t>over</a:t>
            </a:r>
            <a:r>
              <a:rPr lang="en-US" dirty="0"/>
              <a:t>, at a flag lowering ceremony in Baghdad. The last U.S. troops left Iraqi territory on 18 December 2011 at 4:27 UTC.</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819400"/>
            <a:ext cx="4724400" cy="338730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7339" y="3237602"/>
            <a:ext cx="3826353" cy="2550902"/>
          </a:xfrm>
          <a:prstGeom prst="rect">
            <a:avLst/>
          </a:prstGeom>
        </p:spPr>
      </p:pic>
    </p:spTree>
    <p:extLst>
      <p:ext uri="{BB962C8B-B14F-4D97-AF65-F5344CB8AC3E}">
        <p14:creationId xmlns:p14="http://schemas.microsoft.com/office/powerpoint/2010/main" val="68511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686800" cy="5837325"/>
          </a:xfrm>
        </p:spPr>
        <p:txBody>
          <a:bodyPr/>
          <a:lstStyle/>
          <a:p>
            <a:pPr marL="0" indent="0">
              <a:buNone/>
            </a:pPr>
            <a:r>
              <a:rPr lang="en-US" b="1" dirty="0"/>
              <a:t>Arab Spring</a:t>
            </a:r>
            <a:r>
              <a:rPr lang="en-US" dirty="0"/>
              <a:t> - is a term for the </a:t>
            </a:r>
            <a:r>
              <a:rPr lang="en-US" u="sng" dirty="0"/>
              <a:t>revolutionary</a:t>
            </a:r>
            <a:r>
              <a:rPr lang="en-US" dirty="0"/>
              <a:t> wave of demonstrations and protests (both non-violent and violent), riots, and civil wars in the </a:t>
            </a:r>
            <a:r>
              <a:rPr lang="en-US" u="sng" dirty="0"/>
              <a:t>Arab</a:t>
            </a:r>
            <a:r>
              <a:rPr lang="en-US" dirty="0"/>
              <a:t> world that began on 18 December 2010.</a:t>
            </a:r>
          </a:p>
          <a:p>
            <a:pPr marL="0" indent="0">
              <a:buNone/>
            </a:pP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904999"/>
            <a:ext cx="4343400" cy="289518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3962400"/>
            <a:ext cx="4762500" cy="26765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6312" y="1285875"/>
            <a:ext cx="3571875" cy="2676525"/>
          </a:xfrm>
          <a:prstGeom prst="rect">
            <a:avLst/>
          </a:prstGeom>
        </p:spPr>
      </p:pic>
    </p:spTree>
    <p:extLst>
      <p:ext uri="{BB962C8B-B14F-4D97-AF65-F5344CB8AC3E}">
        <p14:creationId xmlns:p14="http://schemas.microsoft.com/office/powerpoint/2010/main" val="1193261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5989725"/>
          </a:xfrm>
        </p:spPr>
        <p:txBody>
          <a:bodyPr>
            <a:normAutofit/>
          </a:bodyPr>
          <a:lstStyle/>
          <a:p>
            <a:r>
              <a:rPr lang="en-US" dirty="0"/>
              <a:t>To date, </a:t>
            </a:r>
            <a:r>
              <a:rPr lang="en-US" u="sng" dirty="0"/>
              <a:t>rulers</a:t>
            </a:r>
            <a:r>
              <a:rPr lang="en-US" dirty="0"/>
              <a:t> have been </a:t>
            </a:r>
            <a:r>
              <a:rPr lang="en-US" u="sng" dirty="0"/>
              <a:t>forced</a:t>
            </a:r>
            <a:r>
              <a:rPr lang="en-US" dirty="0"/>
              <a:t> from </a:t>
            </a:r>
            <a:r>
              <a:rPr lang="en-US" u="sng" dirty="0"/>
              <a:t>power</a:t>
            </a:r>
            <a:r>
              <a:rPr lang="en-US" dirty="0"/>
              <a:t> in Tunisia, </a:t>
            </a:r>
            <a:r>
              <a:rPr lang="en-US" baseline="30000" dirty="0"/>
              <a:t> </a:t>
            </a:r>
            <a:r>
              <a:rPr lang="en-US" dirty="0"/>
              <a:t>Egypt (twice), Libya, and Yemen; civil uprisings have erupted in Bahrain and Syria; major protests have broken out in Algeria, Iraq,</a:t>
            </a:r>
            <a:r>
              <a:rPr lang="en-US" baseline="30000" dirty="0"/>
              <a:t>  </a:t>
            </a:r>
            <a:r>
              <a:rPr lang="en-US" dirty="0"/>
              <a:t>Jordan,  Kuwait,  Morocco, and Sudan; and minor protests have occurred in Mauritania, Oman, Saudi Arabia,  Djibouti, Western Sahara, and the Palestinian Authority.</a:t>
            </a:r>
          </a:p>
          <a:p>
            <a:r>
              <a:rPr lang="en-US" dirty="0"/>
              <a:t> Protests in many countries affected by the Arab Spring have attracted widespread support from the </a:t>
            </a:r>
            <a:r>
              <a:rPr lang="en-US" u="sng" dirty="0"/>
              <a:t>international</a:t>
            </a:r>
            <a:r>
              <a:rPr lang="en-US" dirty="0"/>
              <a:t> community, while harsh government responses have generally met condemnation.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3450771"/>
            <a:ext cx="5772150" cy="3295650"/>
          </a:xfrm>
          <a:prstGeom prst="rect">
            <a:avLst/>
          </a:prstGeom>
        </p:spPr>
      </p:pic>
      <p:sp>
        <p:nvSpPr>
          <p:cNvPr id="4" name="TextBox 3"/>
          <p:cNvSpPr txBox="1"/>
          <p:nvPr/>
        </p:nvSpPr>
        <p:spPr>
          <a:xfrm>
            <a:off x="304800" y="4495800"/>
            <a:ext cx="1981200" cy="923330"/>
          </a:xfrm>
          <a:prstGeom prst="rect">
            <a:avLst/>
          </a:prstGeom>
          <a:noFill/>
        </p:spPr>
        <p:txBody>
          <a:bodyPr wrap="square" rtlCol="0">
            <a:spAutoFit/>
          </a:bodyPr>
          <a:lstStyle/>
          <a:p>
            <a:r>
              <a:rPr lang="en-US" dirty="0" smtClean="0"/>
              <a:t>Arab Leaders who have been overthrown. </a:t>
            </a:r>
            <a:r>
              <a:rPr lang="en-US" dirty="0" smtClean="0">
                <a:sym typeface="Wingdings" panose="05000000000000000000" pitchFamily="2" charset="2"/>
              </a:rPr>
              <a:t> </a:t>
            </a:r>
            <a:endParaRPr lang="en-US" dirty="0"/>
          </a:p>
        </p:txBody>
      </p:sp>
    </p:spTree>
    <p:extLst>
      <p:ext uri="{BB962C8B-B14F-4D97-AF65-F5344CB8AC3E}">
        <p14:creationId xmlns:p14="http://schemas.microsoft.com/office/powerpoint/2010/main" val="721847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763000" cy="5761125"/>
          </a:xfrm>
        </p:spPr>
        <p:txBody>
          <a:bodyPr/>
          <a:lstStyle/>
          <a:p>
            <a:pPr marL="0" indent="0">
              <a:buNone/>
            </a:pPr>
            <a:r>
              <a:rPr lang="en-US" dirty="0"/>
              <a:t>Some critics have accused </a:t>
            </a:r>
            <a:r>
              <a:rPr lang="en-US" u="sng" dirty="0"/>
              <a:t>Western</a:t>
            </a:r>
            <a:r>
              <a:rPr lang="en-US" dirty="0"/>
              <a:t> governments and media, including those of France, the United Kingdom, and the United States, of hypocrisy in the way they have reacted to the Arab Spring. Noam Chomsky accused the Obama administration of endeavoring to muffle the revolutionary wave and stifle popular democratization efforts in the Middle East. </a:t>
            </a:r>
            <a:r>
              <a:rPr lang="en-US" u="sng" dirty="0"/>
              <a:t>Social</a:t>
            </a:r>
            <a:r>
              <a:rPr lang="en-US" dirty="0"/>
              <a:t> Media has played a major role in the revolutions.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2971800"/>
            <a:ext cx="5638800" cy="342635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 y="3337606"/>
            <a:ext cx="3143250" cy="2082800"/>
          </a:xfrm>
          <a:prstGeom prst="rect">
            <a:avLst/>
          </a:prstGeom>
        </p:spPr>
      </p:pic>
    </p:spTree>
    <p:extLst>
      <p:ext uri="{BB962C8B-B14F-4D97-AF65-F5344CB8AC3E}">
        <p14:creationId xmlns:p14="http://schemas.microsoft.com/office/powerpoint/2010/main" val="483177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
            <a:ext cx="8839200" cy="5181599"/>
          </a:xfrm>
        </p:spPr>
        <p:txBody>
          <a:bodyPr>
            <a:normAutofit/>
          </a:bodyPr>
          <a:lstStyle/>
          <a:p>
            <a:pPr marL="0" indent="0">
              <a:buNone/>
            </a:pPr>
            <a:r>
              <a:rPr lang="en-US" b="1" dirty="0"/>
              <a:t>War in Libya - </a:t>
            </a:r>
            <a:r>
              <a:rPr lang="en-US" dirty="0"/>
              <a:t>In March 2011, as forces loyal to Muammar </a:t>
            </a:r>
            <a:r>
              <a:rPr lang="en-US" u="sng" dirty="0"/>
              <a:t>Gaddafi</a:t>
            </a:r>
            <a:r>
              <a:rPr lang="en-US" dirty="0"/>
              <a:t> advanced on rebels across Libya, calls for a no-fly zone came from around the world, including Europe, the Arab League, and a resolution passed unanimously by the U.S. Senate. In response to the </a:t>
            </a:r>
            <a:r>
              <a:rPr lang="en-US" u="sng" dirty="0"/>
              <a:t>unanimous</a:t>
            </a:r>
            <a:r>
              <a:rPr lang="en-US" dirty="0"/>
              <a:t> passage of United Nations Security Council Resolution 1973 on March 17, Gaddafi—who had previously vowed to "show no mercy" to the rebels of Benghazi—announced an immediate cessation of military activities, yet reports came in that his forces continued shelling </a:t>
            </a:r>
            <a:r>
              <a:rPr lang="en-US" dirty="0" err="1"/>
              <a:t>Misrata</a:t>
            </a:r>
            <a:r>
              <a:rPr lang="en-US" dirty="0"/>
              <a:t>. </a:t>
            </a:r>
            <a:endParaRPr lang="en-US"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3541031"/>
            <a:ext cx="5676900" cy="331152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26" y="3541030"/>
            <a:ext cx="3260954" cy="2173969"/>
          </a:xfrm>
          <a:prstGeom prst="rect">
            <a:avLst/>
          </a:prstGeom>
        </p:spPr>
      </p:pic>
    </p:spTree>
    <p:extLst>
      <p:ext uri="{BB962C8B-B14F-4D97-AF65-F5344CB8AC3E}">
        <p14:creationId xmlns:p14="http://schemas.microsoft.com/office/powerpoint/2010/main" val="1107377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
            <a:ext cx="8610600" cy="5837325"/>
          </a:xfrm>
        </p:spPr>
        <p:txBody>
          <a:bodyPr>
            <a:normAutofit/>
          </a:bodyPr>
          <a:lstStyle/>
          <a:p>
            <a:pPr marL="0" indent="0">
              <a:buNone/>
            </a:pPr>
            <a:r>
              <a:rPr lang="en-US" dirty="0"/>
              <a:t>The next day, on Obama's orders, the U.S. military took part in air </a:t>
            </a:r>
            <a:r>
              <a:rPr lang="en-US" u="sng" dirty="0"/>
              <a:t>strikes</a:t>
            </a:r>
            <a:r>
              <a:rPr lang="en-US" dirty="0"/>
              <a:t> to destroy the Libyan government's air defense </a:t>
            </a:r>
            <a:r>
              <a:rPr lang="en-US" u="sng" dirty="0"/>
              <a:t>capabilities</a:t>
            </a:r>
            <a:r>
              <a:rPr lang="en-US" dirty="0"/>
              <a:t> to protect civilians and enforce a no-fly-zone, including the use of Tomahawk missiles, B-2 Spirits, and fighter jets. Six days later, on March 25, by unanimous vote of all of its 28 members, NATO took over leadership of the effort, dubbed Operation Unified Protector.  Some Representatives questioned whether Obama had the </a:t>
            </a:r>
            <a:r>
              <a:rPr lang="en-US" u="sng" dirty="0"/>
              <a:t>constitutional</a:t>
            </a:r>
            <a:r>
              <a:rPr lang="en-US" dirty="0"/>
              <a:t> authority to order military action in addition to questioning its cost, structure and aftermath.</a:t>
            </a:r>
            <a:r>
              <a:rPr lang="en-US" b="1" dirty="0"/>
              <a:t>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3866698"/>
            <a:ext cx="4495800" cy="281350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3" y="4130448"/>
            <a:ext cx="4524919" cy="1889352"/>
          </a:xfrm>
          <a:prstGeom prst="rect">
            <a:avLst/>
          </a:prstGeom>
        </p:spPr>
      </p:pic>
    </p:spTree>
    <p:extLst>
      <p:ext uri="{BB962C8B-B14F-4D97-AF65-F5344CB8AC3E}">
        <p14:creationId xmlns:p14="http://schemas.microsoft.com/office/powerpoint/2010/main" val="2414086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1"/>
            <a:ext cx="8839200" cy="4724400"/>
          </a:xfrm>
        </p:spPr>
        <p:txBody>
          <a:bodyPr>
            <a:normAutofit/>
          </a:bodyPr>
          <a:lstStyle/>
          <a:p>
            <a:pPr marL="0" indent="0">
              <a:buNone/>
            </a:pPr>
            <a:r>
              <a:rPr lang="en-US" b="1" dirty="0"/>
              <a:t>American Embassy Attacked in Libya - </a:t>
            </a:r>
            <a:r>
              <a:rPr lang="en-US" dirty="0"/>
              <a:t>US relations with the new Libyan government were thrust into the spotlight on September 11, 2012 when gunmen </a:t>
            </a:r>
            <a:r>
              <a:rPr lang="en-US" u="sng" dirty="0"/>
              <a:t>attacked</a:t>
            </a:r>
            <a:r>
              <a:rPr lang="en-US" dirty="0"/>
              <a:t> and firebombed the US liaison office/mission in Benghazi, killing 4 Americans including </a:t>
            </a:r>
            <a:r>
              <a:rPr lang="en-US" u="sng" dirty="0"/>
              <a:t>Ambassador</a:t>
            </a:r>
            <a:r>
              <a:rPr lang="en-US" dirty="0"/>
              <a:t> J. Christopher Stevens. Libya's interim leader Mohammed </a:t>
            </a:r>
            <a:r>
              <a:rPr lang="en-US" dirty="0" err="1"/>
              <a:t>Magarief</a:t>
            </a:r>
            <a:r>
              <a:rPr lang="en-US" dirty="0"/>
              <a:t> quickly condemned the attack and apologized to the US, describing it as "cowardly" and pledging to bring the killers to justice</a:t>
            </a:r>
            <a:r>
              <a:rPr lang="en-US" dirty="0" smtClean="0"/>
              <a:t>.</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4087988"/>
            <a:ext cx="4093029" cy="255093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3276600"/>
            <a:ext cx="2865120" cy="3581400"/>
          </a:xfrm>
          <a:prstGeom prst="rect">
            <a:avLst/>
          </a:prstGeom>
        </p:spPr>
      </p:pic>
    </p:spTree>
    <p:extLst>
      <p:ext uri="{BB962C8B-B14F-4D97-AF65-F5344CB8AC3E}">
        <p14:creationId xmlns:p14="http://schemas.microsoft.com/office/powerpoint/2010/main" val="625165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91600" cy="5913525"/>
          </a:xfrm>
        </p:spPr>
        <p:txBody>
          <a:bodyPr>
            <a:normAutofit/>
          </a:bodyPr>
          <a:lstStyle/>
          <a:p>
            <a:pPr marL="0" indent="0">
              <a:buNone/>
            </a:pPr>
            <a:r>
              <a:rPr lang="en-US" dirty="0"/>
              <a:t>Demonstrations denouncing the attack and supporting the United States were held in Benghazi the next day, with protesters mourning Stevens and signs declaring him 'a </a:t>
            </a:r>
            <a:r>
              <a:rPr lang="en-US" u="sng" dirty="0"/>
              <a:t>friend</a:t>
            </a:r>
            <a:r>
              <a:rPr lang="en-US" dirty="0"/>
              <a:t> to all Libyans'.</a:t>
            </a:r>
            <a:r>
              <a:rPr lang="en-US" baseline="30000" dirty="0"/>
              <a:t> </a:t>
            </a:r>
            <a:r>
              <a:rPr lang="en-US" dirty="0"/>
              <a:t> Libya cooperated with the US to investigate the attack, closing Benghazi's airspace for several hours to allow US drone patrols over the city on September 14. </a:t>
            </a:r>
            <a:r>
              <a:rPr lang="en-US" u="sng" dirty="0"/>
              <a:t>Controversy</a:t>
            </a:r>
            <a:r>
              <a:rPr lang="en-US" dirty="0"/>
              <a:t> surrounded how much the White House administration knew about the social unrest in Libya that lead to American deaths.  Secretary of State Hilary </a:t>
            </a:r>
            <a:r>
              <a:rPr lang="en-US" u="sng" dirty="0"/>
              <a:t>Clinton</a:t>
            </a:r>
            <a:r>
              <a:rPr lang="en-US" dirty="0"/>
              <a:t> was questioned before committee regarding the situation. </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733800"/>
            <a:ext cx="3543300" cy="233267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3580" y="3429000"/>
            <a:ext cx="3024187" cy="189071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5674" y="4572000"/>
            <a:ext cx="4216555" cy="2286000"/>
          </a:xfrm>
          <a:prstGeom prst="rect">
            <a:avLst/>
          </a:prstGeom>
        </p:spPr>
      </p:pic>
    </p:spTree>
    <p:extLst>
      <p:ext uri="{BB962C8B-B14F-4D97-AF65-F5344CB8AC3E}">
        <p14:creationId xmlns:p14="http://schemas.microsoft.com/office/powerpoint/2010/main" val="2182275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
            <a:ext cx="8991600" cy="5913525"/>
          </a:xfrm>
        </p:spPr>
        <p:txBody>
          <a:bodyPr>
            <a:normAutofit/>
          </a:bodyPr>
          <a:lstStyle/>
          <a:p>
            <a:r>
              <a:rPr lang="en-US" b="1" dirty="0"/>
              <a:t>Osama bin Laden Death- </a:t>
            </a:r>
            <a:r>
              <a:rPr lang="en-US" dirty="0"/>
              <a:t>Starting with information received in July 2010, intelligence developed by the CIA over the next several months determined what they believed to be the </a:t>
            </a:r>
            <a:r>
              <a:rPr lang="en-US" u="sng" dirty="0"/>
              <a:t>location</a:t>
            </a:r>
            <a:r>
              <a:rPr lang="en-US" dirty="0"/>
              <a:t> of Osama bin Laden in a large compound in </a:t>
            </a:r>
            <a:r>
              <a:rPr lang="en-US" u="sng" dirty="0"/>
              <a:t>Pakistan</a:t>
            </a:r>
            <a:r>
              <a:rPr lang="en-US" dirty="0"/>
              <a:t>.  Meeting with his national security advisers over the course of the next </a:t>
            </a:r>
            <a:r>
              <a:rPr lang="en-US" u="sng" dirty="0"/>
              <a:t>six</a:t>
            </a:r>
            <a:r>
              <a:rPr lang="en-US" dirty="0"/>
              <a:t> weeks, Obama rejected a plan to bomb the compound, and authorized a "surgical raid" to be conducted by United States Navy </a:t>
            </a:r>
            <a:r>
              <a:rPr lang="en-US" u="sng" dirty="0"/>
              <a:t>SEALs</a:t>
            </a:r>
            <a:r>
              <a:rPr lang="en-US" dirty="0"/>
              <a:t>.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3124200"/>
            <a:ext cx="6096000" cy="3429000"/>
          </a:xfrm>
          <a:prstGeom prst="rect">
            <a:avLst/>
          </a:prstGeom>
        </p:spPr>
      </p:pic>
    </p:spTree>
    <p:extLst>
      <p:ext uri="{BB962C8B-B14F-4D97-AF65-F5344CB8AC3E}">
        <p14:creationId xmlns:p14="http://schemas.microsoft.com/office/powerpoint/2010/main" val="1314024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1"/>
            <a:ext cx="8839200" cy="4267200"/>
          </a:xfrm>
        </p:spPr>
        <p:txBody>
          <a:bodyPr>
            <a:normAutofit/>
          </a:bodyPr>
          <a:lstStyle/>
          <a:p>
            <a:pPr marL="0" indent="0">
              <a:buNone/>
            </a:pPr>
            <a:r>
              <a:rPr lang="en-US" dirty="0"/>
              <a:t>The operation took place on May 1, 2011, resulting in the </a:t>
            </a:r>
            <a:r>
              <a:rPr lang="en-US" u="sng" dirty="0"/>
              <a:t>death</a:t>
            </a:r>
            <a:r>
              <a:rPr lang="en-US" dirty="0"/>
              <a:t> of bin Laden and the seizure of papers, computer drives and disks from the compound.  DNA testing identified bin Laden's body, which was buried at sea several hours later.</a:t>
            </a:r>
            <a:r>
              <a:rPr lang="en-US" u="sng" baseline="30000" dirty="0"/>
              <a:t>  </a:t>
            </a:r>
            <a:r>
              <a:rPr lang="en-US" dirty="0"/>
              <a:t> Within minutes of the President's announcement from Washington, DC, late in the evening on May 1, there were spontaneous </a:t>
            </a:r>
            <a:r>
              <a:rPr lang="en-US" u="sng" dirty="0"/>
              <a:t>celebrations</a:t>
            </a:r>
            <a:r>
              <a:rPr lang="en-US" dirty="0"/>
              <a:t> around the country as crowds gathered outside the White House, and at New York City's Ground Zero and Times Square. Reaction to the announcement was positive across party lines, including from former presidents Bill Clinton and George W. Bush, and from </a:t>
            </a:r>
            <a:r>
              <a:rPr lang="en-US" u="sng" dirty="0"/>
              <a:t>many</a:t>
            </a:r>
            <a:r>
              <a:rPr lang="en-US" dirty="0"/>
              <a:t> countries around the world.</a:t>
            </a:r>
            <a:endParaRPr lang="en-US" b="1"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3757784"/>
            <a:ext cx="4514850" cy="300496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4250310"/>
            <a:ext cx="3276600" cy="2077432"/>
          </a:xfrm>
          <a:prstGeom prst="rect">
            <a:avLst/>
          </a:prstGeom>
        </p:spPr>
      </p:pic>
    </p:spTree>
    <p:extLst>
      <p:ext uri="{BB962C8B-B14F-4D97-AF65-F5344CB8AC3E}">
        <p14:creationId xmlns:p14="http://schemas.microsoft.com/office/powerpoint/2010/main" val="15616709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151</TotalTime>
  <Words>357</Words>
  <Application>Microsoft Office PowerPoint</Application>
  <PresentationFormat>On-screen Show (4:3)</PresentationFormat>
  <Paragraphs>19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Sketchbook</vt:lpstr>
      <vt:lpstr>Warm Up</vt:lpstr>
      <vt:lpstr>Barack Obama 2009-Present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dc:title>
  <dc:creator>Leslee Barnes</dc:creator>
  <cp:lastModifiedBy>Leslee Barnes</cp:lastModifiedBy>
  <cp:revision>18</cp:revision>
  <dcterms:created xsi:type="dcterms:W3CDTF">2013-11-30T03:18:05Z</dcterms:created>
  <dcterms:modified xsi:type="dcterms:W3CDTF">2013-12-10T03:36:16Z</dcterms:modified>
</cp:coreProperties>
</file>