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4" r:id="rId4"/>
    <p:sldId id="258" r:id="rId5"/>
    <p:sldId id="262" r:id="rId6"/>
    <p:sldId id="263" r:id="rId7"/>
    <p:sldId id="260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B0F84-FE28-4526-9063-513C0CBDD764}" type="datetimeFigureOut">
              <a:rPr lang="en-US" smtClean="0"/>
              <a:t>9/22/2010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61EE3-9799-459C-8378-23062CFB040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59508-A977-4FD4-B484-95FA2E96F58B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EDBB3-3776-4D1C-B549-6E90086723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E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</a:t>
            </a:r>
            <a:r>
              <a:rPr lang="es-ES" sz="120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libertad-</a:t>
            </a:r>
            <a:r>
              <a:rPr lang="es-E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derecho a la libertad en todos los aspectos de la vida</a:t>
            </a:r>
          </a:p>
          <a:p>
            <a:pPr>
              <a:buFont typeface="Arial" pitchFamily="34" charset="0"/>
              <a:buChar char="•"/>
            </a:pPr>
            <a:r>
              <a:rPr lang="es-E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amor </a:t>
            </a:r>
            <a:r>
              <a:rPr lang="es-MX" dirty="0" smtClean="0"/>
              <a:t>trágico-</a:t>
            </a:r>
            <a:r>
              <a:rPr lang="es-ES" sz="120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 trata de un amor trágico, truncado por las normas sociales o por un destino adversos.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s-MX" noProof="0" dirty="0" smtClean="0"/>
              <a:t>Marcado interés por el sueño y el inconsciente </a:t>
            </a:r>
          </a:p>
          <a:p>
            <a:pPr>
              <a:buFont typeface="Arial" pitchFamily="34" charset="0"/>
              <a:buChar char="•"/>
            </a:pPr>
            <a:r>
              <a:rPr lang="es-MX" noProof="0" dirty="0" smtClean="0"/>
              <a:t>Analogía entre naturaleza y espíritu </a:t>
            </a:r>
          </a:p>
          <a:p>
            <a:pPr>
              <a:buFont typeface="Arial" pitchFamily="34" charset="0"/>
              <a:buChar char="•"/>
            </a:pPr>
            <a:r>
              <a:rPr lang="es-MX" noProof="0" dirty="0" smtClean="0"/>
              <a:t>Profundo nacionalismo </a:t>
            </a:r>
          </a:p>
          <a:p>
            <a:pPr>
              <a:buFont typeface="Arial" pitchFamily="34" charset="0"/>
              <a:buChar char="•"/>
            </a:pPr>
            <a:r>
              <a:rPr lang="es-MX" noProof="0" dirty="0" smtClean="0"/>
              <a:t>Poesía</a:t>
            </a:r>
          </a:p>
          <a:p>
            <a:pPr>
              <a:buFont typeface="Arial" pitchFamily="34" charset="0"/>
              <a:buChar char="•"/>
            </a:pPr>
            <a:endParaRPr lang="es-MX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EDBB3-3776-4D1C-B549-6E90086723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A82F7-E6FD-4225-AFED-64D49C4778A6}" type="datetimeFigureOut">
              <a:rPr lang="en-US" smtClean="0"/>
              <a:pPr/>
              <a:t>9/22/2010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88A1F-980C-4C97-8C06-9D3CE5F47D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es-MX" sz="7200" dirty="0" smtClean="0"/>
              <a:t>ROMANTICISMO</a:t>
            </a:r>
            <a:endParaRPr lang="es-MX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s-MX" sz="2400" dirty="0" err="1" smtClean="0"/>
              <a:t>Maria</a:t>
            </a:r>
            <a:r>
              <a:rPr lang="es-MX" sz="2400" dirty="0" smtClean="0"/>
              <a:t> Caravantes</a:t>
            </a:r>
          </a:p>
          <a:p>
            <a:r>
              <a:rPr lang="es-MX" sz="2400" dirty="0" smtClean="0"/>
              <a:t>Leslie </a:t>
            </a:r>
            <a:r>
              <a:rPr lang="es-MX" sz="2400" dirty="0" err="1" smtClean="0"/>
              <a:t>Ramirez</a:t>
            </a:r>
            <a:endParaRPr lang="es-MX" sz="2400" dirty="0" smtClean="0"/>
          </a:p>
          <a:p>
            <a:r>
              <a:rPr lang="es-MX" sz="2400" dirty="0" smtClean="0"/>
              <a:t>Norma </a:t>
            </a:r>
            <a:r>
              <a:rPr lang="es-MX" sz="2400" dirty="0" err="1" smtClean="0"/>
              <a:t>Avitia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es-MX" dirty="0" smtClean="0"/>
              <a:t>ROMANTICISMO</a:t>
            </a:r>
            <a:endParaRPr lang="es-MX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600201"/>
            <a:ext cx="4038600" cy="4343399"/>
          </a:xfrm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s-MX" dirty="0" smtClean="0"/>
              <a:t>Un </a:t>
            </a:r>
            <a:r>
              <a:rPr lang="es-MX" dirty="0" smtClean="0"/>
              <a:t>movimiento artístico, filosófico</a:t>
            </a:r>
            <a:r>
              <a:rPr lang="es-MX" dirty="0" smtClean="0"/>
              <a:t> ,cultural y literario </a:t>
            </a:r>
            <a:endParaRPr lang="es-MX" dirty="0" smtClean="0"/>
          </a:p>
          <a:p>
            <a:r>
              <a:rPr lang="es-ES" dirty="0"/>
              <a:t>D</a:t>
            </a:r>
            <a:r>
              <a:rPr lang="es-ES" dirty="0" smtClean="0"/>
              <a:t>esde fines del Siglo XVIII hasta mediados del Siglo </a:t>
            </a:r>
            <a:r>
              <a:rPr lang="es-ES" dirty="0" smtClean="0"/>
              <a:t>XIX</a:t>
            </a:r>
          </a:p>
          <a:p>
            <a:r>
              <a:rPr lang="es-MX" dirty="0" smtClean="0"/>
              <a:t>Una </a:t>
            </a:r>
            <a:r>
              <a:rPr lang="es-MX" dirty="0" smtClean="0"/>
              <a:t>reacción revolucionaria contra el racionalismo de la Ilustración y el </a:t>
            </a:r>
            <a:r>
              <a:rPr lang="es-MX" dirty="0" smtClean="0"/>
              <a:t>Clasicismo</a:t>
            </a:r>
          </a:p>
          <a:p>
            <a:r>
              <a:rPr lang="es-MX" dirty="0" smtClean="0"/>
              <a:t>L</a:t>
            </a:r>
            <a:r>
              <a:rPr lang="es-MX" dirty="0" smtClean="0"/>
              <a:t>e dio </a:t>
            </a:r>
            <a:r>
              <a:rPr lang="es-MX" dirty="0" smtClean="0"/>
              <a:t>importancia </a:t>
            </a:r>
            <a:r>
              <a:rPr lang="es-MX" dirty="0" smtClean="0"/>
              <a:t>a los sentimiento</a:t>
            </a:r>
            <a:r>
              <a:rPr lang="es-ES" dirty="0" smtClean="0"/>
              <a:t>s , a </a:t>
            </a:r>
            <a:r>
              <a:rPr lang="es-ES" dirty="0" smtClean="0"/>
              <a:t>las emociones, a la fantasía y al ideal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http://www.almendron.com/blog/wp-content/images/fusel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04717" y="1600201"/>
            <a:ext cx="4586883" cy="4343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nosololengua.files.wordpress.com/2008/11/caspar_david_friedric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304800"/>
            <a:ext cx="4648200" cy="592645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es-MX" dirty="0" smtClean="0"/>
              <a:t>CARACTERÍSTICAS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5029200"/>
          </a:xfrm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Es la invocación de los sentimientos</a:t>
            </a:r>
          </a:p>
          <a:p>
            <a:r>
              <a:rPr lang="es-MX" dirty="0" smtClean="0"/>
              <a:t>La exaltación del “yo”</a:t>
            </a:r>
          </a:p>
          <a:p>
            <a:pPr lvl="1"/>
            <a:r>
              <a:rPr lang="es-ES" dirty="0" smtClean="0"/>
              <a:t>conflicto entre el individuo y la sociedad</a:t>
            </a:r>
            <a:endParaRPr lang="es-MX" dirty="0" smtClean="0"/>
          </a:p>
          <a:p>
            <a:r>
              <a:rPr lang="es-MX" dirty="0" smtClean="0"/>
              <a:t>La naturaleza</a:t>
            </a:r>
          </a:p>
          <a:p>
            <a:pPr lvl="1"/>
            <a:r>
              <a:rPr lang="es-ES" dirty="0" smtClean="0"/>
              <a:t>la angustia y la obsesión por la muerte </a:t>
            </a:r>
            <a:endParaRPr lang="es-MX" dirty="0" smtClean="0"/>
          </a:p>
          <a:p>
            <a:pPr lvl="1"/>
            <a:r>
              <a:rPr lang="es-MX" dirty="0" smtClean="0"/>
              <a:t>los románticos descubrieron el paisaje</a:t>
            </a:r>
          </a:p>
          <a:p>
            <a:pPr lvl="1"/>
            <a:r>
              <a:rPr lang="es-MX" dirty="0" smtClean="0"/>
              <a:t>paisajes recónditos o jardines abandonados</a:t>
            </a:r>
          </a:p>
          <a:p>
            <a:r>
              <a:rPr lang="es-MX" dirty="0" smtClean="0"/>
              <a:t> La libertad</a:t>
            </a:r>
          </a:p>
          <a:p>
            <a:r>
              <a:rPr lang="es-MX" dirty="0" smtClean="0"/>
              <a:t>El amor trágico</a:t>
            </a:r>
          </a:p>
          <a:p>
            <a:endParaRPr lang="es-MX" dirty="0" smtClean="0"/>
          </a:p>
        </p:txBody>
      </p:sp>
      <p:pic>
        <p:nvPicPr>
          <p:cNvPr id="17410" name="Picture 2" descr="http://1.bp.blogspot.com/_GyVE4dH43Ww/Rk3F6V3EXkI/AAAAAAAAAO0/vgx284_s1io/s400/ROMANTICISMO+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600200"/>
            <a:ext cx="4130298" cy="4953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_5s-OQjA-Oh4/TGM-D7yrUVI/AAAAAAAAAAc/1RS0dyGpVZo/s1600/romanticism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81000"/>
            <a:ext cx="5105400" cy="59887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r>
              <a:rPr lang="en-US" dirty="0" smtClean="0"/>
              <a:t>ESTILO Y LENGUA LITERARIA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s-MX" dirty="0" smtClean="0"/>
              <a:t>Novela como a la poesía</a:t>
            </a:r>
          </a:p>
          <a:p>
            <a:r>
              <a:rPr lang="es-MX" dirty="0" smtClean="0"/>
              <a:t>A</a:t>
            </a:r>
            <a:r>
              <a:rPr lang="es-MX" dirty="0" smtClean="0"/>
              <a:t>preciarán de forma especial en la poesía y el teatro</a:t>
            </a:r>
          </a:p>
          <a:p>
            <a:r>
              <a:rPr lang="es-ES" dirty="0" smtClean="0"/>
              <a:t>Combinación </a:t>
            </a:r>
            <a:r>
              <a:rPr lang="es-ES" dirty="0" smtClean="0"/>
              <a:t>en una misma obra</a:t>
            </a:r>
            <a:endParaRPr lang="es-MX" dirty="0" smtClean="0"/>
          </a:p>
          <a:p>
            <a:pPr lvl="1"/>
            <a:r>
              <a:rPr lang="es-MX" dirty="0" smtClean="0"/>
              <a:t>trágico/cómico</a:t>
            </a:r>
          </a:p>
          <a:p>
            <a:pPr lvl="1"/>
            <a:r>
              <a:rPr lang="es-MX" dirty="0" smtClean="0"/>
              <a:t>feo/bello</a:t>
            </a:r>
          </a:p>
          <a:p>
            <a:pPr lvl="1"/>
            <a:r>
              <a:rPr lang="es-MX" dirty="0" smtClean="0"/>
              <a:t>amor/odio</a:t>
            </a:r>
            <a:endParaRPr lang="es-MX" dirty="0"/>
          </a:p>
        </p:txBody>
      </p:sp>
      <p:pic>
        <p:nvPicPr>
          <p:cNvPr id="24578" name="Picture 2" descr="http://bp3.blogger.com/_sZeL4NVJp-Y/SF7UJxrgwHI/AAAAAAAAAA8/vWlxZHNuz_Q/s320/ROMANTICISMO%2B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600200"/>
            <a:ext cx="4191000" cy="4495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http://deconceptos.com/wp-content/uploads/2010/02/concepto-de-romanticismo-237x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04800"/>
            <a:ext cx="4572000" cy="6096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dirty="0" smtClean="0"/>
              <a:t>ALEMÁN Y FRACÉS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solidFill>
            <a:srgbClr val="800000"/>
          </a:solidFill>
          <a:ln w="38100">
            <a:solidFill>
              <a:schemeClr val="bg1"/>
            </a:solidFill>
          </a:ln>
        </p:spPr>
        <p:txBody>
          <a:bodyPr/>
          <a:lstStyle/>
          <a:p>
            <a:pPr algn="ctr">
              <a:buNone/>
            </a:pPr>
            <a:r>
              <a:rPr lang="es-MX" u="sng" dirty="0" smtClean="0"/>
              <a:t>Grandes figuras</a:t>
            </a:r>
          </a:p>
          <a:p>
            <a:r>
              <a:rPr lang="es-MX" dirty="0" smtClean="0"/>
              <a:t>Jean-Jacques Rousseau</a:t>
            </a:r>
            <a:r>
              <a:rPr lang="es-MX" dirty="0" smtClean="0"/>
              <a:t> </a:t>
            </a:r>
            <a:r>
              <a:rPr lang="es-MX" sz="2400" dirty="0" smtClean="0"/>
              <a:t>(filósofo francés) </a:t>
            </a:r>
          </a:p>
          <a:p>
            <a:r>
              <a:rPr lang="es-MX" dirty="0" smtClean="0"/>
              <a:t>Johann </a:t>
            </a:r>
            <a:r>
              <a:rPr lang="es-MX" dirty="0" err="1" smtClean="0"/>
              <a:t>Wolfgang</a:t>
            </a:r>
            <a:r>
              <a:rPr lang="es-MX" dirty="0" smtClean="0"/>
              <a:t> </a:t>
            </a:r>
            <a:r>
              <a:rPr lang="es-MX" dirty="0"/>
              <a:t>van </a:t>
            </a:r>
            <a:r>
              <a:rPr lang="es-MX" dirty="0" smtClean="0"/>
              <a:t>Goethe</a:t>
            </a:r>
            <a:r>
              <a:rPr lang="es-MX" dirty="0" smtClean="0"/>
              <a:t> </a:t>
            </a:r>
            <a:r>
              <a:rPr lang="es-MX" sz="2400" dirty="0" smtClean="0"/>
              <a:t>(escritor alemán)</a:t>
            </a:r>
          </a:p>
          <a:p>
            <a:r>
              <a:rPr lang="es-MX" dirty="0" smtClean="0"/>
              <a:t>Gaspar </a:t>
            </a:r>
            <a:r>
              <a:rPr lang="es-MX" dirty="0" smtClean="0"/>
              <a:t>David </a:t>
            </a:r>
            <a:r>
              <a:rPr lang="es-MX" dirty="0" err="1" smtClean="0"/>
              <a:t>Friedrich</a:t>
            </a:r>
            <a:endParaRPr lang="es-MX" dirty="0" smtClean="0"/>
          </a:p>
          <a:p>
            <a:r>
              <a:rPr lang="es-MX" dirty="0" err="1" smtClean="0"/>
              <a:t>Philipp</a:t>
            </a:r>
            <a:r>
              <a:rPr lang="es-MX" dirty="0" smtClean="0"/>
              <a:t> </a:t>
            </a:r>
            <a:r>
              <a:rPr lang="es-MX" dirty="0" smtClean="0"/>
              <a:t>Otto </a:t>
            </a:r>
            <a:r>
              <a:rPr lang="es-MX" dirty="0" err="1" smtClean="0"/>
              <a:t>Runge</a:t>
            </a:r>
            <a:endParaRPr lang="es-MX" dirty="0"/>
          </a:p>
        </p:txBody>
      </p:sp>
      <p:pic>
        <p:nvPicPr>
          <p:cNvPr id="31748" name="Picture 4" descr="http://image.absoluteastronomy.com/images/encyclopediaimages/p/ph/philipp_otto_runge_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76400"/>
            <a:ext cx="1905000" cy="22542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1752" name="Picture 8" descr="http://jpetrie.myweb.uga.edu/goeth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3886200"/>
            <a:ext cx="2238272" cy="2590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Rectangle 13"/>
          <p:cNvSpPr/>
          <p:nvPr/>
        </p:nvSpPr>
        <p:spPr>
          <a:xfrm>
            <a:off x="2362200" y="1828800"/>
            <a:ext cx="2057400" cy="685800"/>
          </a:xfrm>
          <a:prstGeom prst="rect">
            <a:avLst/>
          </a:prstGeom>
          <a:solidFill>
            <a:srgbClr val="8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Philipp Otto </a:t>
            </a:r>
            <a:r>
              <a:rPr lang="en-US" dirty="0" err="1" smtClean="0"/>
              <a:t>Runge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28600" y="5334000"/>
            <a:ext cx="1828800" cy="762000"/>
          </a:xfrm>
          <a:prstGeom prst="rect">
            <a:avLst/>
          </a:prstGeom>
          <a:solidFill>
            <a:srgbClr val="8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Johann Wolfgang </a:t>
            </a:r>
            <a:r>
              <a:rPr lang="en-US" dirty="0" err="1" smtClean="0"/>
              <a:t>va</a:t>
            </a:r>
            <a:r>
              <a:rPr lang="en-US" dirty="0" smtClean="0"/>
              <a:t> Goethe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212</TotalTime>
  <Words>220</Words>
  <Application>Microsoft Office PowerPoint</Application>
  <PresentationFormat>On-screen Show (4:3)</PresentationFormat>
  <Paragraphs>48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ROMANTICISMO</vt:lpstr>
      <vt:lpstr>ROMANTICISMO</vt:lpstr>
      <vt:lpstr>Slide 3</vt:lpstr>
      <vt:lpstr>CARACTERÍSTICAS</vt:lpstr>
      <vt:lpstr>Slide 5</vt:lpstr>
      <vt:lpstr>ESTILO Y LENGUA LITERARIA</vt:lpstr>
      <vt:lpstr>Slide 7</vt:lpstr>
      <vt:lpstr>ALEMÁN Y FRACÉS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 Caravantes</dc:creator>
  <cp:lastModifiedBy>Maria Caravantes</cp:lastModifiedBy>
  <cp:revision>21</cp:revision>
  <dcterms:created xsi:type="dcterms:W3CDTF">2010-09-22T02:39:39Z</dcterms:created>
  <dcterms:modified xsi:type="dcterms:W3CDTF">2010-09-23T06:03:16Z</dcterms:modified>
</cp:coreProperties>
</file>